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90" r:id="rId5"/>
    <p:sldId id="288" r:id="rId6"/>
    <p:sldId id="289" r:id="rId7"/>
    <p:sldId id="291" r:id="rId8"/>
    <p:sldId id="292" r:id="rId9"/>
    <p:sldId id="276" r:id="rId10"/>
    <p:sldId id="294" r:id="rId11"/>
    <p:sldId id="279" r:id="rId12"/>
    <p:sldId id="281" r:id="rId13"/>
    <p:sldId id="282" r:id="rId14"/>
    <p:sldId id="293" r:id="rId15"/>
    <p:sldId id="295" r:id="rId16"/>
    <p:sldId id="285" r:id="rId17"/>
    <p:sldId id="286" r:id="rId18"/>
    <p:sldId id="296" r:id="rId19"/>
    <p:sldId id="297" r:id="rId20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ource\hwsw_projekt\Artifact\Doc\Pareto%20analyse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scatterChart>
        <c:scatterStyle val="lineMarker"/>
        <c:ser>
          <c:idx val="0"/>
          <c:order val="0"/>
          <c:tx>
            <c:v>CC430</c:v>
          </c:tx>
          <c:spPr>
            <a:ln w="28575">
              <a:noFill/>
            </a:ln>
          </c:spPr>
          <c:xVal>
            <c:numRef>
              <c:f>'Ark1'!$F$5</c:f>
              <c:numCache>
                <c:formatCode>General</c:formatCode>
                <c:ptCount val="1"/>
                <c:pt idx="0">
                  <c:v>0.15160000000000001</c:v>
                </c:pt>
              </c:numCache>
            </c:numRef>
          </c:xVal>
          <c:yVal>
            <c:numRef>
              <c:f>'Ark1'!$G$5</c:f>
              <c:numCache>
                <c:formatCode>General</c:formatCode>
                <c:ptCount val="1"/>
                <c:pt idx="0">
                  <c:v>18.149999999999999</c:v>
                </c:pt>
              </c:numCache>
            </c:numRef>
          </c:yVal>
        </c:ser>
        <c:ser>
          <c:idx val="1"/>
          <c:order val="1"/>
          <c:tx>
            <c:v>TMS320VC5401</c:v>
          </c:tx>
          <c:spPr>
            <a:ln w="28575">
              <a:noFill/>
            </a:ln>
          </c:spPr>
          <c:xVal>
            <c:numRef>
              <c:f>'Ark1'!$F$6</c:f>
              <c:numCache>
                <c:formatCode>General</c:formatCode>
                <c:ptCount val="1"/>
                <c:pt idx="0">
                  <c:v>5.2640000000000013E-2</c:v>
                </c:pt>
              </c:numCache>
            </c:numRef>
          </c:xVal>
          <c:yVal>
            <c:numRef>
              <c:f>'Ark1'!$G$6</c:f>
              <c:numCache>
                <c:formatCode>General</c:formatCode>
                <c:ptCount val="1"/>
                <c:pt idx="0">
                  <c:v>23.57</c:v>
                </c:pt>
              </c:numCache>
            </c:numRef>
          </c:yVal>
        </c:ser>
        <c:ser>
          <c:idx val="2"/>
          <c:order val="2"/>
          <c:tx>
            <c:v>PIC16F1516</c:v>
          </c:tx>
          <c:spPr>
            <a:ln w="28575">
              <a:noFill/>
            </a:ln>
          </c:spPr>
          <c:xVal>
            <c:numRef>
              <c:f>'Ark1'!$F$7</c:f>
              <c:numCache>
                <c:formatCode>General</c:formatCode>
                <c:ptCount val="1"/>
                <c:pt idx="0">
                  <c:v>0.60640000000000005</c:v>
                </c:pt>
              </c:numCache>
            </c:numRef>
          </c:xVal>
          <c:yVal>
            <c:numRef>
              <c:f>'Ark1'!$G$7</c:f>
              <c:numCache>
                <c:formatCode>General</c:formatCode>
                <c:ptCount val="1"/>
                <c:pt idx="0">
                  <c:v>10.97</c:v>
                </c:pt>
              </c:numCache>
            </c:numRef>
          </c:yVal>
        </c:ser>
        <c:axId val="50066176"/>
        <c:axId val="50068096"/>
      </c:scatterChart>
      <c:valAx>
        <c:axId val="50066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Execution time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0068096"/>
        <c:crosses val="autoZero"/>
        <c:crossBetween val="midCat"/>
      </c:valAx>
      <c:valAx>
        <c:axId val="500680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Cost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0066176"/>
        <c:crosses val="autoZero"/>
        <c:crossBetween val="midCat"/>
      </c:valAx>
      <c:spPr>
        <a:effectLst>
          <a:outerShdw blurRad="50800" dist="38100" dir="2700000" algn="tl" rotWithShape="0">
            <a:prstClr val="black">
              <a:alpha val="28000"/>
            </a:prstClr>
          </a:outerShdw>
        </a:effectLst>
      </c:spPr>
    </c:plotArea>
    <c:legend>
      <c:legendPos val="r"/>
      <c:layout/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C9EB9-F934-44EE-B5EC-CBD00CCD4D1F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ACF4-94D7-4BF3-A3AF-0F53DC49EF6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8837-3969-4BB7-B025-85EDB3C7B7C1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AC496-5F4C-44F7-8104-3D37A650700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FC38-A9A9-4E81-AF7C-78949233F06E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727C-DD11-4E35-907A-5E3A94F2BDB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2744-5DF2-4B8E-B9DA-99B9D0EA922B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187-6452-41BF-BF9F-F0F96FCA1BE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B64E1-50E2-4139-BD3E-E1DAB101DDDB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2BE2-F1AE-47DF-A43D-50329817DE5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0179-CC78-4ACF-AA03-3763742722E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4633-3996-4037-A4DF-B41685BE762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E78C-1905-4221-860E-D37A6959CAE2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A8B5-6214-4EB3-9C64-E9EE82F4F1A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7EA2-D644-48E7-B24F-CE7DBF0F4EC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7B1FB-10CE-4D87-875F-382E5A4412F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F49F-E208-497A-A915-6CFBE0D1347D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3156-BD77-4693-9D83-4ABEB16B3BE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A0D3-44D1-4193-A785-A197FC687E19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33E-14BC-440E-AF1D-5B0CE1AB9C8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2DFE3-C63E-4C0B-9006-C698DE36D2D8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755A-4F08-4CC5-A5F5-91010A136AA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2DAE6-2A82-40B1-90F1-C8613FCF74D7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137D-2913-45B6-9F76-5473ABA751F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426D-3BBE-42D0-8299-97D48880A097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7FF8-C744-47B1-9F52-3495FF747D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B831-7B65-4181-A98E-B74E2CC247B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391C-AD21-4F1F-913C-D43443C7635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7F726D-79E7-4CE6-ACF2-6A898BFFA7D2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64707B-4B36-4081-ABDC-02C351D28C4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 analyse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 cstate="print"/>
          <a:srcRect l="920"/>
          <a:stretch>
            <a:fillRect/>
          </a:stretch>
        </p:blipFill>
        <p:spPr bwMode="auto">
          <a:xfrm>
            <a:off x="1043608" y="1772816"/>
            <a:ext cx="72008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476375" y="1341438"/>
          <a:ext cx="6096000" cy="4848225"/>
        </p:xfrm>
        <a:graphic>
          <a:graphicData uri="http://schemas.openxmlformats.org/presentationml/2006/ole">
            <p:oleObj spid="_x0000_s47108" name="Visio" r:id="rId3" imgW="6154522" imgH="4894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SysML</a:t>
            </a:r>
            <a:r>
              <a:rPr lang="da-DK" dirty="0" smtClean="0"/>
              <a:t> (</a:t>
            </a:r>
            <a:r>
              <a:rPr lang="da-DK" dirty="0" err="1" smtClean="0"/>
              <a:t>Audio</a:t>
            </a:r>
            <a:r>
              <a:rPr lang="da-DK" dirty="0" smtClean="0"/>
              <a:t> IBD)</a:t>
            </a:r>
            <a:endParaRPr lang="da-DK" dirty="0" smtClean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07998" y="1196752"/>
          <a:ext cx="8584482" cy="5472608"/>
        </p:xfrm>
        <a:graphic>
          <a:graphicData uri="http://schemas.openxmlformats.org/presentationml/2006/ole">
            <p:oleObj spid="_x0000_s49157" name="Visio" r:id="rId3" imgW="6694551" imgH="42708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  <a:endParaRPr lang="da-DK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533" t="22685" r="41597" b="9277"/>
          <a:stretch>
            <a:fillRect/>
          </a:stretch>
        </p:blipFill>
        <p:spPr bwMode="auto">
          <a:xfrm>
            <a:off x="684213" y="1196975"/>
            <a:ext cx="79375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6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Platform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(USD)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Risk</a:t>
                      </a: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Complexity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Power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(sleep/audio)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18.15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22µW/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648mW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, DSP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23.57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70.69 µW 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815mW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FPGA, ADC + Oscillator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1295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88mW / min. 4W</a:t>
                      </a:r>
                      <a:endParaRPr lang="da-DK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683568" y="5013176"/>
            <a:ext cx="733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 smtClean="0"/>
              <a:t>Other</a:t>
            </a:r>
            <a:r>
              <a:rPr lang="da-DK" sz="2800" dirty="0" smtClean="0"/>
              <a:t> options: Performance, </a:t>
            </a:r>
            <a:r>
              <a:rPr lang="da-DK" sz="2800" dirty="0" err="1" smtClean="0"/>
              <a:t>extendability</a:t>
            </a:r>
            <a:r>
              <a:rPr lang="da-DK" sz="2800" dirty="0" smtClean="0"/>
              <a:t>, …</a:t>
            </a:r>
            <a:endParaRPr lang="da-DK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Perato</a:t>
            </a:r>
            <a:r>
              <a:rPr lang="da-DK" dirty="0" smtClean="0"/>
              <a:t> points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design (Audio)</a:t>
            </a: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395536" y="1196752"/>
          <a:ext cx="8424936" cy="5466258"/>
        </p:xfrm>
        <a:graphic>
          <a:graphicData uri="http://schemas.openxmlformats.org/presentationml/2006/ole">
            <p:oleObj spid="_x0000_s82945" name="Visio" r:id="rId3" imgW="10420486" imgH="67665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simulation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ph idx="1"/>
          </p:nvPr>
        </p:nvGraphicFramePr>
        <p:xfrm>
          <a:off x="251520" y="1196752"/>
          <a:ext cx="8615352" cy="5400600"/>
        </p:xfrm>
        <a:graphic>
          <a:graphicData uri="http://schemas.openxmlformats.org/presentationml/2006/ole">
            <p:oleObj spid="_x0000_s81923" name="Visio" r:id="rId3" imgW="10270671" imgH="334858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INCOSE er meget tung at danse med, men har mange gode egenskaber og er god som tjekliste, men skal ikke følges slavisk</a:t>
            </a:r>
          </a:p>
          <a:p>
            <a:r>
              <a:rPr lang="da-DK" dirty="0" err="1" smtClean="0"/>
              <a:t>SysML</a:t>
            </a:r>
            <a:r>
              <a:rPr lang="da-DK" dirty="0" smtClean="0"/>
              <a:t> er et godt udkast til et fælles SW og HW sprog, men mangler noget modning (MARTE).</a:t>
            </a:r>
          </a:p>
          <a:p>
            <a:r>
              <a:rPr lang="da-DK" dirty="0" err="1" smtClean="0"/>
              <a:t>SystemC</a:t>
            </a:r>
            <a:r>
              <a:rPr lang="da-DK" dirty="0" smtClean="0"/>
              <a:t> er godt til HW simulering (SW udvikling kan fortsætte), men hvis der er lille design </a:t>
            </a:r>
            <a:r>
              <a:rPr lang="da-DK" dirty="0" err="1" smtClean="0"/>
              <a:t>risk</a:t>
            </a:r>
            <a:r>
              <a:rPr lang="da-DK" dirty="0" smtClean="0"/>
              <a:t> er det ikke tiden værd (måske hvis det kan autogenereres fra 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mangler FPGA </a:t>
            </a:r>
            <a:r>
              <a:rPr lang="da-DK" dirty="0" err="1" smtClean="0"/>
              <a:t>resourcer</a:t>
            </a:r>
            <a:r>
              <a:rPr lang="da-DK" dirty="0" smtClean="0"/>
              <a:t>, og bare analysen af en FPGA platform er svært uden dem.</a:t>
            </a:r>
          </a:p>
          <a:p>
            <a:r>
              <a:rPr lang="da-DK" dirty="0" err="1" smtClean="0"/>
              <a:t>Pareto</a:t>
            </a:r>
            <a:r>
              <a:rPr lang="da-DK" dirty="0" smtClean="0"/>
              <a:t> og 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 er godt til at sammenligne alternative platforme.</a:t>
            </a:r>
          </a:p>
          <a:p>
            <a:r>
              <a:rPr lang="da-DK" dirty="0" smtClean="0"/>
              <a:t>Med et </a:t>
            </a:r>
            <a:r>
              <a:rPr lang="da-DK" dirty="0" err="1" smtClean="0"/>
              <a:t>styk-tal</a:t>
            </a:r>
            <a:r>
              <a:rPr lang="da-DK" dirty="0" smtClean="0"/>
              <a:t> på 5-10000 stk. er det værd at betale lidt ekstra for </a:t>
            </a:r>
            <a:r>
              <a:rPr lang="da-DK" smtClean="0"/>
              <a:t>lavere risiko </a:t>
            </a:r>
            <a:r>
              <a:rPr lang="da-DK" dirty="0" smtClean="0"/>
              <a:t>(eksempel kode og mulighed for assistance samt simplere kommunikation). Anbefaling: CC430 med SKY ISM </a:t>
            </a:r>
            <a:r>
              <a:rPr lang="da-DK" dirty="0" err="1" smtClean="0"/>
              <a:t>front-end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Opgaven (Hvad skal vi lave?)</a:t>
            </a:r>
          </a:p>
          <a:p>
            <a:r>
              <a:rPr lang="da-DK" dirty="0" smtClean="0"/>
              <a:t>Målsætninger (Hvad ønsker vi at få ud af det?)</a:t>
            </a:r>
          </a:p>
          <a:p>
            <a:r>
              <a:rPr lang="da-DK" dirty="0" smtClean="0"/>
              <a:t>Projektet (Hvordan laver vi det?)</a:t>
            </a:r>
          </a:p>
          <a:p>
            <a:pPr lvl="1"/>
            <a:r>
              <a:rPr lang="da-DK" dirty="0" smtClean="0"/>
              <a:t>INCOSE</a:t>
            </a:r>
          </a:p>
          <a:p>
            <a:pPr lvl="1"/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endParaRPr lang="da-DK" dirty="0" smtClean="0"/>
          </a:p>
          <a:p>
            <a:r>
              <a:rPr lang="da-DK" dirty="0" smtClean="0"/>
              <a:t>Konklusion (Hvad har vi lært/fået ud af det?)</a:t>
            </a:r>
          </a:p>
          <a:p>
            <a:r>
              <a:rPr lang="da-DK" dirty="0" err="1" smtClean="0"/>
              <a:t>Læringsmål</a:t>
            </a:r>
            <a:r>
              <a:rPr lang="da-DK" dirty="0" smtClean="0"/>
              <a:t> (Har vi lært det vi burde?)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Nødkald med 2-vejs </a:t>
            </a:r>
            <a:r>
              <a:rPr lang="da-DK" dirty="0" err="1" smtClean="0"/>
              <a:t>audio</a:t>
            </a:r>
            <a:endParaRPr lang="da-DK" dirty="0" smtClean="0"/>
          </a:p>
          <a:p>
            <a:r>
              <a:rPr lang="da-DK" dirty="0" smtClean="0"/>
              <a:t>Lang </a:t>
            </a:r>
            <a:r>
              <a:rPr lang="da-DK" dirty="0" err="1" smtClean="0"/>
              <a:t>batteri-tid</a:t>
            </a:r>
            <a:endParaRPr lang="da-DK" dirty="0" smtClean="0"/>
          </a:p>
          <a:p>
            <a:r>
              <a:rPr lang="da-DK" dirty="0" smtClean="0"/>
              <a:t>Høj stabilitet</a:t>
            </a:r>
          </a:p>
          <a:p>
            <a:r>
              <a:rPr lang="da-DK" dirty="0" smtClean="0"/>
              <a:t>Lav pris</a:t>
            </a:r>
          </a:p>
          <a:p>
            <a:r>
              <a:rPr lang="da-DK" dirty="0" smtClean="0"/>
              <a:t>”Lille” formfaktor</a:t>
            </a:r>
          </a:p>
          <a:p>
            <a:pPr>
              <a:buNone/>
            </a:pP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Produktet</a:t>
            </a:r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664" y="1844824"/>
            <a:ext cx="56167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Målsætninger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Udviklingsproces</a:t>
            </a:r>
          </a:p>
          <a:p>
            <a:pPr lvl="1"/>
            <a:r>
              <a:rPr lang="da-DK" sz="2000" dirty="0" smtClean="0"/>
              <a:t>INCOSE</a:t>
            </a:r>
          </a:p>
          <a:p>
            <a:pPr lvl="1"/>
            <a:r>
              <a:rPr lang="da-DK" sz="2000" dirty="0" smtClean="0"/>
              <a:t>Risikoanalyse</a:t>
            </a:r>
          </a:p>
          <a:p>
            <a:pPr lvl="1"/>
            <a:r>
              <a:rPr lang="da-DK" sz="2000" dirty="0" err="1" smtClean="0"/>
              <a:t>SysML</a:t>
            </a:r>
            <a:endParaRPr lang="da-DK" sz="2000" dirty="0" smtClean="0"/>
          </a:p>
          <a:p>
            <a:pPr lvl="1"/>
            <a:r>
              <a:rPr lang="da-DK" sz="2000" dirty="0" smtClean="0"/>
              <a:t>Design Space Eksploration</a:t>
            </a:r>
          </a:p>
          <a:p>
            <a:pPr lvl="1"/>
            <a:r>
              <a:rPr lang="da-DK" sz="2000" dirty="0" err="1" smtClean="0"/>
              <a:t>Pareto</a:t>
            </a:r>
            <a:r>
              <a:rPr lang="da-DK" sz="2000" dirty="0" smtClean="0"/>
              <a:t> points</a:t>
            </a:r>
          </a:p>
          <a:p>
            <a:pPr lvl="1"/>
            <a:r>
              <a:rPr lang="da-DK" sz="2000" dirty="0" smtClean="0"/>
              <a:t>HW/SW </a:t>
            </a:r>
            <a:r>
              <a:rPr lang="da-DK" sz="2000" dirty="0" err="1" smtClean="0"/>
              <a:t>Codesign</a:t>
            </a:r>
            <a:r>
              <a:rPr lang="da-DK" sz="2000" dirty="0" smtClean="0"/>
              <a:t> (</a:t>
            </a:r>
            <a:r>
              <a:rPr lang="da-DK" sz="2000" dirty="0" err="1" smtClean="0"/>
              <a:t>Top-down</a:t>
            </a:r>
            <a:r>
              <a:rPr lang="da-DK" sz="2000" dirty="0" smtClean="0"/>
              <a:t>)</a:t>
            </a:r>
          </a:p>
          <a:p>
            <a:r>
              <a:rPr lang="da-DK" sz="2400" dirty="0" err="1" smtClean="0"/>
              <a:t>SystemC</a:t>
            </a:r>
            <a:endParaRPr lang="da-DK" sz="2400" dirty="0" smtClean="0"/>
          </a:p>
          <a:p>
            <a:pPr lvl="1"/>
            <a:r>
              <a:rPr lang="da-DK" sz="2000" dirty="0" err="1" smtClean="0"/>
              <a:t>SysML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SystemC</a:t>
            </a:r>
            <a:endParaRPr lang="da-DK" sz="2000" dirty="0" smtClean="0"/>
          </a:p>
          <a:p>
            <a:pPr lvl="1"/>
            <a:r>
              <a:rPr lang="da-DK" sz="2000" dirty="0" err="1" smtClean="0"/>
              <a:t>SystemC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Synthesis</a:t>
            </a:r>
            <a:endParaRPr lang="da-DK" sz="2000" dirty="0" smtClean="0"/>
          </a:p>
          <a:p>
            <a:endParaRPr lang="da-DK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Dokumenter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proposal</a:t>
            </a:r>
            <a:endParaRPr lang="da-DK" dirty="0" smtClean="0"/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description</a:t>
            </a:r>
            <a:endParaRPr lang="da-DK" dirty="0" smtClean="0"/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cases (tidligere, </a:t>
            </a:r>
            <a:r>
              <a:rPr lang="da-DK" dirty="0" err="1" smtClean="0"/>
              <a:t>requirements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report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Proces</a:t>
            </a:r>
          </a:p>
          <a:p>
            <a:pPr lvl="1"/>
            <a:r>
              <a:rPr lang="da-DK" dirty="0" smtClean="0"/>
              <a:t>SRD/SRS (</a:t>
            </a:r>
            <a:r>
              <a:rPr lang="da-DK" dirty="0" err="1" smtClean="0"/>
              <a:t>Use</a:t>
            </a:r>
            <a:r>
              <a:rPr lang="da-DK" dirty="0" smtClean="0"/>
              <a:t> Cases, risiko analyse, Kvalitets attributter)</a:t>
            </a:r>
          </a:p>
          <a:p>
            <a:pPr lvl="1"/>
            <a:r>
              <a:rPr lang="da-DK" dirty="0" smtClean="0"/>
              <a:t>System </a:t>
            </a:r>
            <a:r>
              <a:rPr lang="da-DK" dirty="0" err="1" smtClean="0"/>
              <a:t>Architecture</a:t>
            </a:r>
            <a:r>
              <a:rPr lang="da-DK" dirty="0" smtClean="0"/>
              <a:t> (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af System </a:t>
            </a:r>
            <a:r>
              <a:rPr lang="da-DK" dirty="0" err="1" smtClean="0"/>
              <a:t>Architecture</a:t>
            </a:r>
            <a:r>
              <a:rPr lang="da-DK" dirty="0" smtClean="0"/>
              <a:t> (Design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, </a:t>
            </a:r>
            <a:r>
              <a:rPr lang="da-DK" dirty="0" err="1" smtClean="0"/>
              <a:t>Pareto</a:t>
            </a:r>
            <a:r>
              <a:rPr lang="da-DK" dirty="0" smtClean="0"/>
              <a:t>, LBA/LPT)</a:t>
            </a:r>
          </a:p>
          <a:p>
            <a:pPr lvl="1"/>
            <a:r>
              <a:rPr lang="da-DK" dirty="0" err="1" smtClean="0"/>
              <a:t>SysML</a:t>
            </a:r>
            <a:r>
              <a:rPr lang="da-DK" dirty="0" smtClean="0"/>
              <a:t> -&gt; </a:t>
            </a:r>
            <a:r>
              <a:rPr lang="da-DK" dirty="0" err="1" smtClean="0"/>
              <a:t>SystemC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r>
              <a:rPr lang="da-DK" dirty="0" smtClean="0"/>
              <a:t> (TLM, TTLM, CAM)</a:t>
            </a:r>
          </a:p>
          <a:p>
            <a:pPr lvl="1"/>
            <a:r>
              <a:rPr lang="da-DK" dirty="0" smtClean="0"/>
              <a:t>Konklusion</a:t>
            </a:r>
          </a:p>
          <a:p>
            <a:pPr lvl="1"/>
            <a:endParaRPr lang="da-DK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SRS/SRD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R(V)TM</a:t>
            </a:r>
            <a:endParaRPr lang="da-D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871" t="16556" r="6250" b="17619"/>
          <a:stretch>
            <a:fillRect/>
          </a:stretch>
        </p:blipFill>
        <p:spPr bwMode="auto">
          <a:xfrm>
            <a:off x="611560" y="2348880"/>
            <a:ext cx="799306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Kvalitets attributter</a:t>
            </a: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871" t="29253" r="4495" b="30972"/>
          <a:stretch>
            <a:fillRect/>
          </a:stretch>
        </p:blipFill>
        <p:spPr>
          <a:xfrm>
            <a:off x="755576" y="1628800"/>
            <a:ext cx="7705725" cy="1800225"/>
          </a:xfrm>
        </p:spPr>
      </p:pic>
      <p:pic>
        <p:nvPicPr>
          <p:cNvPr id="4" name="Billede 3" descr="ironTriangl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717032"/>
            <a:ext cx="24955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388</Words>
  <Application>Microsoft Office PowerPoint</Application>
  <PresentationFormat>Skærmshow (4:3)</PresentationFormat>
  <Paragraphs>87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Diastitler</vt:lpstr>
      </vt:variant>
      <vt:variant>
        <vt:i4>19</vt:i4>
      </vt:variant>
    </vt:vector>
  </HeadingPairs>
  <TitlesOfParts>
    <vt:vector size="22" baseType="lpstr">
      <vt:lpstr>Kontortema</vt:lpstr>
      <vt:lpstr>Visio</vt:lpstr>
      <vt:lpstr>Microsoft Visio Drawing</vt:lpstr>
      <vt:lpstr>Emergency call button</vt:lpstr>
      <vt:lpstr>Agenda</vt:lpstr>
      <vt:lpstr>Opgaven</vt:lpstr>
      <vt:lpstr>Produktet</vt:lpstr>
      <vt:lpstr>Målsætninger</vt:lpstr>
      <vt:lpstr>Projekt</vt:lpstr>
      <vt:lpstr>Projekt</vt:lpstr>
      <vt:lpstr>SRS/SRD</vt:lpstr>
      <vt:lpstr>Kvalitets attributter</vt:lpstr>
      <vt:lpstr>Risiko analyse</vt:lpstr>
      <vt:lpstr>SysML</vt:lpstr>
      <vt:lpstr>SysML (Audio IBD)</vt:lpstr>
      <vt:lpstr>SysML  SystemC</vt:lpstr>
      <vt:lpstr>Design space exploration</vt:lpstr>
      <vt:lpstr>Perato points</vt:lpstr>
      <vt:lpstr>SystemC design (Audio)</vt:lpstr>
      <vt:lpstr>SystemC simulation</vt:lpstr>
      <vt:lpstr>Konklusion (1)</vt:lpstr>
      <vt:lpstr>Konklusion (2)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91</cp:revision>
  <dcterms:created xsi:type="dcterms:W3CDTF">2011-02-07T16:44:18Z</dcterms:created>
  <dcterms:modified xsi:type="dcterms:W3CDTF">2011-03-22T20:24:05Z</dcterms:modified>
</cp:coreProperties>
</file>