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3" r:id="rId7"/>
    <p:sldId id="269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0" autoAdjust="0"/>
    <p:restoredTop sz="86517" autoAdjust="0"/>
  </p:normalViewPr>
  <p:slideViewPr>
    <p:cSldViewPr>
      <p:cViewPr varScale="1">
        <p:scale>
          <a:sx n="60" d="100"/>
          <a:sy n="60" d="100"/>
        </p:scale>
        <p:origin x="-78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080A6-174A-4C66-BA50-84374606274C}" type="datetimeFigureOut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22600-7353-40C6-9FFD-D13741399F4B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954A-F719-4FAA-B465-899152882B07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6CCA-906E-41DE-834F-6FA49EE9A582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EBFE-DBB5-46BC-BBCE-963CC3AC159F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BFDC-91AB-4686-B4AF-D8869D385F56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6349-2D54-4701-87D9-2945C863656F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12AB-CFC8-4D4B-B14B-BB2ABF72F4E6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226D-2E7F-4167-A84F-9EEB33B2B289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596-6888-4E4A-8797-DAE3E9446158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59E7-A5F3-401D-9729-F27001EA67DA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538F-39C5-494C-91E5-2BA1E9A77173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4A37-07AE-43F5-B78D-D9B699EB0EA9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2BC4C-5B7A-4559-A7CD-8BE26A100ABA}" type="datetime1">
              <a:rPr lang="da-DK" smtClean="0"/>
              <a:pPr/>
              <a:t>14-10-2010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Company F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E68CA-CE29-48B2-A76D-5FAA5388020D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/>
        </p:nvSpPr>
        <p:spPr>
          <a:xfrm>
            <a:off x="611560" y="764704"/>
            <a:ext cx="7632848" cy="1872208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0823444"/>
              </a:avLst>
            </a:prstTxWarp>
            <a:spAutoFit/>
          </a:bodyPr>
          <a:lstStyle/>
          <a:p>
            <a:r>
              <a:rPr lang="en-AU" sz="5400" b="1" smtClean="0"/>
              <a:t>Self Protecting Suite for F-16</a:t>
            </a:r>
            <a:endParaRPr lang="en-AU" sz="5400" dirty="0"/>
          </a:p>
        </p:txBody>
      </p:sp>
      <p:pic>
        <p:nvPicPr>
          <p:cNvPr id="1030" name="Picture 6" descr="http://www.aerospaceweb.org/aircraft/fighter/f16/f16_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38750" cy="3467100"/>
          </a:xfrm>
          <a:prstGeom prst="rect">
            <a:avLst/>
          </a:prstGeom>
          <a:noFill/>
        </p:spPr>
      </p:pic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9" name="Tekstboks 8"/>
          <p:cNvSpPr txBox="1"/>
          <p:nvPr/>
        </p:nvSpPr>
        <p:spPr>
          <a:xfrm>
            <a:off x="1043608" y="5085184"/>
            <a:ext cx="699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smtClean="0"/>
              <a:t>The best defence is not always an attack!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process</a:t>
            </a:r>
            <a:endParaRPr lang="en-AU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at Company F believe in employing the best, and when the best won’t come to you, you must go to the best.</a:t>
            </a:r>
          </a:p>
          <a:p>
            <a:pPr lvl="1"/>
            <a:r>
              <a:rPr lang="en-AU" dirty="0" smtClean="0"/>
              <a:t>Geographically distributed development.</a:t>
            </a:r>
          </a:p>
          <a:p>
            <a:pPr lvl="1"/>
            <a:r>
              <a:rPr lang="en-AU" dirty="0" smtClean="0"/>
              <a:t>Google code, Wiki, Subversion, meetings and late nights.</a:t>
            </a:r>
          </a:p>
          <a:p>
            <a:pPr lvl="1"/>
            <a:r>
              <a:rPr lang="en-AU" dirty="0" smtClean="0"/>
              <a:t>Internal reviews.</a:t>
            </a:r>
          </a:p>
          <a:p>
            <a:pPr lvl="1"/>
            <a:r>
              <a:rPr lang="en-AU" dirty="0" smtClean="0"/>
              <a:t>Building the unknown in 32 hours.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Questions?</a:t>
            </a:r>
            <a:endParaRPr lang="en-AU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pic>
        <p:nvPicPr>
          <p:cNvPr id="22530" name="Picture 2" descr="F16_3_800.jpg F 16 flares picture by John_C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424" y="1365844"/>
            <a:ext cx="7620000" cy="494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le:Army-fgm1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6480720" cy="3839827"/>
          </a:xfrm>
          <a:prstGeom prst="rect">
            <a:avLst/>
          </a:prstGeom>
          <a:noFill/>
        </p:spPr>
      </p:pic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6" name="Tekstboks 5"/>
          <p:cNvSpPr txBox="1"/>
          <p:nvPr/>
        </p:nvSpPr>
        <p:spPr>
          <a:xfrm>
            <a:off x="1475656" y="548680"/>
            <a:ext cx="6125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smtClean="0"/>
              <a:t>Why does an F-16 need protection?</a:t>
            </a:r>
            <a:endParaRPr lang="en-AU" sz="3200" dirty="0" smtClean="0"/>
          </a:p>
        </p:txBody>
      </p:sp>
      <p:sp>
        <p:nvSpPr>
          <p:cNvPr id="8" name="Tekstboks 7"/>
          <p:cNvSpPr txBox="1"/>
          <p:nvPr/>
        </p:nvSpPr>
        <p:spPr>
          <a:xfrm>
            <a:off x="683568" y="5229200"/>
            <a:ext cx="7812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mtClean="0"/>
              <a:t>Over the last 10 years the portable ultra-light heat-seaking ground-to-air missile</a:t>
            </a:r>
          </a:p>
          <a:p>
            <a:r>
              <a:rPr lang="en-AU" smtClean="0"/>
              <a:t>has become the personal property of any self-respecting warloard or drug-dealer,</a:t>
            </a:r>
          </a:p>
          <a:p>
            <a:r>
              <a:rPr lang="en-AU" smtClean="0"/>
              <a:t>not to mention hostile nations or rogue fractions within our allies.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5" name="Tekstboks 4"/>
          <p:cNvSpPr txBox="1"/>
          <p:nvPr/>
        </p:nvSpPr>
        <p:spPr>
          <a:xfrm>
            <a:off x="683568" y="188640"/>
            <a:ext cx="72799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Alternatives?</a:t>
            </a:r>
          </a:p>
          <a:p>
            <a:r>
              <a:rPr lang="en-AU" sz="3200" dirty="0" smtClean="0"/>
              <a:t>  - Accept the risk</a:t>
            </a:r>
          </a:p>
          <a:p>
            <a:r>
              <a:rPr lang="en-AU" sz="3200" dirty="0" smtClean="0"/>
              <a:t>  - Avoid conflicts</a:t>
            </a:r>
          </a:p>
          <a:p>
            <a:r>
              <a:rPr lang="en-AU" sz="3200" dirty="0" smtClean="0"/>
              <a:t>  - Company F Self protection suite for F-16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843" y="2132856"/>
            <a:ext cx="68675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5" name="Rektangel 4"/>
          <p:cNvSpPr/>
          <p:nvPr/>
        </p:nvSpPr>
        <p:spPr>
          <a:xfrm>
            <a:off x="1547664" y="260648"/>
            <a:ext cx="61101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smtClean="0"/>
              <a:t>Why not just run the risk?</a:t>
            </a:r>
            <a:endParaRPr lang="en-AU" sz="4400" dirty="0"/>
          </a:p>
        </p:txBody>
      </p:sp>
      <p:sp>
        <p:nvSpPr>
          <p:cNvPr id="6" name="Rektangel 5"/>
          <p:cNvSpPr/>
          <p:nvPr/>
        </p:nvSpPr>
        <p:spPr>
          <a:xfrm>
            <a:off x="755576" y="1412776"/>
            <a:ext cx="7552067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smtClean="0"/>
              <a:t>It costs more than 10 million DKR to train </a:t>
            </a:r>
          </a:p>
          <a:p>
            <a:pPr marL="514350" indent="-514350"/>
            <a:r>
              <a:rPr lang="en-AU" sz="2800" smtClean="0"/>
              <a:t>	just one F-16 fighter pilot, and that does </a:t>
            </a:r>
          </a:p>
          <a:p>
            <a:pPr marL="514350" indent="-514350"/>
            <a:r>
              <a:rPr lang="en-AU" sz="2800" smtClean="0"/>
              <a:t>	not include experience.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AU" sz="2800" smtClean="0"/>
              <a:t>An F-16 costs approximately 50-55 million USD</a:t>
            </a:r>
          </a:p>
          <a:p>
            <a:pPr marL="514350" indent="-514350"/>
            <a:r>
              <a:rPr lang="en-AU" sz="2800" smtClean="0"/>
              <a:t>	= 302,5 million DKR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AU" sz="2800" smtClean="0"/>
              <a:t>No one wants to explain an avoidable loss of </a:t>
            </a:r>
          </a:p>
          <a:p>
            <a:pPr marL="514350" indent="-514350"/>
            <a:r>
              <a:rPr lang="en-AU" sz="2800" smtClean="0"/>
              <a:t>	life to the family, the public and the politicians.</a:t>
            </a:r>
          </a:p>
          <a:p>
            <a:pPr marL="514350" indent="-514350"/>
            <a:endParaRPr lang="en-A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6" name="Rektangel 5"/>
          <p:cNvSpPr/>
          <p:nvPr/>
        </p:nvSpPr>
        <p:spPr>
          <a:xfrm>
            <a:off x="2411760" y="260648"/>
            <a:ext cx="41326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smtClean="0"/>
              <a:t>What will it cost?</a:t>
            </a:r>
            <a:endParaRPr lang="en-AU" sz="4400" dirty="0"/>
          </a:p>
        </p:txBody>
      </p:sp>
      <p:sp>
        <p:nvSpPr>
          <p:cNvPr id="8" name="Rektangel 7"/>
          <p:cNvSpPr/>
          <p:nvPr/>
        </p:nvSpPr>
        <p:spPr>
          <a:xfrm>
            <a:off x="827584" y="1124744"/>
            <a:ext cx="672107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AU" sz="2800" smtClean="0"/>
              <a:t>F-16s in Denmark: 62</a:t>
            </a:r>
          </a:p>
          <a:p>
            <a:pPr marL="514350" indent="-514350">
              <a:buFont typeface="Arial" charset="0"/>
              <a:buChar char="•"/>
            </a:pPr>
            <a:r>
              <a:rPr lang="en-AU" sz="2800" smtClean="0"/>
              <a:t>Operational fleet: 32</a:t>
            </a:r>
          </a:p>
          <a:p>
            <a:pPr marL="514350" indent="-514350">
              <a:buFont typeface="Arial" charset="0"/>
              <a:buChar char="•"/>
            </a:pPr>
            <a:r>
              <a:rPr lang="en-AU" sz="2800" smtClean="0"/>
              <a:t>Max combat fleet: 10</a:t>
            </a:r>
          </a:p>
          <a:p>
            <a:pPr marL="514350" indent="-514350"/>
            <a:r>
              <a:rPr lang="en-AU" sz="2800" smtClean="0"/>
              <a:t>The list price for outfitting one F-16 with the </a:t>
            </a:r>
          </a:p>
          <a:p>
            <a:pPr marL="514350" indent="-514350"/>
            <a:r>
              <a:rPr lang="en-AU" sz="2800" smtClean="0"/>
              <a:t>Company F Self protection suite for F-16 is:</a:t>
            </a:r>
          </a:p>
          <a:p>
            <a:pPr marL="514350" indent="-514350"/>
            <a:r>
              <a:rPr lang="en-AU" sz="2800" smtClean="0"/>
              <a:t>   1 POD: 7,500,000.-</a:t>
            </a:r>
          </a:p>
          <a:p>
            <a:pPr marL="514350" indent="-514350"/>
            <a:r>
              <a:rPr lang="en-AU" sz="2800" smtClean="0"/>
              <a:t>   1 Cockpit unit: 500,000.-</a:t>
            </a:r>
          </a:p>
          <a:p>
            <a:pPr marL="514350" indent="-514350"/>
            <a:r>
              <a:rPr lang="en-AU" sz="2800" smtClean="0"/>
              <a:t>62 cockpit units + 10 PODs = 106million or</a:t>
            </a:r>
          </a:p>
          <a:p>
            <a:pPr marL="514350" indent="-514350"/>
            <a:r>
              <a:rPr lang="en-AU" sz="2800" smtClean="0"/>
              <a:t>1/3 the price of one F-16 without a pilot.</a:t>
            </a:r>
            <a:endParaRPr lang="en-AU" sz="2800" dirty="0" smtClean="0"/>
          </a:p>
        </p:txBody>
      </p:sp>
      <p:sp>
        <p:nvSpPr>
          <p:cNvPr id="9" name="Rektangel 8"/>
          <p:cNvSpPr/>
          <p:nvPr/>
        </p:nvSpPr>
        <p:spPr>
          <a:xfrm>
            <a:off x="1475656" y="5229200"/>
            <a:ext cx="61511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smtClean="0"/>
              <a:t>It saves money AND lives!</a:t>
            </a:r>
            <a:endParaRPr lang="en-AU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requirements</a:t>
            </a:r>
            <a:endParaRPr lang="en-AU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Optimal coverage</a:t>
            </a:r>
          </a:p>
          <a:p>
            <a:r>
              <a:rPr lang="en-AU" dirty="0" smtClean="0"/>
              <a:t>Do not interfere with the existing system (subcontractor)</a:t>
            </a:r>
          </a:p>
          <a:p>
            <a:r>
              <a:rPr lang="en-AU" dirty="0" smtClean="0"/>
              <a:t>Use GFE</a:t>
            </a:r>
          </a:p>
          <a:p>
            <a:r>
              <a:rPr lang="en-AU" dirty="0" smtClean="0"/>
              <a:t>PCU available</a:t>
            </a:r>
          </a:p>
          <a:p>
            <a:r>
              <a:rPr lang="en-AU" dirty="0" smtClean="0"/>
              <a:t>Ground dispense protection</a:t>
            </a:r>
          </a:p>
          <a:p>
            <a:r>
              <a:rPr lang="en-AU" dirty="0" smtClean="0"/>
              <a:t>Customer feedback</a:t>
            </a:r>
          </a:p>
          <a:p>
            <a:r>
              <a:rPr lang="en-AU" dirty="0" smtClean="0"/>
              <a:t>High detail level in system requirements (missile coverage, response pattern, power and weight, pin layout, …)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64096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Missile </a:t>
            </a:r>
            <a:r>
              <a:rPr lang="en-US" dirty="0" smtClean="0"/>
              <a:t>coverage – one or two PODs?</a:t>
            </a:r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Company F</a:t>
            </a:r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692696"/>
            <a:ext cx="6070443" cy="561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design</a:t>
            </a:r>
            <a:endParaRPr lang="en-AU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Simplify, simplify, simplify (DSS fire, PCU)</a:t>
            </a:r>
          </a:p>
          <a:p>
            <a:pPr lvl="1"/>
            <a:r>
              <a:rPr lang="en-AU" smtClean="0"/>
              <a:t>Lower risk, faster, replacable, reliable</a:t>
            </a:r>
          </a:p>
          <a:p>
            <a:r>
              <a:rPr lang="en-AU" smtClean="0"/>
              <a:t>HW safety with physicaly removable pin</a:t>
            </a:r>
          </a:p>
          <a:p>
            <a:r>
              <a:rPr lang="en-AU" smtClean="0"/>
              <a:t>Experienced subcontractor with clear requirements (standards)</a:t>
            </a:r>
          </a:p>
          <a:p>
            <a:r>
              <a:rPr lang="en-AU" smtClean="0"/>
              <a:t>Cold restart power control</a:t>
            </a:r>
          </a:p>
          <a:p>
            <a:r>
              <a:rPr lang="en-AU" smtClean="0"/>
              <a:t>Use standards where available</a:t>
            </a:r>
          </a:p>
          <a:p>
            <a:r>
              <a:rPr lang="en-AU" smtClean="0"/>
              <a:t>SysML</a:t>
            </a:r>
            <a:endParaRPr lang="en-AU" dirty="0" smtClean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Company F</a:t>
            </a:r>
            <a:endParaRPr lang="en-AU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6158579" cy="685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341</Words>
  <Application>Microsoft Office PowerPoint</Application>
  <PresentationFormat>Skærmshow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Dias nummer 1</vt:lpstr>
      <vt:lpstr>Dias nummer 2</vt:lpstr>
      <vt:lpstr>Dias nummer 3</vt:lpstr>
      <vt:lpstr>Dias nummer 4</vt:lpstr>
      <vt:lpstr>Dias nummer 5</vt:lpstr>
      <vt:lpstr>The requirements</vt:lpstr>
      <vt:lpstr>Missile coverage – one or two PODs?</vt:lpstr>
      <vt:lpstr>The design</vt:lpstr>
      <vt:lpstr>Dias nummer 9</vt:lpstr>
      <vt:lpstr>The process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cp:lastModifiedBy>Poder Conultancy</cp:lastModifiedBy>
  <cp:revision>26</cp:revision>
  <dcterms:modified xsi:type="dcterms:W3CDTF">2010-10-14T06:25:34Z</dcterms:modified>
</cp:coreProperties>
</file>