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4" r:id="rId6"/>
    <p:sldId id="263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080A6-174A-4C66-BA50-84374606274C}" type="datetimeFigureOut">
              <a:rPr lang="da-DK" smtClean="0"/>
              <a:pPr/>
              <a:t>12-10-2010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22600-7353-40C6-9FFD-D13741399F4B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954A-F719-4FAA-B465-899152882B07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6CCA-906E-41DE-834F-6FA49EE9A582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BFE-DBB5-46BC-BBCE-963CC3AC159F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FDC-91AB-4686-B4AF-D8869D385F56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6349-2D54-4701-87D9-2945C863656F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12AB-CFC8-4D4B-B14B-BB2ABF72F4E6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226D-2E7F-4167-A84F-9EEB33B2B289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6596-6888-4E4A-8797-DAE3E9446158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59E7-A5F3-401D-9729-F27001EA67DA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38F-39C5-494C-91E5-2BA1E9A77173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4A37-07AE-43F5-B78D-D9B699EB0EA9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2BC4C-5B7A-4559-A7CD-8BE26A100ABA}" type="datetime1">
              <a:rPr lang="da-DK" smtClean="0"/>
              <a:pPr/>
              <a:t>12-10-2010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611560" y="764704"/>
            <a:ext cx="7632848" cy="1872208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0823444"/>
              </a:avLst>
            </a:prstTxWarp>
            <a:spAutoFit/>
          </a:bodyPr>
          <a:lstStyle/>
          <a:p>
            <a:r>
              <a:rPr lang="en-GB" sz="5400" b="1" dirty="0" smtClean="0"/>
              <a:t>Self Protecting Suite for F-16</a:t>
            </a:r>
            <a:endParaRPr lang="da-DK" sz="5400" dirty="0"/>
          </a:p>
        </p:txBody>
      </p:sp>
      <p:pic>
        <p:nvPicPr>
          <p:cNvPr id="1030" name="Picture 6" descr="http://www.aerospaceweb.org/aircraft/fighter/f16/f16_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238750" cy="3467100"/>
          </a:xfrm>
          <a:prstGeom prst="rect">
            <a:avLst/>
          </a:prstGeom>
          <a:noFill/>
        </p:spPr>
      </p:pic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9" name="Tekstboks 8"/>
          <p:cNvSpPr txBox="1"/>
          <p:nvPr/>
        </p:nvSpPr>
        <p:spPr>
          <a:xfrm>
            <a:off x="1043608" y="5085184"/>
            <a:ext cx="6996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/>
              <a:t>The </a:t>
            </a:r>
            <a:r>
              <a:rPr lang="da-DK" sz="3200" dirty="0" err="1" smtClean="0"/>
              <a:t>best</a:t>
            </a:r>
            <a:r>
              <a:rPr lang="da-DK" sz="3200" dirty="0" smtClean="0"/>
              <a:t> </a:t>
            </a:r>
            <a:r>
              <a:rPr lang="da-DK" sz="3200" dirty="0" err="1" smtClean="0"/>
              <a:t>defence</a:t>
            </a:r>
            <a:r>
              <a:rPr lang="da-DK" sz="3200" dirty="0" smtClean="0"/>
              <a:t> is not </a:t>
            </a:r>
            <a:r>
              <a:rPr lang="da-DK" sz="3200" dirty="0" err="1" smtClean="0"/>
              <a:t>always</a:t>
            </a:r>
            <a:r>
              <a:rPr lang="da-DK" sz="3200" dirty="0" smtClean="0"/>
              <a:t> an </a:t>
            </a:r>
            <a:r>
              <a:rPr lang="da-DK" sz="3200" dirty="0" err="1" smtClean="0"/>
              <a:t>attack</a:t>
            </a:r>
            <a:r>
              <a:rPr lang="da-DK" sz="3200" dirty="0" smtClean="0"/>
              <a:t>!</a:t>
            </a:r>
            <a:endParaRPr lang="da-DK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le:Army-fgm1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96752"/>
            <a:ext cx="6480720" cy="3839827"/>
          </a:xfrm>
          <a:prstGeom prst="rect">
            <a:avLst/>
          </a:prstGeom>
          <a:noFill/>
        </p:spPr>
      </p:pic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Tekstboks 5"/>
          <p:cNvSpPr txBox="1"/>
          <p:nvPr/>
        </p:nvSpPr>
        <p:spPr>
          <a:xfrm>
            <a:off x="1475656" y="548680"/>
            <a:ext cx="6125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err="1" smtClean="0"/>
              <a:t>Why</a:t>
            </a:r>
            <a:r>
              <a:rPr lang="da-DK" sz="3200" dirty="0" smtClean="0"/>
              <a:t> </a:t>
            </a:r>
            <a:r>
              <a:rPr lang="da-DK" sz="3200" dirty="0" err="1" smtClean="0"/>
              <a:t>does</a:t>
            </a:r>
            <a:r>
              <a:rPr lang="da-DK" sz="3200" dirty="0" smtClean="0"/>
              <a:t> an F-16 </a:t>
            </a:r>
            <a:r>
              <a:rPr lang="da-DK" sz="3200" dirty="0" err="1" smtClean="0"/>
              <a:t>need</a:t>
            </a:r>
            <a:r>
              <a:rPr lang="da-DK" sz="3200" dirty="0" smtClean="0"/>
              <a:t> </a:t>
            </a:r>
            <a:r>
              <a:rPr lang="da-DK" sz="3200" dirty="0" err="1" smtClean="0"/>
              <a:t>protection</a:t>
            </a:r>
            <a:r>
              <a:rPr lang="da-DK" sz="3200" dirty="0" smtClean="0"/>
              <a:t>?</a:t>
            </a:r>
          </a:p>
        </p:txBody>
      </p:sp>
      <p:sp>
        <p:nvSpPr>
          <p:cNvPr id="8" name="Tekstboks 7"/>
          <p:cNvSpPr txBox="1"/>
          <p:nvPr/>
        </p:nvSpPr>
        <p:spPr>
          <a:xfrm>
            <a:off x="683568" y="5229200"/>
            <a:ext cx="7812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Over the last 10 </a:t>
            </a:r>
            <a:r>
              <a:rPr lang="da-DK" dirty="0" err="1" smtClean="0"/>
              <a:t>years</a:t>
            </a:r>
            <a:r>
              <a:rPr lang="da-DK" dirty="0" smtClean="0"/>
              <a:t> the portable </a:t>
            </a:r>
            <a:r>
              <a:rPr lang="da-DK" dirty="0" err="1" smtClean="0"/>
              <a:t>ultra-light</a:t>
            </a:r>
            <a:r>
              <a:rPr lang="da-DK" dirty="0" smtClean="0"/>
              <a:t> </a:t>
            </a:r>
            <a:r>
              <a:rPr lang="da-DK" dirty="0" err="1" smtClean="0"/>
              <a:t>heat-seaking</a:t>
            </a:r>
            <a:r>
              <a:rPr lang="da-DK" dirty="0" smtClean="0"/>
              <a:t> </a:t>
            </a:r>
            <a:r>
              <a:rPr lang="da-DK" dirty="0" err="1" smtClean="0"/>
              <a:t>ground-to-air</a:t>
            </a:r>
            <a:r>
              <a:rPr lang="da-DK" dirty="0" smtClean="0"/>
              <a:t> missile</a:t>
            </a:r>
          </a:p>
          <a:p>
            <a:r>
              <a:rPr lang="da-DK" dirty="0" smtClean="0"/>
              <a:t>has </a:t>
            </a:r>
            <a:r>
              <a:rPr lang="da-DK" dirty="0" err="1" smtClean="0"/>
              <a:t>become</a:t>
            </a:r>
            <a:r>
              <a:rPr lang="da-DK" dirty="0" smtClean="0"/>
              <a:t> the </a:t>
            </a:r>
            <a:r>
              <a:rPr lang="da-DK" dirty="0" err="1" smtClean="0"/>
              <a:t>personal</a:t>
            </a:r>
            <a:r>
              <a:rPr lang="da-DK" dirty="0" smtClean="0"/>
              <a:t> </a:t>
            </a:r>
            <a:r>
              <a:rPr lang="da-DK" dirty="0" err="1" smtClean="0"/>
              <a:t>property</a:t>
            </a:r>
            <a:r>
              <a:rPr lang="da-DK" dirty="0" smtClean="0"/>
              <a:t> of </a:t>
            </a:r>
            <a:r>
              <a:rPr lang="da-DK" dirty="0" err="1" smtClean="0"/>
              <a:t>any</a:t>
            </a:r>
            <a:r>
              <a:rPr lang="da-DK" dirty="0" smtClean="0"/>
              <a:t> </a:t>
            </a:r>
            <a:r>
              <a:rPr lang="da-DK" dirty="0" err="1" smtClean="0"/>
              <a:t>self-respecting</a:t>
            </a:r>
            <a:r>
              <a:rPr lang="da-DK" dirty="0" smtClean="0"/>
              <a:t> </a:t>
            </a:r>
            <a:r>
              <a:rPr lang="da-DK" dirty="0" err="1" smtClean="0"/>
              <a:t>warloard</a:t>
            </a:r>
            <a:r>
              <a:rPr lang="da-DK" dirty="0" smtClean="0"/>
              <a:t> </a:t>
            </a:r>
            <a:r>
              <a:rPr lang="da-DK" dirty="0" err="1" smtClean="0"/>
              <a:t>or</a:t>
            </a:r>
            <a:r>
              <a:rPr lang="da-DK" dirty="0" smtClean="0"/>
              <a:t> </a:t>
            </a:r>
            <a:r>
              <a:rPr lang="da-DK" dirty="0" err="1" smtClean="0"/>
              <a:t>drug-dealer</a:t>
            </a:r>
            <a:r>
              <a:rPr lang="da-DK" dirty="0" smtClean="0"/>
              <a:t>,</a:t>
            </a:r>
          </a:p>
          <a:p>
            <a:r>
              <a:rPr lang="da-DK" dirty="0" smtClean="0"/>
              <a:t>not to </a:t>
            </a:r>
            <a:r>
              <a:rPr lang="da-DK" dirty="0" err="1" smtClean="0"/>
              <a:t>mention</a:t>
            </a:r>
            <a:r>
              <a:rPr lang="da-DK" dirty="0" smtClean="0"/>
              <a:t> </a:t>
            </a:r>
            <a:r>
              <a:rPr lang="da-DK" dirty="0" err="1" smtClean="0"/>
              <a:t>hostile</a:t>
            </a:r>
            <a:r>
              <a:rPr lang="da-DK" dirty="0" smtClean="0"/>
              <a:t> </a:t>
            </a:r>
            <a:r>
              <a:rPr lang="da-DK" dirty="0" err="1" smtClean="0"/>
              <a:t>nationes</a:t>
            </a:r>
            <a:r>
              <a:rPr lang="da-DK" dirty="0" smtClean="0"/>
              <a:t> </a:t>
            </a:r>
            <a:r>
              <a:rPr lang="da-DK" dirty="0" err="1" smtClean="0"/>
              <a:t>or</a:t>
            </a:r>
            <a:r>
              <a:rPr lang="da-DK" dirty="0" smtClean="0"/>
              <a:t> </a:t>
            </a:r>
            <a:r>
              <a:rPr lang="da-DK" dirty="0" err="1" smtClean="0"/>
              <a:t>rogue</a:t>
            </a:r>
            <a:r>
              <a:rPr lang="da-DK" dirty="0" smtClean="0"/>
              <a:t> </a:t>
            </a:r>
            <a:r>
              <a:rPr lang="da-DK" dirty="0" err="1" smtClean="0"/>
              <a:t>fractions</a:t>
            </a:r>
            <a:r>
              <a:rPr lang="da-DK" dirty="0" smtClean="0"/>
              <a:t> </a:t>
            </a:r>
            <a:r>
              <a:rPr lang="da-DK" dirty="0" err="1" smtClean="0"/>
              <a:t>within</a:t>
            </a:r>
            <a:r>
              <a:rPr lang="da-DK" dirty="0" smtClean="0"/>
              <a:t>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allies</a:t>
            </a:r>
            <a:r>
              <a:rPr lang="da-DK" dirty="0" smtClean="0"/>
              <a:t>.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5" name="Tekstboks 4"/>
          <p:cNvSpPr txBox="1"/>
          <p:nvPr/>
        </p:nvSpPr>
        <p:spPr>
          <a:xfrm>
            <a:off x="683568" y="188640"/>
            <a:ext cx="72799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/>
              <a:t>Alternatives?</a:t>
            </a:r>
          </a:p>
          <a:p>
            <a:r>
              <a:rPr lang="da-DK" sz="3200" dirty="0" smtClean="0"/>
              <a:t>  - Accept the </a:t>
            </a:r>
            <a:r>
              <a:rPr lang="da-DK" sz="3200" dirty="0" err="1" smtClean="0"/>
              <a:t>risk</a:t>
            </a:r>
            <a:endParaRPr lang="da-DK" sz="3200" dirty="0" smtClean="0"/>
          </a:p>
          <a:p>
            <a:r>
              <a:rPr lang="da-DK" sz="3200" dirty="0" smtClean="0"/>
              <a:t>  - </a:t>
            </a:r>
            <a:r>
              <a:rPr lang="da-DK" sz="3200" dirty="0" err="1" smtClean="0"/>
              <a:t>Avoid</a:t>
            </a:r>
            <a:r>
              <a:rPr lang="da-DK" sz="3200" dirty="0" smtClean="0"/>
              <a:t> </a:t>
            </a:r>
            <a:r>
              <a:rPr lang="da-DK" sz="3200" dirty="0" err="1" smtClean="0"/>
              <a:t>conflicts</a:t>
            </a:r>
            <a:endParaRPr lang="da-DK" sz="3200" dirty="0" smtClean="0"/>
          </a:p>
          <a:p>
            <a:r>
              <a:rPr lang="da-DK" sz="3200" dirty="0" smtClean="0"/>
              <a:t>  - Company F </a:t>
            </a:r>
            <a:r>
              <a:rPr lang="da-DK" sz="3200" dirty="0" err="1" smtClean="0"/>
              <a:t>Self</a:t>
            </a:r>
            <a:r>
              <a:rPr lang="da-DK" sz="3200" dirty="0" smtClean="0"/>
              <a:t> </a:t>
            </a:r>
            <a:r>
              <a:rPr lang="da-DK" sz="3200" dirty="0" err="1" smtClean="0"/>
              <a:t>protection</a:t>
            </a:r>
            <a:r>
              <a:rPr lang="da-DK" sz="3200" dirty="0" smtClean="0"/>
              <a:t> suite for F-16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843" y="2132856"/>
            <a:ext cx="68675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1547664" y="260648"/>
            <a:ext cx="61101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4400" dirty="0" err="1" smtClean="0"/>
              <a:t>Why</a:t>
            </a:r>
            <a:r>
              <a:rPr lang="da-DK" sz="4400" dirty="0" smtClean="0"/>
              <a:t> not just run the </a:t>
            </a:r>
            <a:r>
              <a:rPr lang="da-DK" sz="4400" dirty="0" err="1" smtClean="0"/>
              <a:t>risk</a:t>
            </a:r>
            <a:r>
              <a:rPr lang="da-DK" sz="4400" dirty="0" smtClean="0"/>
              <a:t>?</a:t>
            </a:r>
            <a:endParaRPr lang="da-DK" sz="4400" dirty="0"/>
          </a:p>
        </p:txBody>
      </p:sp>
      <p:sp>
        <p:nvSpPr>
          <p:cNvPr id="6" name="Rektangel 5"/>
          <p:cNvSpPr/>
          <p:nvPr/>
        </p:nvSpPr>
        <p:spPr>
          <a:xfrm>
            <a:off x="755576" y="1412776"/>
            <a:ext cx="755206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It costs more than 10 million DKR to train </a:t>
            </a:r>
          </a:p>
          <a:p>
            <a:pPr marL="514350" indent="-514350"/>
            <a:r>
              <a:rPr lang="en-US" sz="2800" dirty="0" smtClean="0"/>
              <a:t>	just one F-16 fighter pilot, and that does </a:t>
            </a:r>
          </a:p>
          <a:p>
            <a:pPr marL="514350" indent="-514350"/>
            <a:r>
              <a:rPr lang="en-US" sz="2800" dirty="0" smtClean="0"/>
              <a:t>	not include experience.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An F-16 costs approximately 50-55 million USD</a:t>
            </a:r>
          </a:p>
          <a:p>
            <a:pPr marL="514350" indent="-514350"/>
            <a:r>
              <a:rPr lang="en-US" sz="2800" dirty="0" smtClean="0"/>
              <a:t>	= 302,5 million DKR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No one wants to explain an avoidable loss of </a:t>
            </a:r>
          </a:p>
          <a:p>
            <a:pPr marL="514350" indent="-514350"/>
            <a:r>
              <a:rPr lang="en-US" sz="2800" dirty="0" smtClean="0"/>
              <a:t>	life to the family, the public and the politicians.</a:t>
            </a:r>
          </a:p>
          <a:p>
            <a:pPr marL="514350" indent="-514350"/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2411760" y="260648"/>
            <a:ext cx="41326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4400" dirty="0" err="1" smtClean="0"/>
              <a:t>What</a:t>
            </a:r>
            <a:r>
              <a:rPr lang="da-DK" sz="4400" dirty="0" smtClean="0"/>
              <a:t> </a:t>
            </a:r>
            <a:r>
              <a:rPr lang="da-DK" sz="4400" dirty="0" err="1" smtClean="0"/>
              <a:t>will</a:t>
            </a:r>
            <a:r>
              <a:rPr lang="da-DK" sz="4400" dirty="0" smtClean="0"/>
              <a:t> it </a:t>
            </a:r>
            <a:r>
              <a:rPr lang="da-DK" sz="4400" dirty="0" err="1" smtClean="0"/>
              <a:t>cost</a:t>
            </a:r>
            <a:r>
              <a:rPr lang="da-DK" sz="4400" dirty="0" smtClean="0"/>
              <a:t>?</a:t>
            </a:r>
            <a:endParaRPr lang="da-DK" sz="4400" dirty="0"/>
          </a:p>
        </p:txBody>
      </p:sp>
      <p:sp>
        <p:nvSpPr>
          <p:cNvPr id="8" name="Rektangel 7"/>
          <p:cNvSpPr/>
          <p:nvPr/>
        </p:nvSpPr>
        <p:spPr>
          <a:xfrm>
            <a:off x="827584" y="1124744"/>
            <a:ext cx="672107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F-16s in Denmark: 62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Operational fleet: 32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Max combat fleet: 10</a:t>
            </a:r>
          </a:p>
          <a:p>
            <a:pPr marL="514350" indent="-514350"/>
            <a:r>
              <a:rPr lang="en-US" sz="2800" dirty="0" smtClean="0"/>
              <a:t>The </a:t>
            </a:r>
            <a:r>
              <a:rPr lang="en-US" sz="2800" dirty="0" smtClean="0"/>
              <a:t>list price for outfitting one F-16 with the </a:t>
            </a:r>
          </a:p>
          <a:p>
            <a:pPr marL="514350" indent="-514350"/>
            <a:r>
              <a:rPr lang="en-US" sz="2800" dirty="0" smtClean="0"/>
              <a:t>Company F Self protection suite for F-16 is </a:t>
            </a:r>
          </a:p>
          <a:p>
            <a:pPr marL="514350" indent="-514350"/>
            <a:r>
              <a:rPr lang="en-US" sz="2800" dirty="0" smtClean="0"/>
              <a:t>   1 POD: 7,500,000.-</a:t>
            </a:r>
          </a:p>
          <a:p>
            <a:pPr marL="514350" indent="-514350"/>
            <a:r>
              <a:rPr lang="en-US" sz="2800" dirty="0" smtClean="0"/>
              <a:t> </a:t>
            </a:r>
            <a:r>
              <a:rPr lang="en-US" sz="2800" dirty="0" smtClean="0"/>
              <a:t>  1 Cockpit unit: 500,000.-</a:t>
            </a:r>
          </a:p>
          <a:p>
            <a:pPr marL="514350" indent="-514350"/>
            <a:r>
              <a:rPr lang="en-US" sz="2800" dirty="0" smtClean="0"/>
              <a:t>62 cockpit units + 10 PODs = 106million or</a:t>
            </a:r>
          </a:p>
          <a:p>
            <a:pPr marL="514350" indent="-514350"/>
            <a:r>
              <a:rPr lang="en-US" sz="2800" dirty="0" smtClean="0"/>
              <a:t>1/3 of the price of one F-16 without pilot.</a:t>
            </a:r>
          </a:p>
        </p:txBody>
      </p:sp>
      <p:sp>
        <p:nvSpPr>
          <p:cNvPr id="9" name="Rektangel 8"/>
          <p:cNvSpPr/>
          <p:nvPr/>
        </p:nvSpPr>
        <p:spPr>
          <a:xfrm>
            <a:off x="1547664" y="5229200"/>
            <a:ext cx="58276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4400" dirty="0" err="1" smtClean="0"/>
              <a:t>Can</a:t>
            </a:r>
            <a:r>
              <a:rPr lang="da-DK" sz="4400" dirty="0" smtClean="0"/>
              <a:t> </a:t>
            </a:r>
            <a:r>
              <a:rPr lang="da-DK" sz="4400" dirty="0" err="1" smtClean="0"/>
              <a:t>there</a:t>
            </a:r>
            <a:r>
              <a:rPr lang="da-DK" sz="4400" dirty="0" smtClean="0"/>
              <a:t> </a:t>
            </a:r>
            <a:r>
              <a:rPr lang="da-DK" sz="4400" dirty="0" err="1" smtClean="0"/>
              <a:t>be</a:t>
            </a:r>
            <a:r>
              <a:rPr lang="da-DK" sz="4400" dirty="0" smtClean="0"/>
              <a:t> </a:t>
            </a:r>
            <a:r>
              <a:rPr lang="da-DK" sz="4400" dirty="0" err="1" smtClean="0"/>
              <a:t>any</a:t>
            </a:r>
            <a:r>
              <a:rPr lang="da-DK" sz="4400" dirty="0" smtClean="0"/>
              <a:t> </a:t>
            </a:r>
            <a:r>
              <a:rPr lang="da-DK" sz="4400" dirty="0" err="1" smtClean="0"/>
              <a:t>doubt</a:t>
            </a:r>
            <a:r>
              <a:rPr lang="da-DK" sz="4400" dirty="0" smtClean="0"/>
              <a:t>?</a:t>
            </a:r>
            <a:endParaRPr lang="da-DK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design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180</Words>
  <Application>Microsoft Office PowerPoint</Application>
  <PresentationFormat>Skærmshow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Kontortema</vt:lpstr>
      <vt:lpstr>Dias nummer 1</vt:lpstr>
      <vt:lpstr>Dias nummer 2</vt:lpstr>
      <vt:lpstr>Dias nummer 3</vt:lpstr>
      <vt:lpstr>Dias nummer 4</vt:lpstr>
      <vt:lpstr>Dias nummer 5</vt:lpstr>
      <vt:lpstr>The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cp:lastModifiedBy>Poder Conultancy</cp:lastModifiedBy>
  <cp:revision>12</cp:revision>
  <dcterms:modified xsi:type="dcterms:W3CDTF">2010-10-12T12:05:17Z</dcterms:modified>
</cp:coreProperties>
</file>