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94" r:id="rId2"/>
    <p:sldId id="314" r:id="rId3"/>
    <p:sldId id="315" r:id="rId4"/>
    <p:sldId id="323" r:id="rId5"/>
    <p:sldId id="324" r:id="rId6"/>
    <p:sldId id="320" r:id="rId7"/>
    <p:sldId id="321" r:id="rId8"/>
    <p:sldId id="322" r:id="rId9"/>
    <p:sldId id="316" r:id="rId10"/>
    <p:sldId id="325" r:id="rId11"/>
    <p:sldId id="326" r:id="rId12"/>
    <p:sldId id="319" r:id="rId13"/>
    <p:sldId id="317" r:id="rId14"/>
  </p:sldIdLst>
  <p:sldSz cx="7200900" cy="6840538"/>
  <p:notesSz cx="9144000" cy="6858000"/>
  <p:defaultTextStyle>
    <a:defPPr>
      <a:defRPr lang="pt-BR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5" autoAdjust="0"/>
  </p:normalViewPr>
  <p:slideViewPr>
    <p:cSldViewPr>
      <p:cViewPr>
        <p:scale>
          <a:sx n="90" d="100"/>
          <a:sy n="90" d="100"/>
        </p:scale>
        <p:origin x="-413" y="1733"/>
      </p:cViewPr>
      <p:guideLst>
        <p:guide orient="horz" pos="2155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3064-6F24-4256-822B-DB18A55BA44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17863" y="514350"/>
            <a:ext cx="2708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D2E5-7E4E-4769-8974-EB3D7F635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9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D2E5-7E4E-4769-8974-EB3D7F63521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5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55828"/>
            <a:ext cx="7200900" cy="88471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7201" y="6037915"/>
            <a:ext cx="1771421" cy="7114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857832" y="6028794"/>
            <a:ext cx="5343068" cy="7114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860232" y="4028317"/>
            <a:ext cx="5100638" cy="182414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860233" y="6034632"/>
            <a:ext cx="5280660" cy="684054"/>
          </a:xfrm>
        </p:spPr>
        <p:txBody>
          <a:bodyPr anchor="ctr">
            <a:normAutofit/>
          </a:bodyPr>
          <a:lstStyle>
            <a:lvl1pPr marL="0" indent="0" algn="l">
              <a:buNone/>
              <a:defRPr sz="2300">
                <a:solidFill>
                  <a:srgbClr val="FFFFFF"/>
                </a:solidFill>
              </a:defRPr>
            </a:lvl1pPr>
            <a:lvl2pPr marL="401147" indent="0" algn="ctr">
              <a:buNone/>
            </a:lvl2pPr>
            <a:lvl3pPr marL="802295" indent="0" algn="ctr">
              <a:buNone/>
            </a:lvl3pPr>
            <a:lvl4pPr marL="1203442" indent="0" algn="ctr">
              <a:buNone/>
            </a:lvl4pPr>
            <a:lvl5pPr marL="1604589" indent="0" algn="ctr">
              <a:buNone/>
            </a:lvl5pPr>
            <a:lvl6pPr marL="2005736" indent="0" algn="ctr">
              <a:buNone/>
            </a:lvl6pPr>
            <a:lvl7pPr marL="2406884" indent="0" algn="ctr">
              <a:buNone/>
            </a:lvl7pPr>
            <a:lvl8pPr marL="2808031" indent="0" algn="ctr">
              <a:buNone/>
            </a:lvl8pPr>
            <a:lvl9pPr marL="3209178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0007" y="6053247"/>
            <a:ext cx="1620203" cy="68405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642247" y="235936"/>
            <a:ext cx="4620578" cy="36419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6300787" y="228018"/>
            <a:ext cx="660083" cy="3800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60645" y="608048"/>
            <a:ext cx="1620203" cy="5502517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045" y="608048"/>
            <a:ext cx="4380548" cy="5502518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160645" y="6232493"/>
            <a:ext cx="1740218" cy="364195"/>
          </a:xfrm>
        </p:spPr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0046" y="6232298"/>
            <a:ext cx="4389118" cy="36419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4800850" y="0"/>
            <a:ext cx="252032" cy="684053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229" tIns="40115" rIns="80229" bIns="401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4836855" y="608048"/>
            <a:ext cx="180023" cy="623249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229" tIns="40115" rIns="80229" bIns="401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4836855" y="0"/>
            <a:ext cx="180023" cy="53204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229" tIns="40115" rIns="80229" bIns="401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4660845" y="169758"/>
            <a:ext cx="532042" cy="192525"/>
          </a:xfrm>
        </p:spPr>
        <p:txBody>
          <a:bodyPr/>
          <a:lstStyle/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460" y="228018"/>
            <a:ext cx="6420803" cy="98807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82460" y="1596125"/>
            <a:ext cx="6420803" cy="4484353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6" y="2736215"/>
            <a:ext cx="5609451" cy="1668965"/>
          </a:xfrm>
        </p:spPr>
        <p:txBody>
          <a:bodyPr anchor="t"/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0119"/>
            <a:ext cx="7200900" cy="114009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596125"/>
            <a:ext cx="1020128" cy="9880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080135" y="1596125"/>
            <a:ext cx="6120765" cy="9880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1596125"/>
            <a:ext cx="6000750" cy="988078"/>
          </a:xfrm>
        </p:spPr>
        <p:txBody>
          <a:bodyPr/>
          <a:lstStyle>
            <a:lvl1pPr algn="l">
              <a:buNone/>
              <a:defRPr sz="39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48138"/>
            <a:ext cx="1020128" cy="699889"/>
          </a:xfrm>
        </p:spPr>
        <p:txBody>
          <a:bodyPr>
            <a:noAutofit/>
          </a:bodyPr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80060" y="1585519"/>
            <a:ext cx="3060383" cy="4560359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3815359" y="1585519"/>
            <a:ext cx="3060383" cy="4560359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052" y="272355"/>
            <a:ext cx="6420803" cy="86773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0060" y="2432191"/>
            <a:ext cx="3060383" cy="3572281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3780472" y="2432191"/>
            <a:ext cx="3060383" cy="3572281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480060" y="1748138"/>
            <a:ext cx="3060383" cy="63845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3780472" y="1748138"/>
            <a:ext cx="3060383" cy="63845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32490"/>
            <a:ext cx="420053" cy="3800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272355"/>
            <a:ext cx="6360795" cy="867735"/>
          </a:xfrm>
        </p:spPr>
        <p:txBody>
          <a:bodyPr anchor="ctr"/>
          <a:lstStyle>
            <a:lvl1pPr algn="l">
              <a:buNone/>
              <a:defRPr sz="39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0060" y="1748137"/>
            <a:ext cx="1260158" cy="433234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0344" tIns="160459" rIns="120344" bIns="80229"/>
          <a:lstStyle>
            <a:lvl1pPr marL="0" indent="0">
              <a:spcAft>
                <a:spcPts val="877"/>
              </a:spcAft>
              <a:buNone/>
              <a:defRPr sz="16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860233" y="1748137"/>
            <a:ext cx="5040630" cy="4408347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60157" y="5472430"/>
            <a:ext cx="5760720" cy="684054"/>
          </a:xfrm>
        </p:spPr>
        <p:txBody>
          <a:bodyPr/>
          <a:lstStyle>
            <a:lvl1pPr marL="0" indent="0">
              <a:buFontTx/>
              <a:buNone/>
              <a:defRPr sz="1500"/>
            </a:lvl1pPr>
            <a:lvl2pPr>
              <a:buFontTx/>
              <a:buNone/>
              <a:defRPr sz="1100"/>
            </a:lvl2pPr>
            <a:lvl3pPr>
              <a:buFontTx/>
              <a:buNone/>
              <a:defRPr sz="9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7201" y="4560358"/>
            <a:ext cx="7200900" cy="88471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7201" y="4651566"/>
            <a:ext cx="1152144" cy="7114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216952" y="4642445"/>
            <a:ext cx="5983948" cy="7114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157" y="4636365"/>
            <a:ext cx="5760720" cy="684054"/>
          </a:xfrm>
        </p:spPr>
        <p:txBody>
          <a:bodyPr anchor="ctr"/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140142" y="0"/>
            <a:ext cx="79210" cy="684965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4920615" y="6232491"/>
            <a:ext cx="2100263" cy="364195"/>
          </a:xfrm>
        </p:spPr>
        <p:txBody>
          <a:bodyPr rtlCol="0"/>
          <a:lstStyle/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55365"/>
            <a:ext cx="1140143" cy="661888"/>
          </a:xfrm>
        </p:spPr>
        <p:txBody>
          <a:bodyPr rtlCol="0"/>
          <a:lstStyle>
            <a:lvl1pPr>
              <a:defRPr sz="2500"/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260158" y="6232297"/>
            <a:ext cx="3600450" cy="36419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28954" y="0"/>
            <a:ext cx="5971946" cy="4557318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80060" y="228018"/>
            <a:ext cx="6420803" cy="988078"/>
          </a:xfrm>
          <a:prstGeom prst="rect">
            <a:avLst/>
          </a:prstGeom>
        </p:spPr>
        <p:txBody>
          <a:bodyPr vert="horz" lIns="80229" tIns="40115" rIns="80229" bIns="40115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82460" y="1596126"/>
            <a:ext cx="6420803" cy="4514755"/>
          </a:xfrm>
          <a:prstGeom prst="rect">
            <a:avLst/>
          </a:prstGeom>
        </p:spPr>
        <p:txBody>
          <a:bodyPr vert="horz" lIns="80229" tIns="40115" rIns="80229" bIns="40115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800600" y="6232491"/>
            <a:ext cx="2100263" cy="364195"/>
          </a:xfrm>
          <a:prstGeom prst="rect">
            <a:avLst/>
          </a:prstGeom>
        </p:spPr>
        <p:txBody>
          <a:bodyPr vert="horz" lIns="80229" tIns="40115" rIns="80229" bIns="40115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3A3505-471A-4AA9-8422-B1A8DBEE1F1E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80060" y="6232297"/>
            <a:ext cx="4269103" cy="364195"/>
          </a:xfrm>
          <a:prstGeom prst="rect">
            <a:avLst/>
          </a:prstGeom>
        </p:spPr>
        <p:txBody>
          <a:bodyPr vert="horz" lIns="80229" tIns="40115" rIns="80229" bIns="40115" anchor="ctr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1297"/>
            <a:ext cx="7200900" cy="3192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76900"/>
            <a:ext cx="420053" cy="2280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465058" y="1276900"/>
            <a:ext cx="6735842" cy="22801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229" tIns="40115" rIns="80229" bIns="401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68982"/>
            <a:ext cx="420053" cy="243854"/>
          </a:xfrm>
          <a:prstGeom prst="rect">
            <a:avLst/>
          </a:prstGeom>
        </p:spPr>
        <p:txBody>
          <a:bodyPr vert="horz" lIns="80229" tIns="40115" rIns="80229" bIns="40115" anchor="ctr" anchorCtr="0">
            <a:normAutofit/>
          </a:bodyPr>
          <a:lstStyle>
            <a:lvl1pPr algn="ctr" eaLnBrk="1" latinLnBrk="0" hangingPunct="1">
              <a:defRPr kumimoji="0" sz="1200" b="1">
                <a:solidFill>
                  <a:srgbClr val="FFFFFF"/>
                </a:solidFill>
              </a:defRPr>
            </a:lvl1pPr>
          </a:lstStyle>
          <a:p>
            <a:fld id="{F6D4B635-95D4-49A2-9FA0-E421E65D33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0803" indent="-280803" algn="l" rtl="0" eaLnBrk="1" latinLnBrk="0" hangingPunct="1">
        <a:spcBef>
          <a:spcPts val="614"/>
        </a:spcBef>
        <a:buClr>
          <a:schemeClr val="accent2"/>
        </a:buClr>
        <a:buSzPct val="60000"/>
        <a:buFont typeface="Wingdings"/>
        <a:buChar char="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61606" indent="-240688" algn="l" rtl="0" eaLnBrk="1" latinLnBrk="0" hangingPunct="1">
        <a:spcBef>
          <a:spcPts val="483"/>
        </a:spcBef>
        <a:buClr>
          <a:schemeClr val="accent1"/>
        </a:buClr>
        <a:buSzPct val="70000"/>
        <a:buFont typeface="Wingdings 2"/>
        <a:buChar char="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indent="-200574" algn="l" rtl="0" eaLnBrk="1" latinLnBrk="0" hangingPunct="1">
        <a:spcBef>
          <a:spcPts val="439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indent="-200574" algn="l" rtl="0" eaLnBrk="1" latinLnBrk="0" hangingPunct="1">
        <a:spcBef>
          <a:spcPts val="351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indent="-200574" algn="l" rtl="0" eaLnBrk="1" latinLnBrk="0" hangingPunct="1">
        <a:spcBef>
          <a:spcPts val="351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45277" indent="-20057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85966" indent="-20057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26654" indent="-20057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67343" indent="-20057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58" y="899989"/>
            <a:ext cx="676882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2058" y="995160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r>
              <a:rPr lang="pt-BR" sz="1900" dirty="0" smtClean="0">
                <a:solidFill>
                  <a:schemeClr val="bg1"/>
                </a:solidFill>
              </a:rPr>
              <a:t/>
            </a:r>
            <a:br>
              <a:rPr lang="pt-BR" sz="1900" dirty="0" smtClean="0">
                <a:solidFill>
                  <a:schemeClr val="bg1"/>
                </a:solidFill>
              </a:rPr>
            </a:br>
            <a:r>
              <a:rPr lang="pt-BR" sz="1900" dirty="0" smtClean="0">
                <a:solidFill>
                  <a:schemeClr val="bg1"/>
                </a:solidFill>
              </a:rPr>
              <a:t>Aço SAE 4340</a:t>
            </a: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Aço SAE 4340 Propriedad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4" y="1656405"/>
            <a:ext cx="3843721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058" y="408122"/>
            <a:ext cx="684075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Aço SAE 4340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Usinabilidade</a:t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 </a:t>
            </a:r>
            <a:r>
              <a:rPr lang="pt-BR" sz="1800" dirty="0" smtClean="0">
                <a:solidFill>
                  <a:schemeClr val="bg1"/>
                </a:solidFill>
              </a:rPr>
              <a:t>Usinabilidade </a:t>
            </a:r>
            <a:r>
              <a:rPr lang="pt-BR" sz="1800" dirty="0">
                <a:solidFill>
                  <a:schemeClr val="bg1"/>
                </a:solidFill>
              </a:rPr>
              <a:t> do aço 4340 é boa usando qualquer método tradicional. Deve-se usar o aço nas condições recozida ou normalizada e revenida.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Conformabilidade</a:t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O </a:t>
            </a:r>
            <a:r>
              <a:rPr lang="pt-BR" sz="1800" dirty="0" err="1">
                <a:solidFill>
                  <a:schemeClr val="bg1"/>
                </a:solidFill>
              </a:rPr>
              <a:t>AISI</a:t>
            </a:r>
            <a:r>
              <a:rPr lang="pt-BR" sz="1800" dirty="0">
                <a:solidFill>
                  <a:schemeClr val="bg1"/>
                </a:solidFill>
              </a:rPr>
              <a:t> 4340 tem boa ductilidade e pode ser conformado no estado recozido.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Soldagem</a:t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O aço 4340 pode ser soldado com processos a fusão ou resistência</a:t>
            </a:r>
            <a:r>
              <a:rPr lang="pt-BR" sz="1800" dirty="0" smtClean="0">
                <a:solidFill>
                  <a:schemeClr val="bg1"/>
                </a:solidFill>
              </a:rPr>
              <a:t>..</a:t>
            </a:r>
            <a:r>
              <a:rPr lang="pt-BR" sz="1800" dirty="0">
                <a:solidFill>
                  <a:schemeClr val="bg1"/>
                </a:solidFill>
              </a:rPr>
              <a:t/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Forjamento</a:t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O aço SAE 4340 pode ser forjado entre 427°C e 1233°C.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b="1" dirty="0">
                <a:solidFill>
                  <a:schemeClr val="bg1"/>
                </a:solidFill>
              </a:rPr>
              <a:t>Recozimento</a:t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É possível </a:t>
            </a:r>
            <a:r>
              <a:rPr lang="pt-BR" sz="1800" dirty="0" err="1" smtClean="0">
                <a:solidFill>
                  <a:schemeClr val="bg1"/>
                </a:solidFill>
              </a:rPr>
              <a:t>fazee</a:t>
            </a:r>
            <a:r>
              <a:rPr lang="pt-BR" sz="1800" dirty="0">
                <a:solidFill>
                  <a:schemeClr val="bg1"/>
                </a:solidFill>
              </a:rPr>
              <a:t> </a:t>
            </a:r>
            <a:r>
              <a:rPr lang="pt-BR" sz="1800" dirty="0" smtClean="0">
                <a:solidFill>
                  <a:schemeClr val="bg1"/>
                </a:solidFill>
              </a:rPr>
              <a:t>neste </a:t>
            </a:r>
            <a:r>
              <a:rPr lang="pt-BR" sz="1800" dirty="0">
                <a:solidFill>
                  <a:schemeClr val="bg1"/>
                </a:solidFill>
              </a:rPr>
              <a:t>material na temperatura de 844°C  seguindo-se a um resfriamento no forno.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b="1" dirty="0" err="1">
                <a:solidFill>
                  <a:schemeClr val="bg1"/>
                </a:solidFill>
              </a:rPr>
              <a:t>Revenimento</a:t>
            </a:r>
            <a:r>
              <a:rPr lang="pt-BR" sz="1800" b="1" dirty="0">
                <a:solidFill>
                  <a:schemeClr val="bg1"/>
                </a:solidFill>
              </a:rPr>
              <a:t/>
            </a:r>
            <a:br>
              <a:rPr lang="pt-BR" sz="1800" b="1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O aço deve ter sido tratado antes do início do </a:t>
            </a:r>
            <a:r>
              <a:rPr lang="pt-BR" sz="1800" dirty="0" smtClean="0">
                <a:solidFill>
                  <a:schemeClr val="bg1"/>
                </a:solidFill>
              </a:rPr>
              <a:t>revenido. </a:t>
            </a:r>
            <a:r>
              <a:rPr lang="pt-BR" sz="1800" dirty="0">
                <a:solidFill>
                  <a:schemeClr val="bg1"/>
                </a:solidFill>
              </a:rPr>
              <a:t>A temperatura do </a:t>
            </a:r>
            <a:r>
              <a:rPr lang="pt-BR" sz="1800" dirty="0" err="1">
                <a:solidFill>
                  <a:schemeClr val="bg1"/>
                </a:solidFill>
              </a:rPr>
              <a:t>revenimento</a:t>
            </a:r>
            <a:r>
              <a:rPr lang="pt-BR" sz="1800" dirty="0">
                <a:solidFill>
                  <a:schemeClr val="bg1"/>
                </a:solidFill>
              </a:rPr>
              <a:t> depende da resistência final requerida</a:t>
            </a:r>
          </a:p>
        </p:txBody>
      </p:sp>
    </p:spTree>
    <p:extLst>
      <p:ext uri="{BB962C8B-B14F-4D97-AF65-F5344CB8AC3E}">
        <p14:creationId xmlns:p14="http://schemas.microsoft.com/office/powerpoint/2010/main" val="6330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t="30268" r="24352" b="16399"/>
          <a:stretch/>
        </p:blipFill>
        <p:spPr bwMode="auto">
          <a:xfrm>
            <a:off x="792138" y="971997"/>
            <a:ext cx="5919791" cy="48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43013"/>
            <a:ext cx="65627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5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611957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144116" y="826229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19119" r="19271" b="25031"/>
          <a:stretch/>
        </p:blipFill>
        <p:spPr bwMode="auto">
          <a:xfrm>
            <a:off x="163327" y="683965"/>
            <a:ext cx="6843299" cy="52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611957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2098" y="827981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(</a:t>
            </a:r>
            <a:r>
              <a:rPr lang="el-GR" sz="2000" dirty="0">
                <a:solidFill>
                  <a:schemeClr val="bg1"/>
                </a:solidFill>
              </a:rPr>
              <a:t>α)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5728" y="1332037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Austenita</a:t>
            </a:r>
            <a:r>
              <a:rPr lang="pt-BR" sz="2000" dirty="0">
                <a:solidFill>
                  <a:schemeClr val="bg1"/>
                </a:solidFill>
              </a:rPr>
              <a:t> (</a:t>
            </a:r>
            <a:r>
              <a:rPr lang="el-GR" sz="2000" dirty="0">
                <a:solidFill>
                  <a:schemeClr val="bg1"/>
                </a:solidFill>
              </a:rPr>
              <a:t>γ)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1716" y="1836093"/>
            <a:ext cx="1216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(</a:t>
            </a:r>
            <a:r>
              <a:rPr lang="el-GR" sz="2000" dirty="0">
                <a:solidFill>
                  <a:schemeClr val="bg1"/>
                </a:solidFill>
              </a:rPr>
              <a:t>δ)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7032" y="2374702"/>
            <a:ext cx="2247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</a:rPr>
              <a:t>Cementita</a:t>
            </a:r>
            <a:r>
              <a:rPr lang="pt-BR" sz="2000" dirty="0" smtClean="0">
                <a:solidFill>
                  <a:schemeClr val="bg1"/>
                </a:solidFill>
              </a:rPr>
              <a:t>  </a:t>
            </a:r>
            <a:r>
              <a:rPr lang="pt-BR" sz="2000" dirty="0">
                <a:solidFill>
                  <a:schemeClr val="bg1"/>
                </a:solidFill>
              </a:rPr>
              <a:t>(</a:t>
            </a:r>
            <a:r>
              <a:rPr lang="pt-BR" sz="2000" dirty="0" smtClean="0">
                <a:solidFill>
                  <a:schemeClr val="bg1"/>
                </a:solidFill>
              </a:rPr>
              <a:t>Fe3C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890190" y="924274"/>
            <a:ext cx="115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</a:rPr>
              <a:t>Perlita</a:t>
            </a:r>
            <a:r>
              <a:rPr lang="pt-BR" sz="2000" dirty="0" smtClean="0">
                <a:solidFill>
                  <a:schemeClr val="bg1"/>
                </a:solidFill>
              </a:rPr>
              <a:t> = 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44466" y="899989"/>
            <a:ext cx="1540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(</a:t>
            </a:r>
            <a:r>
              <a:rPr lang="el-GR" sz="2000" dirty="0">
                <a:solidFill>
                  <a:schemeClr val="bg1"/>
                </a:solidFill>
              </a:rPr>
              <a:t>α</a:t>
            </a:r>
            <a:r>
              <a:rPr lang="el-GR" sz="2000" dirty="0" smtClean="0">
                <a:solidFill>
                  <a:schemeClr val="bg1"/>
                </a:solidFill>
              </a:rPr>
              <a:t>)</a:t>
            </a:r>
            <a:r>
              <a:rPr lang="pt-BR" sz="2000" dirty="0" smtClean="0">
                <a:solidFill>
                  <a:schemeClr val="bg1"/>
                </a:solidFill>
              </a:rPr>
              <a:t> + 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72458" y="899989"/>
            <a:ext cx="1963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Cementita</a:t>
            </a:r>
            <a:r>
              <a:rPr lang="pt-BR" sz="2000" dirty="0">
                <a:solidFill>
                  <a:schemeClr val="bg1"/>
                </a:solidFill>
              </a:rPr>
              <a:t> (Fe3C)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664346" y="1373256"/>
            <a:ext cx="1586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</a:rPr>
              <a:t>Martensita</a:t>
            </a:r>
            <a:r>
              <a:rPr lang="pt-BR" sz="2000" dirty="0" smtClean="0">
                <a:solidFill>
                  <a:schemeClr val="bg1"/>
                </a:solidFill>
              </a:rPr>
              <a:t> = 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72233" y="1676885"/>
            <a:ext cx="360045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dirty="0" err="1">
                <a:solidFill>
                  <a:schemeClr val="bg1"/>
                </a:solidFill>
              </a:rPr>
              <a:t>martensita</a:t>
            </a:r>
            <a:r>
              <a:rPr lang="pt-BR" sz="2000" dirty="0">
                <a:solidFill>
                  <a:schemeClr val="bg1"/>
                </a:solidFill>
              </a:rPr>
              <a:t> é feita a partir da </a:t>
            </a:r>
            <a:r>
              <a:rPr lang="pt-BR" sz="2000" dirty="0" err="1" smtClean="0">
                <a:solidFill>
                  <a:schemeClr val="bg1"/>
                </a:solidFill>
              </a:rPr>
              <a:t>austenita</a:t>
            </a:r>
            <a:r>
              <a:rPr lang="pt-BR" sz="2000" dirty="0">
                <a:solidFill>
                  <a:schemeClr val="bg1"/>
                </a:solidFill>
              </a:rPr>
              <a:t>, uma solução sólida de carbono e ferro com um formato centro-estrutural </a:t>
            </a:r>
            <a:r>
              <a:rPr lang="pt-BR" sz="2000" dirty="0" smtClean="0">
                <a:solidFill>
                  <a:schemeClr val="bg1"/>
                </a:solidFill>
              </a:rPr>
              <a:t>cristalino </a:t>
            </a:r>
            <a:r>
              <a:rPr lang="pt-BR" sz="2000" dirty="0">
                <a:solidFill>
                  <a:schemeClr val="bg1"/>
                </a:solidFill>
              </a:rPr>
              <a:t>cúbico, que é formado pelo aquecimento de ferro a uma temperatura de pelo </a:t>
            </a:r>
            <a:r>
              <a:rPr lang="pt-BR" sz="2000" dirty="0" smtClean="0">
                <a:solidFill>
                  <a:schemeClr val="bg1"/>
                </a:solidFill>
              </a:rPr>
              <a:t>menos </a:t>
            </a:r>
            <a:r>
              <a:rPr lang="pt-BR" sz="2000" dirty="0">
                <a:solidFill>
                  <a:schemeClr val="bg1"/>
                </a:solidFill>
              </a:rPr>
              <a:t>723 graus Celsius. A transformação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err="1" smtClean="0">
                <a:solidFill>
                  <a:schemeClr val="bg1"/>
                </a:solidFill>
              </a:rPr>
              <a:t>martensítica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ocorre quando a </a:t>
            </a:r>
            <a:r>
              <a:rPr lang="pt-BR" sz="2000" dirty="0" err="1">
                <a:solidFill>
                  <a:schemeClr val="bg1"/>
                </a:solidFill>
              </a:rPr>
              <a:t>austenita</a:t>
            </a:r>
            <a:r>
              <a:rPr lang="pt-BR" sz="2000" dirty="0">
                <a:solidFill>
                  <a:schemeClr val="bg1"/>
                </a:solidFill>
              </a:rPr>
              <a:t> é rapidamente resfriada em um processo conhecido como têmpera.</a:t>
            </a:r>
          </a:p>
        </p:txBody>
      </p:sp>
    </p:spTree>
    <p:extLst>
      <p:ext uri="{BB962C8B-B14F-4D97-AF65-F5344CB8AC3E}">
        <p14:creationId xmlns:p14="http://schemas.microsoft.com/office/powerpoint/2010/main" val="11248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611957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6074" y="683965"/>
            <a:ext cx="6840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(α): solução sólida do carbono em ferro (</a:t>
            </a:r>
            <a:r>
              <a:rPr lang="pt-BR" sz="2000" dirty="0" err="1">
                <a:solidFill>
                  <a:schemeClr val="bg1"/>
                </a:solidFill>
              </a:rPr>
              <a:t>ccc</a:t>
            </a:r>
            <a:r>
              <a:rPr lang="pt-BR" sz="2000" dirty="0" smtClean="0">
                <a:solidFill>
                  <a:schemeClr val="bg1"/>
                </a:solidFill>
              </a:rPr>
              <a:t>), existente </a:t>
            </a:r>
            <a:r>
              <a:rPr lang="pt-BR" sz="2000" dirty="0">
                <a:solidFill>
                  <a:schemeClr val="bg1"/>
                </a:solidFill>
              </a:rPr>
              <a:t>até a temperatura de 912˚C. Nesta faixa </a:t>
            </a:r>
            <a:r>
              <a:rPr lang="pt-BR" sz="2000" dirty="0" smtClean="0">
                <a:solidFill>
                  <a:schemeClr val="bg1"/>
                </a:solidFill>
              </a:rPr>
              <a:t>de temperatura</a:t>
            </a:r>
            <a:r>
              <a:rPr lang="pt-BR" sz="2000" dirty="0">
                <a:solidFill>
                  <a:schemeClr val="bg1"/>
                </a:solidFill>
              </a:rPr>
              <a:t>, a solubilidade do carbono no ferro é muito baixa</a:t>
            </a:r>
            <a:r>
              <a:rPr lang="pt-BR" sz="2000" dirty="0" smtClean="0">
                <a:solidFill>
                  <a:schemeClr val="bg1"/>
                </a:solidFill>
              </a:rPr>
              <a:t>, chegando </a:t>
            </a:r>
            <a:r>
              <a:rPr lang="pt-BR" sz="2000" dirty="0">
                <a:solidFill>
                  <a:schemeClr val="bg1"/>
                </a:solidFill>
              </a:rPr>
              <a:t>ao máximo de 0,0218% a 727 ˚C.</a:t>
            </a:r>
          </a:p>
          <a:p>
            <a:r>
              <a:rPr lang="pt-BR" sz="2000" dirty="0">
                <a:solidFill>
                  <a:schemeClr val="bg1"/>
                </a:solidFill>
              </a:rPr>
              <a:t>Na temperatura ambiente, a solubilidade máxima do </a:t>
            </a:r>
            <a:r>
              <a:rPr lang="pt-BR" sz="2000" dirty="0" smtClean="0">
                <a:solidFill>
                  <a:schemeClr val="bg1"/>
                </a:solidFill>
              </a:rPr>
              <a:t>carbono no </a:t>
            </a:r>
            <a:r>
              <a:rPr lang="pt-BR" sz="2000" dirty="0">
                <a:solidFill>
                  <a:schemeClr val="bg1"/>
                </a:solidFill>
              </a:rPr>
              <a:t>ferro α (</a:t>
            </a:r>
            <a:r>
              <a:rPr lang="pt-BR" sz="2000" dirty="0" err="1">
                <a:solidFill>
                  <a:schemeClr val="bg1"/>
                </a:solidFill>
              </a:rPr>
              <a:t>ccc</a:t>
            </a:r>
            <a:r>
              <a:rPr lang="pt-BR" sz="2000" dirty="0">
                <a:solidFill>
                  <a:schemeClr val="bg1"/>
                </a:solidFill>
              </a:rPr>
              <a:t>) é a de 0,008%. Assim, 0,008% de carbono, </a:t>
            </a:r>
            <a:r>
              <a:rPr lang="pt-BR" sz="2000" dirty="0" smtClean="0">
                <a:solidFill>
                  <a:schemeClr val="bg1"/>
                </a:solidFill>
              </a:rPr>
              <a:t>o produto </a:t>
            </a:r>
            <a:r>
              <a:rPr lang="pt-BR" sz="2000" dirty="0">
                <a:solidFill>
                  <a:schemeClr val="bg1"/>
                </a:solidFill>
              </a:rPr>
              <a:t>siderúrgico seria chamado de ferro </a:t>
            </a:r>
            <a:r>
              <a:rPr lang="pt-BR" sz="2000" dirty="0" smtClean="0">
                <a:solidFill>
                  <a:schemeClr val="bg1"/>
                </a:solidFill>
              </a:rPr>
              <a:t>comercialmente puro.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88081" y="2900531"/>
            <a:ext cx="6552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err="1" smtClean="0">
                <a:solidFill>
                  <a:schemeClr val="bg1"/>
                </a:solidFill>
              </a:rPr>
              <a:t>Austenita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(γ): solução sólida do carbono em ferro γ (</a:t>
            </a:r>
            <a:r>
              <a:rPr lang="pt-BR" sz="2000" dirty="0" err="1">
                <a:solidFill>
                  <a:schemeClr val="bg1"/>
                </a:solidFill>
              </a:rPr>
              <a:t>cfc</a:t>
            </a:r>
            <a:r>
              <a:rPr lang="pt-BR" sz="2000" dirty="0" smtClean="0">
                <a:solidFill>
                  <a:schemeClr val="bg1"/>
                </a:solidFill>
              </a:rPr>
              <a:t>), existindo </a:t>
            </a:r>
            <a:r>
              <a:rPr lang="pt-BR" sz="2000" dirty="0">
                <a:solidFill>
                  <a:schemeClr val="bg1"/>
                </a:solidFill>
              </a:rPr>
              <a:t>entre as temperaturas de 912 a 1495˚C e </a:t>
            </a:r>
            <a:r>
              <a:rPr lang="pt-BR" sz="2000" dirty="0" smtClean="0">
                <a:solidFill>
                  <a:schemeClr val="bg1"/>
                </a:solidFill>
              </a:rPr>
              <a:t>com solubilidade </a:t>
            </a:r>
            <a:r>
              <a:rPr lang="pt-BR" sz="2000" dirty="0">
                <a:solidFill>
                  <a:schemeClr val="bg1"/>
                </a:solidFill>
              </a:rPr>
              <a:t>máxima do carbono no ferro γ de 2,11% a 1148 ˚C</a:t>
            </a:r>
            <a:r>
              <a:rPr lang="pt-B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O </a:t>
            </a:r>
            <a:r>
              <a:rPr lang="pt-BR" sz="2000" dirty="0">
                <a:solidFill>
                  <a:schemeClr val="bg1"/>
                </a:solidFill>
              </a:rPr>
              <a:t>teor de carbono 2,11% é adotado como separação </a:t>
            </a:r>
            <a:r>
              <a:rPr lang="pt-BR" sz="2000" dirty="0" smtClean="0">
                <a:solidFill>
                  <a:schemeClr val="bg1"/>
                </a:solidFill>
              </a:rPr>
              <a:t>teórica entre </a:t>
            </a:r>
            <a:r>
              <a:rPr lang="pt-BR" sz="2000" dirty="0">
                <a:solidFill>
                  <a:schemeClr val="bg1"/>
                </a:solidFill>
              </a:rPr>
              <a:t>os dois principais produtos siderúrgicos. Aços, teores </a:t>
            </a:r>
            <a:r>
              <a:rPr lang="pt-BR" sz="2000" dirty="0" smtClean="0">
                <a:solidFill>
                  <a:schemeClr val="bg1"/>
                </a:solidFill>
              </a:rPr>
              <a:t>de carbono </a:t>
            </a:r>
            <a:r>
              <a:rPr lang="pt-BR" sz="2000" dirty="0">
                <a:solidFill>
                  <a:schemeClr val="bg1"/>
                </a:solidFill>
              </a:rPr>
              <a:t>menores que 2,11% e ferros fundidos, teores </a:t>
            </a:r>
            <a:r>
              <a:rPr lang="pt-BR" sz="2000" dirty="0" smtClean="0">
                <a:solidFill>
                  <a:schemeClr val="bg1"/>
                </a:solidFill>
              </a:rPr>
              <a:t>de carbono maiores de 2,11%.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611957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2098" y="683965"/>
            <a:ext cx="64807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(δ): para pequenos teores de carbono acima </a:t>
            </a:r>
            <a:r>
              <a:rPr lang="pt-BR" sz="2000" dirty="0" smtClean="0">
                <a:solidFill>
                  <a:schemeClr val="bg1"/>
                </a:solidFill>
              </a:rPr>
              <a:t>de 1394 </a:t>
            </a:r>
            <a:r>
              <a:rPr lang="pt-BR" sz="2000" dirty="0">
                <a:solidFill>
                  <a:schemeClr val="bg1"/>
                </a:solidFill>
              </a:rPr>
              <a:t>˚C, o ferro muda novamente para cúbico de </a:t>
            </a:r>
            <a:r>
              <a:rPr lang="pt-BR" sz="2000" dirty="0" smtClean="0">
                <a:solidFill>
                  <a:schemeClr val="bg1"/>
                </a:solidFill>
              </a:rPr>
              <a:t>corpo centrado</a:t>
            </a:r>
            <a:r>
              <a:rPr lang="pt-BR" sz="2000" dirty="0">
                <a:solidFill>
                  <a:schemeClr val="bg1"/>
                </a:solidFill>
              </a:rPr>
              <a:t>, dando origem à </a:t>
            </a:r>
            <a:r>
              <a:rPr lang="pt-BR" sz="2000" dirty="0" err="1">
                <a:solidFill>
                  <a:schemeClr val="bg1"/>
                </a:solidFill>
              </a:rPr>
              <a:t>ferrita</a:t>
            </a:r>
            <a:r>
              <a:rPr lang="pt-BR" sz="2000" dirty="0">
                <a:solidFill>
                  <a:schemeClr val="bg1"/>
                </a:solidFill>
              </a:rPr>
              <a:t> delta (ferro delta), que </a:t>
            </a:r>
            <a:r>
              <a:rPr lang="pt-BR" sz="2000" dirty="0" smtClean="0">
                <a:solidFill>
                  <a:schemeClr val="bg1"/>
                </a:solidFill>
              </a:rPr>
              <a:t>é uma </a:t>
            </a:r>
            <a:r>
              <a:rPr lang="pt-BR" sz="2000" dirty="0">
                <a:solidFill>
                  <a:schemeClr val="bg1"/>
                </a:solidFill>
              </a:rPr>
              <a:t>solução sólida de carbono em ferro (</a:t>
            </a:r>
            <a:r>
              <a:rPr lang="pt-BR" sz="2000" dirty="0" err="1">
                <a:solidFill>
                  <a:schemeClr val="bg1"/>
                </a:solidFill>
              </a:rPr>
              <a:t>ccc</a:t>
            </a:r>
            <a:r>
              <a:rPr lang="pt-BR" sz="2000" dirty="0">
                <a:solidFill>
                  <a:schemeClr val="bg1"/>
                </a:solidFill>
              </a:rPr>
              <a:t>), </a:t>
            </a:r>
            <a:r>
              <a:rPr lang="pt-BR" sz="2000" dirty="0" smtClean="0">
                <a:solidFill>
                  <a:schemeClr val="bg1"/>
                </a:solidFill>
              </a:rPr>
              <a:t>sendo estável </a:t>
            </a:r>
            <a:r>
              <a:rPr lang="pt-BR" sz="2000" dirty="0">
                <a:solidFill>
                  <a:schemeClr val="bg1"/>
                </a:solidFill>
              </a:rPr>
              <a:t>até 1538 ˚C quando o ferro se liquefaz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6114" y="2556173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Cementita</a:t>
            </a:r>
            <a:r>
              <a:rPr lang="pt-BR" sz="2000" dirty="0">
                <a:solidFill>
                  <a:schemeClr val="bg1"/>
                </a:solidFill>
              </a:rPr>
              <a:t> (</a:t>
            </a:r>
            <a:r>
              <a:rPr lang="pt-BR" sz="2000" dirty="0" smtClean="0">
                <a:solidFill>
                  <a:schemeClr val="bg1"/>
                </a:solidFill>
              </a:rPr>
              <a:t>Fe3C</a:t>
            </a:r>
            <a:r>
              <a:rPr lang="pt-BR" sz="2000" dirty="0">
                <a:solidFill>
                  <a:schemeClr val="bg1"/>
                </a:solidFill>
              </a:rPr>
              <a:t>): é um carboneto de ferro </a:t>
            </a:r>
            <a:r>
              <a:rPr lang="pt-BR" sz="2000" dirty="0" smtClean="0">
                <a:solidFill>
                  <a:schemeClr val="bg1"/>
                </a:solidFill>
              </a:rPr>
              <a:t>com  estrutura </a:t>
            </a:r>
            <a:r>
              <a:rPr lang="pt-BR" sz="2000" dirty="0">
                <a:solidFill>
                  <a:schemeClr val="bg1"/>
                </a:solidFill>
              </a:rPr>
              <a:t>ortorrômbica de alta dureza. A </a:t>
            </a:r>
            <a:r>
              <a:rPr lang="pt-BR" sz="2000" dirty="0" err="1">
                <a:solidFill>
                  <a:schemeClr val="bg1"/>
                </a:solidFill>
              </a:rPr>
              <a:t>cementita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dá origem </a:t>
            </a:r>
            <a:r>
              <a:rPr lang="pt-BR" sz="2000" dirty="0">
                <a:solidFill>
                  <a:schemeClr val="bg1"/>
                </a:solidFill>
              </a:rPr>
              <a:t>a um </a:t>
            </a:r>
            <a:r>
              <a:rPr lang="pt-BR" sz="2000" dirty="0" err="1">
                <a:solidFill>
                  <a:schemeClr val="bg1"/>
                </a:solidFill>
              </a:rPr>
              <a:t>eutetóide</a:t>
            </a:r>
            <a:r>
              <a:rPr lang="pt-BR" sz="2000" dirty="0">
                <a:solidFill>
                  <a:schemeClr val="bg1"/>
                </a:solidFill>
              </a:rPr>
              <a:t> de extrema </a:t>
            </a:r>
            <a:r>
              <a:rPr lang="pt-BR" sz="2000" dirty="0" smtClean="0">
                <a:solidFill>
                  <a:schemeClr val="bg1"/>
                </a:solidFill>
              </a:rPr>
              <a:t> importância </a:t>
            </a:r>
            <a:r>
              <a:rPr lang="pt-BR" sz="2000" dirty="0">
                <a:solidFill>
                  <a:schemeClr val="bg1"/>
                </a:solidFill>
              </a:rPr>
              <a:t>no </a:t>
            </a:r>
            <a:r>
              <a:rPr lang="pt-BR" sz="2000" dirty="0" smtClean="0">
                <a:solidFill>
                  <a:schemeClr val="bg1"/>
                </a:solidFill>
              </a:rPr>
              <a:t>estudo dos </a:t>
            </a:r>
            <a:r>
              <a:rPr lang="pt-BR" sz="2000" dirty="0">
                <a:solidFill>
                  <a:schemeClr val="bg1"/>
                </a:solidFill>
              </a:rPr>
              <a:t>aços, a </a:t>
            </a:r>
            <a:r>
              <a:rPr lang="pt-BR" sz="2000" dirty="0" err="1">
                <a:solidFill>
                  <a:schemeClr val="bg1"/>
                </a:solidFill>
              </a:rPr>
              <a:t>perlita</a:t>
            </a:r>
            <a:r>
              <a:rPr lang="pt-BR" sz="2000" dirty="0" smtClean="0">
                <a:solidFill>
                  <a:schemeClr val="bg1"/>
                </a:solidFill>
              </a:rPr>
              <a:t>. </a:t>
            </a:r>
            <a:r>
              <a:rPr lang="pt-BR" sz="2000" dirty="0" err="1" smtClean="0">
                <a:solidFill>
                  <a:schemeClr val="bg1"/>
                </a:solidFill>
              </a:rPr>
              <a:t>Perlita</a:t>
            </a:r>
            <a:r>
              <a:rPr lang="pt-BR" sz="2000" dirty="0">
                <a:solidFill>
                  <a:schemeClr val="bg1"/>
                </a:solidFill>
              </a:rPr>
              <a:t>: é uma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8122" y="3996333"/>
            <a:ext cx="583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Perlita</a:t>
            </a:r>
            <a:r>
              <a:rPr lang="pt-BR" sz="2000" dirty="0">
                <a:solidFill>
                  <a:schemeClr val="bg1"/>
                </a:solidFill>
              </a:rPr>
              <a:t>: é uma combinação de ferro (α) e </a:t>
            </a:r>
            <a:r>
              <a:rPr lang="pt-BR" sz="2000" dirty="0" err="1" smtClean="0">
                <a:solidFill>
                  <a:schemeClr val="bg1"/>
                </a:solidFill>
              </a:rPr>
              <a:t>cementita</a:t>
            </a:r>
            <a:r>
              <a:rPr lang="pt-BR" sz="2000" dirty="0" smtClean="0">
                <a:solidFill>
                  <a:schemeClr val="bg1"/>
                </a:solidFill>
              </a:rPr>
              <a:t> (Fe3C</a:t>
            </a:r>
            <a:r>
              <a:rPr lang="pt-BR" sz="20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7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" y="971997"/>
            <a:ext cx="7173592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2792" r="32474" b="12798"/>
          <a:stretch/>
        </p:blipFill>
        <p:spPr bwMode="auto">
          <a:xfrm>
            <a:off x="72058" y="1044005"/>
            <a:ext cx="6686497" cy="38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14" y="1116013"/>
            <a:ext cx="3229768" cy="42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1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7756" y="946369"/>
            <a:ext cx="7056784" cy="366134"/>
          </a:xfrm>
        </p:spPr>
        <p:txBody>
          <a:bodyPr>
            <a:noAutofit/>
          </a:bodyPr>
          <a:lstStyle/>
          <a:p>
            <a:pPr algn="ctr">
              <a:tabLst>
                <a:tab pos="358775" algn="l"/>
                <a:tab pos="533400" algn="l"/>
              </a:tabLst>
            </a:pPr>
            <a:r>
              <a:rPr lang="pt-BR" sz="1900" dirty="0" smtClean="0">
                <a:solidFill>
                  <a:schemeClr val="bg1"/>
                </a:solidFill>
              </a:rPr>
              <a:t>Materiais metálicos</a:t>
            </a:r>
            <a:br>
              <a:rPr lang="pt-BR" sz="1900" dirty="0" smtClean="0">
                <a:solidFill>
                  <a:schemeClr val="bg1"/>
                </a:solidFill>
              </a:rPr>
            </a:br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7200900" cy="3734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txBody>
          <a:bodyPr wrap="square" lIns="80229" tIns="40115" rIns="80229" bIns="40115">
            <a:spAutoFit/>
          </a:bodyPr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Universidade Federal do Pará – ITEC – Faculdade de Eng. Mecânica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72058" y="827981"/>
            <a:ext cx="7056784" cy="5112568"/>
          </a:xfrm>
          <a:prstGeom prst="rect">
            <a:avLst/>
          </a:prstGeom>
        </p:spPr>
        <p:txBody>
          <a:bodyPr vert="horz" lIns="80229" tIns="40115" rIns="80229" bIns="40115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358775" algn="l"/>
                <a:tab pos="533400" algn="l"/>
              </a:tabLst>
            </a:pPr>
            <a:endParaRPr lang="pt-BR" sz="1900" cap="none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>
              <a:solidFill>
                <a:schemeClr val="bg1"/>
              </a:solidFill>
            </a:endParaRPr>
          </a:p>
          <a:p>
            <a:pPr algn="ctr">
              <a:tabLst>
                <a:tab pos="358775" algn="l"/>
                <a:tab pos="533400" algn="l"/>
              </a:tabLst>
            </a:pPr>
            <a:endParaRPr lang="pt-BR" sz="19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0" t="27963" r="21250" b="21831"/>
          <a:stretch/>
        </p:blipFill>
        <p:spPr bwMode="auto">
          <a:xfrm>
            <a:off x="792138" y="994831"/>
            <a:ext cx="5995311" cy="40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3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3950</TotalTime>
  <Words>558</Words>
  <Application>Microsoft Office PowerPoint</Application>
  <PresentationFormat>Personalizar</PresentationFormat>
  <Paragraphs>82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Mediano</vt:lpstr>
      <vt:lpstr>Materiais metálicos </vt:lpstr>
      <vt:lpstr>Materiais metálicos </vt:lpstr>
      <vt:lpstr>Materiais metálicos </vt:lpstr>
      <vt:lpstr>Materiais metálicos </vt:lpstr>
      <vt:lpstr>Materiais metálicos </vt:lpstr>
      <vt:lpstr>Materiais metálicos </vt:lpstr>
      <vt:lpstr>Materiais metálicos </vt:lpstr>
      <vt:lpstr>Materiais metálicos </vt:lpstr>
      <vt:lpstr>Materiais metálicos </vt:lpstr>
      <vt:lpstr>Materiais metálicos  Aço SAE 4340</vt:lpstr>
      <vt:lpstr>Apresentação do PowerPoint</vt:lpstr>
      <vt:lpstr>Materiais metálicos </vt:lpstr>
      <vt:lpstr>Materiais metálicos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TECNOLOGIA-ITEC FACULDADE DE ENGENHARIA MECÂNICA  Aula remota Disciplina: Conformação Plástica dos Metais Professor: Roberto Tetsuo Fujiyama</dc:title>
  <dc:creator>UFPA</dc:creator>
  <cp:lastModifiedBy>UFPA</cp:lastModifiedBy>
  <cp:revision>84</cp:revision>
  <dcterms:created xsi:type="dcterms:W3CDTF">2020-09-13T12:39:12Z</dcterms:created>
  <dcterms:modified xsi:type="dcterms:W3CDTF">2022-12-12T14:23:30Z</dcterms:modified>
</cp:coreProperties>
</file>