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6" r:id="rId3"/>
    <p:sldId id="287" r:id="rId4"/>
    <p:sldId id="293" r:id="rId5"/>
    <p:sldId id="288" r:id="rId6"/>
    <p:sldId id="289" r:id="rId7"/>
    <p:sldId id="294" r:id="rId8"/>
    <p:sldId id="290" r:id="rId9"/>
    <p:sldId id="291" r:id="rId10"/>
    <p:sldId id="292" r:id="rId11"/>
    <p:sldId id="295" r:id="rId12"/>
    <p:sldId id="296" r:id="rId13"/>
    <p:sldId id="297" r:id="rId14"/>
    <p:sldId id="298" r:id="rId15"/>
    <p:sldId id="299" r:id="rId16"/>
  </p:sldIdLst>
  <p:sldSz cx="12192000" cy="6858000"/>
  <p:notesSz cx="6669088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주차-기본" id="{E8D8089F-76F1-4EBD-816F-05D55044878C}">
          <p14:sldIdLst>
            <p14:sldId id="258"/>
            <p14:sldId id="286"/>
            <p14:sldId id="287"/>
            <p14:sldId id="293"/>
            <p14:sldId id="288"/>
            <p14:sldId id="289"/>
            <p14:sldId id="294"/>
            <p14:sldId id="290"/>
            <p14:sldId id="291"/>
            <p14:sldId id="292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82" y="-162"/>
      </p:cViewPr>
      <p:guideLst>
        <p:guide orient="horz" pos="2160"/>
        <p:guide pos="3817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B10CF-854A-4CE1-8D63-1D1D2F05346E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E2203-10AC-45C3-9730-E84AE1422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8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643B-681B-4D4C-A817-C46B49D291B4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76CB3-0DC3-4E3B-8AD0-05A2EFAC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9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76CB3-0DC3-4E3B-8AD0-05A2EFAC8E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9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1796" y="6356350"/>
            <a:ext cx="11813086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Copyright(c) 2015 All rights reserved by Ah-Ra Cho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2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4FC81-5308-40E3-9A79-CA5BEF3CE951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copyright(c) 2015 All rights reserved by </a:t>
            </a:r>
            <a:r>
              <a:rPr lang="ko-KR" altLang="en-US" smtClean="0"/>
              <a:t>조아라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EA12CD-1674-441B-AA42-FD8210CD6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AC2306-669C-44F5-8785-42A22835932E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copyright(c) 2015 All rights reserved by </a:t>
            </a:r>
            <a:r>
              <a:rPr lang="ko-KR" altLang="en-US" smtClean="0"/>
              <a:t>조아라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EA12CD-1674-441B-AA42-FD8210CD6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94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0625" y="1187116"/>
            <a:ext cx="11535428" cy="500074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849792"/>
            <a:ext cx="1219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1796" y="6356350"/>
            <a:ext cx="11813086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Copyright(c) 2015 All rights reserved by Ah-Ra Cho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357937" y="910885"/>
            <a:ext cx="3834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1069053" y="971977"/>
            <a:ext cx="112294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6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1796" y="6356350"/>
            <a:ext cx="11813086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Copyright(c) 2015 All rights reserved by Ah-Ra Cho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21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0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F2AE54-831B-4384-B46C-7D34387AEB7E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copyright(c) 2015 All rights reserved by </a:t>
            </a:r>
            <a:r>
              <a:rPr lang="ko-KR" altLang="en-US" smtClean="0"/>
              <a:t>조아라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EA12CD-1674-441B-AA42-FD8210CD6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3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1C8D0-9C1D-4CB8-B77E-6849E63CC543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copyright(c) 2015 All rights reserved by </a:t>
            </a:r>
            <a:r>
              <a:rPr lang="ko-KR" altLang="en-US" smtClean="0"/>
              <a:t>조아라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EA12CD-1674-441B-AA42-FD8210CD6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9902FB-D220-4AB2-BE97-2645113EBE42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copyright(c) 2015 All rights reserved by </a:t>
            </a:r>
            <a:r>
              <a:rPr lang="ko-KR" altLang="en-US" smtClean="0"/>
              <a:t>조아라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EA12CD-1674-441B-AA42-FD8210CD6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E08F98-0775-46ED-9E02-9E442A4B98CA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copyright(c) 2015 All rights reserved by </a:t>
            </a:r>
            <a:r>
              <a:rPr lang="ko-KR" altLang="en-US" smtClean="0"/>
              <a:t>조아라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EA12CD-1674-441B-AA42-FD8210CD6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0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B183FB-C908-484A-811C-80E6E9427CD2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copyright(c) 2015 All rights reserved by </a:t>
            </a:r>
            <a:r>
              <a:rPr lang="ko-KR" altLang="en-US" smtClean="0"/>
              <a:t>조아라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EA12CD-1674-441B-AA42-FD8210CD6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1796" y="139657"/>
            <a:ext cx="11813086" cy="59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8203" y="1187116"/>
            <a:ext cx="11460272" cy="5000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1796" y="6356350"/>
            <a:ext cx="11813086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Copyright(c) 2015 All rights reserved by Ah-Ra Cho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09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Professional C++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/>
              <a:t>9. Discovering Inheritance Techniques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4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Interesting and Obscure Inheritance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Changing the Overridden Methods’ Characteristics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Changing Return Type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err="1" smtClean="0"/>
              <a:t>오버라이딩을</a:t>
            </a:r>
            <a:r>
              <a:rPr lang="ko-KR" altLang="en-US" sz="1400" dirty="0" smtClean="0"/>
              <a:t> 할 때는 선언 모양이 무조건 같아야 한다</a:t>
            </a:r>
            <a:r>
              <a:rPr lang="en-US" altLang="ko-KR" sz="1400" dirty="0" smtClean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원래 </a:t>
            </a:r>
            <a:r>
              <a:rPr lang="ko-KR" altLang="en-US" sz="1400" dirty="0" err="1" smtClean="0"/>
              <a:t>메소드의</a:t>
            </a:r>
            <a:r>
              <a:rPr lang="ko-KR" altLang="en-US" sz="1400" dirty="0" smtClean="0"/>
              <a:t> 리턴 타입이 부모 클래스의 포인터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레퍼런스이고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오버라이딩한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메소드의</a:t>
            </a:r>
            <a:r>
              <a:rPr lang="ko-KR" altLang="en-US" sz="1400" dirty="0" smtClean="0"/>
              <a:t> 리턴 타입이 자식 클래스의 포인터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레퍼런스인</a:t>
            </a:r>
            <a:r>
              <a:rPr lang="ko-KR" altLang="en-US" sz="1400" dirty="0" smtClean="0"/>
              <a:t> 경우는 가능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Changing Parameters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err="1" smtClean="0"/>
              <a:t>오버라이딩할</a:t>
            </a:r>
            <a:r>
              <a:rPr lang="ko-KR" altLang="en-US" sz="1400" dirty="0" smtClean="0"/>
              <a:t> 때 무조건 모양이 같아야 한다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바꾸는 그냥 다른 </a:t>
            </a:r>
            <a:r>
              <a:rPr lang="ko-KR" altLang="en-US" sz="1400" dirty="0" err="1" smtClean="0"/>
              <a:t>메소드이다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게다가 부모 클래스의 </a:t>
            </a:r>
            <a:r>
              <a:rPr lang="ko-KR" altLang="en-US" sz="1400" dirty="0" err="1" smtClean="0"/>
              <a:t>메소드는</a:t>
            </a:r>
            <a:r>
              <a:rPr lang="ko-KR" altLang="en-US" sz="1400" dirty="0" smtClean="0"/>
              <a:t> 사용할 수 없게 된다</a:t>
            </a:r>
            <a:r>
              <a:rPr lang="en-US" altLang="ko-KR" sz="1400" dirty="0" smtClean="0"/>
              <a:t>(hidden).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둘 다 사용하고 싶을 때 </a:t>
            </a:r>
            <a:r>
              <a:rPr lang="en-US" altLang="ko-KR" sz="1400" dirty="0" smtClean="0"/>
              <a:t>: using </a:t>
            </a:r>
            <a:r>
              <a:rPr lang="ko-KR" altLang="en-US" sz="1400" dirty="0" smtClean="0"/>
              <a:t>키워드를 사용하여 부모 클래스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명시한다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937" y="1223987"/>
            <a:ext cx="2628900" cy="127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4325" y="4820056"/>
            <a:ext cx="5251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altLang="ko-KR" sz="1400" dirty="0"/>
              <a:t>class </a:t>
            </a:r>
            <a:r>
              <a:rPr lang="en-US" altLang="ko-KR" sz="1400" dirty="0" smtClean="0"/>
              <a:t>Sub : public Super</a:t>
            </a:r>
            <a:endParaRPr lang="en-BZ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BZ" altLang="ko-KR" sz="1400" dirty="0" smtClean="0"/>
              <a:t>    public</a:t>
            </a:r>
            <a:r>
              <a:rPr lang="en-BZ" altLang="ko-KR" sz="1400" dirty="0"/>
              <a:t>:</a:t>
            </a:r>
          </a:p>
          <a:p>
            <a:r>
              <a:rPr lang="en-BZ" altLang="ko-KR" sz="1400" dirty="0" smtClean="0"/>
              <a:t>        Sub();</a:t>
            </a:r>
            <a:endParaRPr lang="en-BZ" altLang="ko-KR" sz="1400" dirty="0"/>
          </a:p>
          <a:p>
            <a:r>
              <a:rPr lang="en-BZ" altLang="ko-KR" sz="1400" dirty="0" smtClean="0"/>
              <a:t>        </a:t>
            </a:r>
            <a:r>
              <a:rPr lang="en-BZ" altLang="ko-KR" sz="1400" b="1" dirty="0" smtClean="0"/>
              <a:t>using</a:t>
            </a:r>
            <a:r>
              <a:rPr lang="en-BZ" altLang="ko-KR" sz="1400" dirty="0" smtClean="0"/>
              <a:t> Super::</a:t>
            </a:r>
            <a:r>
              <a:rPr lang="en-BZ" altLang="ko-KR" sz="1400" dirty="0" err="1" smtClean="0"/>
              <a:t>someMethod</a:t>
            </a:r>
            <a:r>
              <a:rPr lang="en-BZ" altLang="ko-KR" sz="1400" dirty="0" smtClean="0"/>
              <a:t>;</a:t>
            </a:r>
            <a:endParaRPr lang="en-BZ" altLang="ko-KR" sz="1400" dirty="0"/>
          </a:p>
          <a:p>
            <a:r>
              <a:rPr lang="en-US" altLang="ko-KR" sz="1400" dirty="0" smtClean="0"/>
              <a:t>        virtual void </a:t>
            </a:r>
            <a:r>
              <a:rPr lang="en-US" altLang="ko-KR" sz="1400" dirty="0" err="1" smtClean="0"/>
              <a:t>someMethod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새로운 </a:t>
            </a:r>
            <a:r>
              <a:rPr lang="ko-KR" altLang="en-US" sz="1400" dirty="0" err="1" smtClean="0"/>
              <a:t>메소드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virtual void </a:t>
            </a:r>
            <a:r>
              <a:rPr lang="en-US" altLang="ko-KR" sz="1400" dirty="0" err="1" smtClean="0"/>
              <a:t>someOtherMethod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848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Interesting and Obscure Inheritance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Inherited Constructors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using </a:t>
            </a:r>
            <a:r>
              <a:rPr lang="ko-KR" altLang="en-US" sz="1600" dirty="0" smtClean="0"/>
              <a:t>키워드를 사용하여 부모 클래스의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자식 클래스에서 사용할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부모 클래스에 있는 모든 종류의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sz="1600" dirty="0" smtClean="0">
                <a:sym typeface="Wingdings" panose="05000000000000000000" pitchFamily="2" charset="2"/>
              </a:rPr>
              <a:t> 가져옴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다중 </a:t>
            </a:r>
            <a:r>
              <a:rPr lang="ko-KR" altLang="en-US" sz="1600" dirty="0"/>
              <a:t>상속의 경우 부모 클래스에 같은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가진 생성자가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사용할 수 </a:t>
            </a:r>
            <a:r>
              <a:rPr lang="ko-KR" altLang="en-US" sz="1600" dirty="0" smtClean="0"/>
              <a:t>없다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모호성 때문에</a:t>
            </a:r>
            <a:r>
              <a:rPr lang="en-US" altLang="ko-KR" sz="1600" dirty="0" smtClean="0"/>
              <a:t>).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0532" y="2502743"/>
            <a:ext cx="5989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altLang="ko-KR" sz="1600" dirty="0"/>
              <a:t>class </a:t>
            </a:r>
            <a:r>
              <a:rPr lang="en-US" altLang="ko-KR" sz="1600" dirty="0" smtClean="0"/>
              <a:t>Sub : public Super</a:t>
            </a:r>
            <a:endParaRPr lang="en-BZ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BZ" altLang="ko-KR" sz="1600" dirty="0" smtClean="0"/>
              <a:t>    public:</a:t>
            </a:r>
          </a:p>
          <a:p>
            <a:r>
              <a:rPr lang="en-BZ" altLang="ko-KR" sz="1600" b="1" dirty="0"/>
              <a:t> </a:t>
            </a:r>
            <a:r>
              <a:rPr lang="en-BZ" altLang="ko-KR" sz="1600" b="1" dirty="0" smtClean="0"/>
              <a:t>       using Super::Super;</a:t>
            </a:r>
            <a:r>
              <a:rPr lang="en-BZ" altLang="ko-KR" sz="1600" dirty="0" smtClean="0"/>
              <a:t> // Super(</a:t>
            </a:r>
            <a:r>
              <a:rPr lang="en-BZ" altLang="ko-KR" sz="1600" dirty="0" err="1" smtClean="0"/>
              <a:t>const</a:t>
            </a:r>
            <a:r>
              <a:rPr lang="en-BZ" altLang="ko-KR" sz="1600" dirty="0" smtClean="0"/>
              <a:t> string&amp; </a:t>
            </a:r>
            <a:r>
              <a:rPr lang="en-BZ" altLang="ko-KR" sz="1600" dirty="0" err="1" smtClean="0"/>
              <a:t>str</a:t>
            </a:r>
            <a:r>
              <a:rPr lang="en-BZ" altLang="ko-KR" sz="1600" dirty="0" smtClean="0"/>
              <a:t>);</a:t>
            </a:r>
            <a:endParaRPr lang="en-BZ" altLang="ko-KR" sz="1600" dirty="0"/>
          </a:p>
          <a:p>
            <a:r>
              <a:rPr lang="en-BZ" altLang="ko-KR" sz="1600" dirty="0" smtClean="0"/>
              <a:t>        Sub(float f);</a:t>
            </a:r>
            <a:endParaRPr lang="en-BZ" altLang="ko-KR" sz="1600" dirty="0"/>
          </a:p>
          <a:p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70532" y="4556040"/>
            <a:ext cx="59891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altLang="ko-KR" sz="1600" dirty="0"/>
              <a:t>class </a:t>
            </a:r>
            <a:r>
              <a:rPr lang="en-US" altLang="ko-KR" sz="1600" dirty="0" smtClean="0"/>
              <a:t>Sub : public Super</a:t>
            </a:r>
            <a:endParaRPr lang="en-BZ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BZ" altLang="ko-KR" sz="1600" dirty="0" smtClean="0"/>
              <a:t>    public:</a:t>
            </a:r>
          </a:p>
          <a:p>
            <a:r>
              <a:rPr lang="en-BZ" altLang="ko-KR" sz="1600" dirty="0" smtClean="0"/>
              <a:t>        // Super1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Super2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Super(float f)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생성자</a:t>
            </a:r>
            <a:endParaRPr lang="en-BZ" altLang="ko-KR" sz="1600" dirty="0" smtClean="0"/>
          </a:p>
          <a:p>
            <a:r>
              <a:rPr lang="en-BZ" altLang="ko-KR" sz="1600" b="1" dirty="0"/>
              <a:t> </a:t>
            </a:r>
            <a:r>
              <a:rPr lang="en-BZ" altLang="ko-KR" sz="1600" b="1" dirty="0" smtClean="0"/>
              <a:t>       using Super1::Super1;</a:t>
            </a:r>
            <a:r>
              <a:rPr lang="en-BZ" altLang="ko-KR" sz="1600" dirty="0" smtClean="0"/>
              <a:t> </a:t>
            </a:r>
            <a:endParaRPr lang="en-BZ" altLang="ko-KR" sz="1600" dirty="0"/>
          </a:p>
          <a:p>
            <a:r>
              <a:rPr lang="en-BZ" altLang="ko-KR" sz="1600" b="1" dirty="0" smtClean="0"/>
              <a:t>        </a:t>
            </a:r>
            <a:r>
              <a:rPr lang="en-BZ" altLang="ko-KR" sz="1600" b="1" dirty="0"/>
              <a:t>using </a:t>
            </a:r>
            <a:r>
              <a:rPr lang="en-BZ" altLang="ko-KR" sz="1600" b="1" dirty="0" smtClean="0"/>
              <a:t>Super2::Super2;</a:t>
            </a:r>
            <a:r>
              <a:rPr lang="en-BZ" altLang="ko-KR" sz="1600" dirty="0" smtClean="0"/>
              <a:t> </a:t>
            </a:r>
          </a:p>
          <a:p>
            <a:r>
              <a:rPr lang="en-BZ" altLang="ko-KR" sz="1600" dirty="0" smtClean="0"/>
              <a:t>        Sub(float f); // </a:t>
            </a:r>
            <a:r>
              <a:rPr lang="ko-KR" altLang="en-US" sz="1600" dirty="0" smtClean="0"/>
              <a:t>자식 생성자가 최우선이므로 해결</a:t>
            </a:r>
            <a:endParaRPr lang="en-BZ" altLang="ko-KR" sz="1600" dirty="0"/>
          </a:p>
          <a:p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762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Interesting and Obscure Inheritance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Special Cases in Overriding Methods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The Base Class Method is static : static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오버라이드</a:t>
            </a:r>
            <a:r>
              <a:rPr lang="ko-KR" altLang="en-US" sz="1600" dirty="0" smtClean="0"/>
              <a:t> 할 수 없다</a:t>
            </a:r>
            <a:r>
              <a:rPr lang="en-US" altLang="ko-KR" sz="1600" dirty="0" smtClean="0"/>
              <a:t>!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Static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virtual</a:t>
            </a:r>
            <a:r>
              <a:rPr lang="ko-KR" altLang="en-US" sz="1400" dirty="0" smtClean="0"/>
              <a:t>을 동시에 사용할 수 없다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부모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자식 클래스에 같은 이름의 </a:t>
            </a:r>
            <a:r>
              <a:rPr lang="en-US" altLang="ko-KR" sz="1400" dirty="0" smtClean="0"/>
              <a:t>static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있다면 그냥 </a:t>
            </a:r>
            <a:r>
              <a:rPr lang="ko-KR" altLang="en-US" sz="1400" dirty="0" err="1" smtClean="0"/>
              <a:t>두개의</a:t>
            </a:r>
            <a:r>
              <a:rPr lang="ko-KR" altLang="en-US" sz="1400" dirty="0" smtClean="0"/>
              <a:t> 다른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있는 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The Base Class Method is Overloaded : </a:t>
            </a:r>
            <a:r>
              <a:rPr lang="ko-KR" altLang="en-US" sz="1600" dirty="0" err="1" smtClean="0"/>
              <a:t>오버라이딩한</a:t>
            </a:r>
            <a:r>
              <a:rPr lang="ko-KR" altLang="en-US" sz="1600" dirty="0" smtClean="0"/>
              <a:t> 버전 말고는 모두 없는 셈 취급한다 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부모 클래스 포인터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또는 </a:t>
            </a:r>
            <a:r>
              <a:rPr lang="en-US" altLang="ko-KR" sz="1400" dirty="0" smtClean="0"/>
              <a:t>using </a:t>
            </a:r>
            <a:r>
              <a:rPr lang="ko-KR" altLang="en-US" sz="1400" dirty="0" smtClean="0"/>
              <a:t>키워드로 사용 가능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32649" y="3762376"/>
            <a:ext cx="34916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Super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public: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virtual void overload();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virtual void overload(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 smtClean="0"/>
              <a:t>class sub : public Super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public: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virtual void overload() override;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Sub </a:t>
            </a:r>
            <a:r>
              <a:rPr lang="en-US" altLang="ko-KR" sz="1400" dirty="0" err="1" smtClean="0"/>
              <a:t>mySub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Super* </a:t>
            </a:r>
            <a:r>
              <a:rPr lang="en-US" altLang="ko-KR" sz="1400" dirty="0" err="1" smtClean="0"/>
              <a:t>ptr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mySub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err="1" smtClean="0"/>
              <a:t>ptr</a:t>
            </a:r>
            <a:r>
              <a:rPr lang="en-US" altLang="ko-KR" sz="1400" dirty="0" smtClean="0"/>
              <a:t>-&gt;overload(7); // </a:t>
            </a:r>
            <a:r>
              <a:rPr lang="ko-KR" altLang="en-US" sz="1400" dirty="0" smtClean="0"/>
              <a:t>실행 가능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534378" y="4814426"/>
            <a:ext cx="3491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Sub : public Super {</a:t>
            </a:r>
            <a:br>
              <a:rPr lang="en-US" altLang="ko-KR" sz="1400" dirty="0" smtClean="0"/>
            </a:br>
            <a:r>
              <a:rPr lang="en-US" altLang="ko-KR" sz="1400" dirty="0" smtClean="0"/>
              <a:t>    public: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using Super::overload;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virtual void overload() override;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883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Interesting and Obscure Inheritance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Special Cases in Overriding Methods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The Base Class Method is private or protected : </a:t>
            </a:r>
            <a:r>
              <a:rPr lang="ko-KR" altLang="en-US" sz="1600" dirty="0" err="1" smtClean="0"/>
              <a:t>오버라이딩하는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 문제 없다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Access Specifier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호출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 자격을 나누는 것</a:t>
            </a:r>
            <a:r>
              <a:rPr lang="en-US" altLang="ko-KR" sz="1400" dirty="0" smtClean="0"/>
              <a:t>!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 smtClean="0"/>
              <a:t>MilesEstimator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코드 참조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The Base Class Method Has Default Arguments : </a:t>
            </a:r>
            <a:r>
              <a:rPr lang="ko-KR" altLang="en-US" sz="1600" dirty="0" smtClean="0"/>
              <a:t>다르게 해도 상관없지만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같게 하는 것이 좋다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The Base Class Method Has a Difference Access Level :</a:t>
            </a:r>
            <a:r>
              <a:rPr lang="en-US" altLang="ko-KR" sz="1600" dirty="0"/>
              <a:t> Access Specifier</a:t>
            </a:r>
            <a:r>
              <a:rPr lang="ko-KR" altLang="en-US" sz="1600" dirty="0"/>
              <a:t>를 다르게 하여 </a:t>
            </a:r>
            <a:r>
              <a:rPr lang="ko-KR" altLang="en-US" sz="1600" dirty="0" err="1"/>
              <a:t>오버라이딩</a:t>
            </a:r>
            <a:r>
              <a:rPr lang="ko-KR" altLang="en-US" sz="1600" dirty="0"/>
              <a:t> 하면 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접근 권한 줄일 때 </a:t>
            </a:r>
            <a:r>
              <a:rPr lang="en-US" altLang="ko-KR" sz="1400" dirty="0" smtClean="0"/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부모 클래스 포인터</a:t>
            </a:r>
            <a:r>
              <a:rPr lang="en-US" altLang="ko-KR" sz="1400" dirty="0" smtClean="0">
                <a:sym typeface="Wingdings" panose="05000000000000000000" pitchFamily="2" charset="2"/>
              </a:rPr>
              <a:t>/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레퍼런스로</a:t>
            </a:r>
            <a:r>
              <a:rPr lang="ko-KR" altLang="en-US" sz="1400" dirty="0" smtClean="0">
                <a:sym typeface="Wingdings" panose="05000000000000000000" pitchFamily="2" charset="2"/>
              </a:rPr>
              <a:t> 접근하면 이전의 접근 권한 회복</a:t>
            </a:r>
            <a:r>
              <a:rPr lang="en-US" altLang="ko-KR" sz="1400" dirty="0" smtClean="0">
                <a:sym typeface="Wingdings" panose="05000000000000000000" pitchFamily="2" charset="2"/>
              </a:rPr>
              <a:t>(protected  public)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접근 권한 넓힐 때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부모 클래스 포인터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레퍼런스로</a:t>
            </a:r>
            <a:r>
              <a:rPr lang="ko-KR" altLang="en-US" sz="1400" dirty="0" smtClean="0"/>
              <a:t> 접근하면 접근 불가 </a:t>
            </a:r>
            <a:r>
              <a:rPr lang="en-US" altLang="ko-KR" sz="1400" dirty="0" smtClean="0"/>
              <a:t>(public </a:t>
            </a:r>
            <a:r>
              <a:rPr lang="en-US" altLang="ko-KR" sz="1400" dirty="0" smtClean="0">
                <a:sym typeface="Wingdings" panose="05000000000000000000" pitchFamily="2" charset="2"/>
              </a:rPr>
              <a:t> protected)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1111624" y="455855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Z" altLang="ko-KR" sz="1400" dirty="0"/>
              <a:t>class </a:t>
            </a:r>
            <a:r>
              <a:rPr lang="en-BZ" altLang="ko-KR" sz="1400" dirty="0" smtClean="0"/>
              <a:t>Gregarious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r>
              <a:rPr lang="en-BZ" altLang="ko-KR" sz="1400" dirty="0" smtClean="0"/>
              <a:t>    public</a:t>
            </a:r>
            <a:r>
              <a:rPr lang="en-BZ" altLang="ko-KR" sz="1400" dirty="0"/>
              <a:t>:</a:t>
            </a:r>
          </a:p>
          <a:p>
            <a:r>
              <a:rPr lang="en-BZ" altLang="ko-KR" sz="1400" dirty="0" smtClean="0"/>
              <a:t>        virtual </a:t>
            </a:r>
            <a:r>
              <a:rPr lang="en-BZ" altLang="ko-KR" sz="1400" dirty="0"/>
              <a:t>void talk() override {</a:t>
            </a:r>
          </a:p>
          <a:p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"Gregarious says hi!"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r>
              <a:rPr lang="en-US" altLang="ko-KR" sz="1400" dirty="0" smtClean="0"/>
              <a:t>};</a:t>
            </a:r>
            <a:endParaRPr lang="en-US" altLang="ko-KR" sz="1400" dirty="0"/>
          </a:p>
          <a:p>
            <a:r>
              <a:rPr lang="en-BZ" altLang="ko-KR" sz="1400" dirty="0"/>
              <a:t>class Shy : public </a:t>
            </a:r>
            <a:r>
              <a:rPr lang="en-BZ" altLang="ko-KR" sz="1400" dirty="0" smtClean="0"/>
              <a:t>Gregarious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r>
              <a:rPr lang="en-BZ" altLang="ko-KR" sz="1400" dirty="0" smtClean="0"/>
              <a:t>    protected</a:t>
            </a:r>
            <a:r>
              <a:rPr lang="en-BZ" altLang="ko-KR" sz="1400" dirty="0"/>
              <a:t>:</a:t>
            </a:r>
          </a:p>
          <a:p>
            <a:r>
              <a:rPr lang="en-BZ" altLang="ko-KR" sz="1400" dirty="0" smtClean="0"/>
              <a:t>        virtual </a:t>
            </a:r>
            <a:r>
              <a:rPr lang="en-BZ" altLang="ko-KR" sz="1400" dirty="0"/>
              <a:t>void talk() override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"Shy reluctantly says hello."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08060" y="5018307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 smtClean="0"/>
              <a:t>myShy.talk</a:t>
            </a:r>
            <a:r>
              <a:rPr lang="en-US" altLang="ko-KR" sz="1400" dirty="0" smtClean="0"/>
              <a:t>(); // Error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Shy </a:t>
            </a:r>
            <a:r>
              <a:rPr lang="en-US" altLang="ko-KR" sz="1400" dirty="0" err="1" smtClean="0"/>
              <a:t>myShy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Gregarious&amp; ref = </a:t>
            </a:r>
            <a:r>
              <a:rPr lang="en-US" altLang="ko-KR" sz="1400" dirty="0" err="1" smtClean="0"/>
              <a:t>myShy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err="1" smtClean="0"/>
              <a:t>ref.talk</a:t>
            </a:r>
            <a:r>
              <a:rPr lang="en-US" altLang="ko-KR" sz="1400" dirty="0" smtClean="0"/>
              <a:t>(); // OK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873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Interesting and Obscure Inheritance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Copy Constructors and Assignment Operator in Derived Classes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자식클래스에서 복사 </a:t>
            </a:r>
            <a:r>
              <a:rPr lang="ko-KR" altLang="en-US" sz="1600" dirty="0" err="1" smtClean="0"/>
              <a:t>생성자와</a:t>
            </a:r>
            <a:r>
              <a:rPr lang="ko-KR" altLang="en-US" sz="1600" dirty="0" smtClean="0"/>
              <a:t> 할당 연산자의 </a:t>
            </a:r>
            <a:r>
              <a:rPr lang="ko-KR" altLang="en-US" sz="1600" dirty="0" err="1" smtClean="0"/>
              <a:t>오버라이딩은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조심해야한다</a:t>
            </a:r>
            <a:r>
              <a:rPr lang="en-US" altLang="ko-KR" sz="1600" dirty="0" smtClean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자식클래스의 복사 </a:t>
            </a:r>
            <a:r>
              <a:rPr lang="ko-KR" altLang="en-US" sz="1400" dirty="0" err="1" smtClean="0"/>
              <a:t>생성자를</a:t>
            </a:r>
            <a:r>
              <a:rPr lang="ko-KR" altLang="en-US" sz="1400" dirty="0" smtClean="0"/>
              <a:t> 정의할 때 부모 클래스를 반드시 연결해주어야 한다</a:t>
            </a:r>
            <a:r>
              <a:rPr lang="en-US" altLang="ko-KR" sz="14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자식클래스의 할당 연산자를 정의할 때 먼저 부모클래스의 할당 연산자를 호출해주어야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60700" y="3027515"/>
            <a:ext cx="38259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altLang="ko-KR" sz="1400" dirty="0"/>
              <a:t>class Super</a:t>
            </a:r>
          </a:p>
          <a:p>
            <a:r>
              <a:rPr lang="en-US" altLang="ko-KR" sz="1400" dirty="0"/>
              <a:t>{</a:t>
            </a:r>
          </a:p>
          <a:p>
            <a:r>
              <a:rPr lang="en-BZ" altLang="ko-KR" sz="1400" dirty="0" smtClean="0"/>
              <a:t>    public</a:t>
            </a:r>
            <a:r>
              <a:rPr lang="en-BZ" altLang="ko-KR" sz="1400" dirty="0"/>
              <a:t>:</a:t>
            </a:r>
          </a:p>
          <a:p>
            <a:r>
              <a:rPr lang="en-BZ" altLang="ko-KR" sz="1400" dirty="0" smtClean="0"/>
              <a:t>        Super</a:t>
            </a:r>
            <a:r>
              <a:rPr lang="en-BZ" altLang="ko-KR" sz="1400" dirty="0"/>
              <a:t>();</a:t>
            </a:r>
          </a:p>
          <a:p>
            <a:r>
              <a:rPr lang="en-BZ" altLang="ko-KR" sz="1400" dirty="0" smtClean="0"/>
              <a:t>        Super(</a:t>
            </a:r>
            <a:r>
              <a:rPr lang="en-BZ" altLang="ko-KR" sz="1400" dirty="0" err="1" smtClean="0"/>
              <a:t>const</a:t>
            </a:r>
            <a:r>
              <a:rPr lang="en-BZ" altLang="ko-KR" sz="1400" dirty="0" smtClean="0"/>
              <a:t> </a:t>
            </a:r>
            <a:r>
              <a:rPr lang="en-BZ" altLang="ko-KR" sz="1400" dirty="0"/>
              <a:t>Super&amp; </a:t>
            </a:r>
            <a:r>
              <a:rPr lang="en-BZ" altLang="ko-KR" sz="1400" dirty="0" err="1"/>
              <a:t>inSuper</a:t>
            </a:r>
            <a:r>
              <a:rPr lang="en-BZ" altLang="ko-KR" sz="1400" dirty="0"/>
              <a:t>);</a:t>
            </a:r>
          </a:p>
          <a:p>
            <a:r>
              <a:rPr lang="en-US" altLang="ko-KR" sz="1400" dirty="0"/>
              <a:t>};</a:t>
            </a:r>
          </a:p>
          <a:p>
            <a:r>
              <a:rPr lang="en-BZ" altLang="ko-KR" sz="1400" dirty="0"/>
              <a:t>class Sub : public Super</a:t>
            </a:r>
          </a:p>
          <a:p>
            <a:r>
              <a:rPr lang="en-US" altLang="ko-KR" sz="1400" dirty="0"/>
              <a:t>{</a:t>
            </a:r>
          </a:p>
          <a:p>
            <a:r>
              <a:rPr lang="en-BZ" altLang="ko-KR" sz="1400" dirty="0" smtClean="0"/>
              <a:t>   public</a:t>
            </a:r>
            <a:r>
              <a:rPr lang="en-BZ" altLang="ko-KR" sz="1400" dirty="0"/>
              <a:t>:</a:t>
            </a:r>
          </a:p>
          <a:p>
            <a:r>
              <a:rPr lang="en-BZ" altLang="ko-KR" sz="1400" dirty="0" smtClean="0"/>
              <a:t>        Sub</a:t>
            </a:r>
            <a:r>
              <a:rPr lang="en-BZ" altLang="ko-KR" sz="1400" dirty="0"/>
              <a:t>();</a:t>
            </a:r>
          </a:p>
          <a:p>
            <a:r>
              <a:rPr lang="en-BZ" altLang="ko-KR" sz="1400" dirty="0" smtClean="0"/>
              <a:t>        Sub(</a:t>
            </a:r>
            <a:r>
              <a:rPr lang="en-BZ" altLang="ko-KR" sz="1400" dirty="0" err="1" smtClean="0"/>
              <a:t>const</a:t>
            </a:r>
            <a:r>
              <a:rPr lang="en-BZ" altLang="ko-KR" sz="1400" dirty="0" smtClean="0"/>
              <a:t> </a:t>
            </a:r>
            <a:r>
              <a:rPr lang="en-BZ" altLang="ko-KR" sz="1400" dirty="0"/>
              <a:t>Sub&amp; </a:t>
            </a:r>
            <a:r>
              <a:rPr lang="en-BZ" altLang="ko-KR" sz="1400" dirty="0" err="1"/>
              <a:t>inSub</a:t>
            </a:r>
            <a:r>
              <a:rPr lang="en-BZ" altLang="ko-KR" sz="1400" dirty="0"/>
              <a:t>);</a:t>
            </a:r>
          </a:p>
          <a:p>
            <a:r>
              <a:rPr lang="en-US" altLang="ko-KR" sz="1400" dirty="0" smtClean="0"/>
              <a:t>};</a:t>
            </a:r>
          </a:p>
          <a:p>
            <a:endParaRPr lang="en-US" altLang="ko-KR" sz="1400" dirty="0"/>
          </a:p>
          <a:p>
            <a:r>
              <a:rPr lang="en-BZ" altLang="ko-KR" sz="1400" dirty="0"/>
              <a:t>Sub::Sub(</a:t>
            </a:r>
            <a:r>
              <a:rPr lang="en-BZ" altLang="ko-KR" sz="1400" dirty="0" err="1"/>
              <a:t>const</a:t>
            </a:r>
            <a:r>
              <a:rPr lang="en-BZ" altLang="ko-KR" sz="1400" dirty="0"/>
              <a:t> Sub&amp; </a:t>
            </a:r>
            <a:r>
              <a:rPr lang="en-BZ" altLang="ko-KR" sz="1400" dirty="0" err="1"/>
              <a:t>inSub</a:t>
            </a:r>
            <a:r>
              <a:rPr lang="en-BZ" altLang="ko-KR" sz="1400" dirty="0"/>
              <a:t>) : </a:t>
            </a:r>
            <a:r>
              <a:rPr lang="en-BZ" altLang="ko-KR" sz="1400" b="1" dirty="0">
                <a:solidFill>
                  <a:srgbClr val="FF0000"/>
                </a:solidFill>
              </a:rPr>
              <a:t>Super(</a:t>
            </a:r>
            <a:r>
              <a:rPr lang="en-BZ" altLang="ko-KR" sz="1400" b="1" dirty="0" err="1">
                <a:solidFill>
                  <a:srgbClr val="FF0000"/>
                </a:solidFill>
              </a:rPr>
              <a:t>inSub</a:t>
            </a:r>
            <a:r>
              <a:rPr lang="en-BZ" altLang="ko-KR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646706" y="3027515"/>
            <a:ext cx="5247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Sub&amp; Sub::operator=(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Sub&amp; </a:t>
            </a:r>
            <a:r>
              <a:rPr lang="en-US" altLang="ko-KR" sz="1400" dirty="0" err="1"/>
              <a:t>inSub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BZ" altLang="ko-KR" sz="1400" dirty="0" smtClean="0"/>
              <a:t>    if </a:t>
            </a:r>
            <a:r>
              <a:rPr lang="en-BZ" altLang="ko-KR" sz="1400" dirty="0"/>
              <a:t>(&amp;</a:t>
            </a:r>
            <a:r>
              <a:rPr lang="en-BZ" altLang="ko-KR" sz="1400" dirty="0" err="1"/>
              <a:t>inSub</a:t>
            </a:r>
            <a:r>
              <a:rPr lang="en-BZ" altLang="ko-KR" sz="1400" dirty="0"/>
              <a:t> == this) {</a:t>
            </a:r>
          </a:p>
          <a:p>
            <a:r>
              <a:rPr lang="en-BZ" altLang="ko-KR" sz="1400" dirty="0" smtClean="0"/>
              <a:t>        return </a:t>
            </a:r>
            <a:r>
              <a:rPr lang="en-BZ" altLang="ko-KR" sz="1400" dirty="0"/>
              <a:t>*this;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Super</a:t>
            </a:r>
            <a:r>
              <a:rPr lang="en-US" altLang="ko-KR" sz="1400" b="1" dirty="0">
                <a:solidFill>
                  <a:srgbClr val="FF0000"/>
                </a:solidFill>
              </a:rPr>
              <a:t>::operator=(</a:t>
            </a:r>
            <a:r>
              <a:rPr lang="en-US" altLang="ko-KR" sz="1400" b="1" dirty="0" err="1">
                <a:solidFill>
                  <a:srgbClr val="FF0000"/>
                </a:solidFill>
              </a:rPr>
              <a:t>inSub</a:t>
            </a:r>
            <a:r>
              <a:rPr lang="en-US" altLang="ko-KR" sz="1400" b="1" dirty="0">
                <a:solidFill>
                  <a:srgbClr val="FF0000"/>
                </a:solidFill>
              </a:rPr>
              <a:t>); </a:t>
            </a:r>
            <a:r>
              <a:rPr lang="en-US" altLang="ko-KR" sz="1400" dirty="0"/>
              <a:t>// Calls parent's operator=.</a:t>
            </a:r>
          </a:p>
          <a:p>
            <a:r>
              <a:rPr lang="en-US" altLang="ko-KR" sz="1400" dirty="0" smtClean="0"/>
              <a:t>    // </a:t>
            </a:r>
            <a:r>
              <a:rPr lang="en-US" altLang="ko-KR" sz="1400" dirty="0"/>
              <a:t>Do necessary assignments for derived class.</a:t>
            </a:r>
          </a:p>
          <a:p>
            <a:r>
              <a:rPr lang="en-BZ" altLang="ko-KR" sz="1400" dirty="0" smtClean="0"/>
              <a:t>    return </a:t>
            </a:r>
            <a:r>
              <a:rPr lang="en-BZ" altLang="ko-KR" sz="1400" dirty="0"/>
              <a:t>*this;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628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Interesting and Obscure Inheritance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The Truth about virtual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Hiding Instead of Overriding : virtual </a:t>
            </a:r>
            <a:r>
              <a:rPr lang="ko-KR" altLang="en-US" sz="1600" dirty="0" smtClean="0"/>
              <a:t>키워드를 사용하지 않으면 </a:t>
            </a:r>
            <a:r>
              <a:rPr lang="en-US" altLang="ko-KR" sz="1600" dirty="0" smtClean="0"/>
              <a:t>Overriding</a:t>
            </a:r>
            <a:r>
              <a:rPr lang="ko-KR" altLang="en-US" sz="1600" dirty="0" smtClean="0"/>
              <a:t>처럼 보이지만 실제로는 서로 다른 두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생기게 된다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How virtual is Implemented : </a:t>
            </a:r>
            <a:r>
              <a:rPr lang="en-US" altLang="ko-KR" sz="1600" dirty="0" err="1" smtClean="0"/>
              <a:t>vtable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소멸자에는</a:t>
            </a:r>
            <a:r>
              <a:rPr lang="ko-KR" altLang="en-US" sz="1600" dirty="0" smtClean="0"/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반드시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virtual</a:t>
            </a:r>
            <a:r>
              <a:rPr lang="ko-KR" altLang="en-US" sz="1600" dirty="0" smtClean="0"/>
              <a:t>을 붙여야 한다</a:t>
            </a:r>
            <a:r>
              <a:rPr lang="en-US" altLang="ko-KR" sz="1600" dirty="0" smtClean="0"/>
              <a:t>!!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394" y="2770392"/>
            <a:ext cx="5181600" cy="3971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66" y="3068638"/>
            <a:ext cx="34956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4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What’s in this Chapter?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How to extend a class through </a:t>
            </a:r>
            <a:r>
              <a:rPr lang="en-US" altLang="ko-KR" sz="2000" dirty="0" smtClean="0">
                <a:solidFill>
                  <a:srgbClr val="00B0F0"/>
                </a:solidFill>
              </a:rPr>
              <a:t>inheritance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How to employ inheritance to reuse code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How to build interactions between base classes and derived classes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How to use inheritance to achieve </a:t>
            </a:r>
            <a:r>
              <a:rPr lang="en-US" altLang="ko-KR" sz="2000" dirty="0" smtClean="0">
                <a:solidFill>
                  <a:srgbClr val="00B0F0"/>
                </a:solidFill>
              </a:rPr>
              <a:t>polymorphism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How to work with </a:t>
            </a:r>
            <a:r>
              <a:rPr lang="en-US" altLang="ko-KR" sz="2000" dirty="0" smtClean="0">
                <a:solidFill>
                  <a:srgbClr val="00B0F0"/>
                </a:solidFill>
              </a:rPr>
              <a:t>multiple inheritance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How to deal with unusual problems in inheritance</a:t>
            </a:r>
          </a:p>
        </p:txBody>
      </p:sp>
    </p:spTree>
    <p:extLst>
      <p:ext uri="{BB962C8B-B14F-4D97-AF65-F5344CB8AC3E}">
        <p14:creationId xmlns:p14="http://schemas.microsoft.com/office/powerpoint/2010/main" val="16705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Building Classes with 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0625" y="1187116"/>
            <a:ext cx="11535428" cy="54676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Extending Classes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클래스를 정의할 때 어떤 클래스를 상속받는지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확장하는지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명시할 수 있다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상속하는 클래스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부모 클래스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베이스</a:t>
            </a:r>
            <a:r>
              <a:rPr lang="en-US" altLang="ko-KR" sz="1400" dirty="0" smtClean="0"/>
              <a:t>(base) 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슈퍼클래스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상속받는 클래스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자식 클래스</a:t>
            </a:r>
            <a:r>
              <a:rPr lang="en-US" altLang="ko-KR" sz="1400" dirty="0" smtClean="0"/>
              <a:t>, derived 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하위클래스</a:t>
            </a:r>
            <a:r>
              <a:rPr lang="en-US" altLang="ko-KR" sz="1400" dirty="0" smtClean="0"/>
              <a:t>(subclass)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Sub </a:t>
            </a:r>
            <a:r>
              <a:rPr lang="ko-KR" altLang="en-US" sz="1600" dirty="0" smtClean="0"/>
              <a:t>객체는 동시에 </a:t>
            </a:r>
            <a:r>
              <a:rPr lang="en-US" altLang="ko-KR" sz="1600" dirty="0" smtClean="0"/>
              <a:t>Super </a:t>
            </a:r>
            <a:r>
              <a:rPr lang="ko-KR" altLang="en-US" sz="1600" dirty="0" smtClean="0"/>
              <a:t>객체이기도 하다 </a:t>
            </a:r>
            <a:r>
              <a:rPr lang="en-US" altLang="ko-KR" sz="1600" b="0" dirty="0" smtClean="0"/>
              <a:t>(Sub</a:t>
            </a:r>
            <a:r>
              <a:rPr lang="ko-KR" altLang="en-US" sz="1600" b="0" dirty="0" smtClean="0"/>
              <a:t>에서 </a:t>
            </a:r>
            <a:r>
              <a:rPr lang="en-US" altLang="ko-KR" sz="1600" b="0" dirty="0" smtClean="0"/>
              <a:t>Super</a:t>
            </a:r>
            <a:r>
              <a:rPr lang="ko-KR" altLang="en-US" sz="1600" b="0" dirty="0" smtClean="0"/>
              <a:t>의</a:t>
            </a:r>
            <a:r>
              <a:rPr lang="en-US" altLang="ko-KR" sz="1600" b="0" dirty="0" smtClean="0"/>
              <a:t/>
            </a:r>
            <a:br>
              <a:rPr lang="en-US" altLang="ko-KR" sz="1600" b="0" dirty="0" smtClean="0"/>
            </a:br>
            <a:r>
              <a:rPr lang="en-US" altLang="ko-KR" sz="1600" b="0" dirty="0" smtClean="0"/>
              <a:t>public/protected </a:t>
            </a:r>
            <a:r>
              <a:rPr lang="ko-KR" altLang="en-US" sz="1600" b="0" dirty="0" err="1" smtClean="0"/>
              <a:t>메소드와</a:t>
            </a:r>
            <a:r>
              <a:rPr lang="ko-KR" altLang="en-US" sz="1600" b="0" dirty="0" smtClean="0"/>
              <a:t> 멤버변수에 접근할 수 있다</a:t>
            </a:r>
            <a:r>
              <a:rPr lang="en-US" altLang="ko-KR" sz="1600" b="0" dirty="0" smtClean="0"/>
              <a:t>)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상속은 한 방향만으로 이루어진다 </a:t>
            </a:r>
            <a:r>
              <a:rPr lang="en-US" altLang="ko-KR" sz="1600" b="0" dirty="0" smtClean="0"/>
              <a:t>(Sub</a:t>
            </a:r>
            <a:r>
              <a:rPr lang="ko-KR" altLang="en-US" sz="1600" b="0" dirty="0" smtClean="0"/>
              <a:t>은 </a:t>
            </a:r>
            <a:r>
              <a:rPr lang="en-US" altLang="ko-KR" sz="1600" b="0" dirty="0" smtClean="0"/>
              <a:t>Super</a:t>
            </a:r>
            <a:r>
              <a:rPr lang="ko-KR" altLang="en-US" sz="1600" b="0" dirty="0" smtClean="0"/>
              <a:t>이지만 </a:t>
            </a:r>
            <a:r>
              <a:rPr lang="en-US" altLang="ko-KR" sz="1600" b="0" dirty="0" smtClean="0"/>
              <a:t>Super</a:t>
            </a:r>
            <a:r>
              <a:rPr lang="ko-KR" altLang="en-US" sz="1600" b="0" dirty="0" smtClean="0"/>
              <a:t>는 </a:t>
            </a:r>
            <a:r>
              <a:rPr lang="en-US" altLang="ko-KR" sz="1600" b="0" dirty="0" smtClean="0"/>
              <a:t>Sub</a:t>
            </a:r>
            <a:r>
              <a:rPr lang="ko-KR" altLang="en-US" sz="1600" b="0" dirty="0" smtClean="0"/>
              <a:t>이 아니다</a:t>
            </a:r>
            <a:r>
              <a:rPr lang="en-US" altLang="ko-KR" sz="1600" b="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부모 클래스 객체 포인터나 </a:t>
            </a:r>
            <a:r>
              <a:rPr lang="ko-KR" altLang="en-US" sz="1600" dirty="0" err="1" smtClean="0"/>
              <a:t>레퍼런스로</a:t>
            </a:r>
            <a:r>
              <a:rPr lang="ko-KR" altLang="en-US" sz="1600" dirty="0" smtClean="0"/>
              <a:t> 자식클래스의 객체에 접근할 수 있다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b="0" dirty="0" smtClean="0"/>
              <a:t>(a pointer/reference to a Super can actually be pointing to a Sub object).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자식 클래스는 </a:t>
            </a:r>
            <a:r>
              <a:rPr lang="ko-KR" altLang="en-US" sz="1600" dirty="0" smtClean="0">
                <a:solidFill>
                  <a:srgbClr val="00B0F0"/>
                </a:solidFill>
              </a:rPr>
              <a:t>부모 클래스의 </a:t>
            </a:r>
            <a:r>
              <a:rPr lang="en-US" altLang="ko-KR" sz="1600" dirty="0" smtClean="0">
                <a:solidFill>
                  <a:srgbClr val="00B0F0"/>
                </a:solidFill>
              </a:rPr>
              <a:t>public </a:t>
            </a:r>
            <a:r>
              <a:rPr lang="ko-KR" altLang="en-US" sz="1600" dirty="0" smtClean="0">
                <a:solidFill>
                  <a:srgbClr val="00B0F0"/>
                </a:solidFill>
              </a:rPr>
              <a:t>또는 </a:t>
            </a:r>
            <a:r>
              <a:rPr lang="en-US" altLang="ko-KR" sz="1600" dirty="0" smtClean="0">
                <a:solidFill>
                  <a:srgbClr val="00B0F0"/>
                </a:solidFill>
              </a:rPr>
              <a:t>protected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멤버 변수에만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접근할 수 있다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(private</a:t>
            </a:r>
            <a:r>
              <a:rPr lang="ko-KR" altLang="en-US" sz="1600" dirty="0" smtClean="0"/>
              <a:t>에는 접근 불가</a:t>
            </a:r>
            <a:r>
              <a:rPr lang="en-US" altLang="ko-KR" sz="1600" dirty="0" smtClean="0"/>
              <a:t>). </a:t>
            </a:r>
            <a:r>
              <a:rPr lang="en-US" altLang="ko-KR" sz="1600" b="0" i="1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b="0" i="1" dirty="0" smtClean="0">
                <a:sym typeface="Wingdings" panose="05000000000000000000" pitchFamily="2" charset="2"/>
              </a:rPr>
              <a:t>멤버 변수는 무조건 </a:t>
            </a:r>
            <a:r>
              <a:rPr lang="en-US" altLang="ko-KR" sz="1600" b="0" i="1" dirty="0" smtClean="0">
                <a:sym typeface="Wingdings" panose="05000000000000000000" pitchFamily="2" charset="2"/>
              </a:rPr>
              <a:t>private</a:t>
            </a:r>
            <a:r>
              <a:rPr lang="ko-KR" altLang="en-US" sz="1600" b="0" i="1" dirty="0" smtClean="0">
                <a:sym typeface="Wingdings" panose="05000000000000000000" pitchFamily="2" charset="2"/>
              </a:rPr>
              <a:t>으로 </a:t>
            </a:r>
            <a:r>
              <a:rPr lang="en-US" altLang="ko-KR" sz="1600" b="0" i="1" dirty="0" smtClean="0">
                <a:sym typeface="Wingdings" panose="05000000000000000000" pitchFamily="2" charset="2"/>
              </a:rPr>
              <a:t/>
            </a:r>
            <a:br>
              <a:rPr lang="en-US" altLang="ko-KR" sz="1600" b="0" i="1" dirty="0" smtClean="0">
                <a:sym typeface="Wingdings" panose="05000000000000000000" pitchFamily="2" charset="2"/>
              </a:rPr>
            </a:br>
            <a:r>
              <a:rPr lang="ko-KR" altLang="en-US" sz="1600" b="0" i="1" dirty="0" smtClean="0">
                <a:sym typeface="Wingdings" panose="05000000000000000000" pitchFamily="2" charset="2"/>
              </a:rPr>
              <a:t>하고 </a:t>
            </a:r>
            <a:r>
              <a:rPr lang="en-US" altLang="ko-KR" sz="1600" b="0" i="1" dirty="0" smtClean="0">
                <a:sym typeface="Wingdings" panose="05000000000000000000" pitchFamily="2" charset="2"/>
              </a:rPr>
              <a:t>public/protected getter/setter</a:t>
            </a:r>
            <a:r>
              <a:rPr lang="ko-KR" altLang="en-US" sz="1600" b="0" i="1" dirty="0" smtClean="0">
                <a:sym typeface="Wingdings" panose="05000000000000000000" pitchFamily="2" charset="2"/>
              </a:rPr>
              <a:t>를 사용하는 것을 추천</a:t>
            </a:r>
            <a:endParaRPr lang="en-US" altLang="ko-KR" sz="1600" b="0" i="1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클래스의 상속을 막고 싶을 때 </a:t>
            </a:r>
            <a:r>
              <a:rPr lang="en-US" altLang="ko-KR" sz="1600" dirty="0">
                <a:solidFill>
                  <a:srgbClr val="00B0F0"/>
                </a:solidFill>
              </a:rPr>
              <a:t>final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키워드를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808518" y="1360663"/>
            <a:ext cx="27008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altLang="ko-KR" sz="1600" dirty="0"/>
              <a:t>class </a:t>
            </a:r>
            <a:r>
              <a:rPr lang="en-BZ" altLang="ko-KR" sz="1600" b="1" dirty="0"/>
              <a:t>Super</a:t>
            </a:r>
          </a:p>
          <a:p>
            <a:r>
              <a:rPr lang="en-US" altLang="ko-KR" sz="1600" dirty="0"/>
              <a:t>{</a:t>
            </a:r>
          </a:p>
          <a:p>
            <a:r>
              <a:rPr lang="en-BZ" altLang="ko-KR" sz="1600" dirty="0"/>
              <a:t> </a:t>
            </a:r>
            <a:r>
              <a:rPr lang="en-BZ" altLang="ko-KR" sz="1600" dirty="0" smtClean="0"/>
              <a:t>   public</a:t>
            </a:r>
            <a:r>
              <a:rPr lang="en-BZ" altLang="ko-KR" sz="1600" dirty="0"/>
              <a:t>:</a:t>
            </a:r>
          </a:p>
          <a:p>
            <a:r>
              <a:rPr lang="en-BZ" altLang="ko-KR" sz="1600" dirty="0"/>
              <a:t> </a:t>
            </a:r>
            <a:r>
              <a:rPr lang="en-BZ" altLang="ko-KR" sz="1600" dirty="0" smtClean="0"/>
              <a:t>       Super</a:t>
            </a:r>
            <a:r>
              <a:rPr lang="en-BZ" altLang="ko-KR" sz="1600" dirty="0"/>
              <a:t>();</a:t>
            </a:r>
          </a:p>
          <a:p>
            <a:r>
              <a:rPr lang="en-BZ" altLang="ko-KR" sz="1600" dirty="0" smtClean="0"/>
              <a:t>        void </a:t>
            </a:r>
            <a:r>
              <a:rPr lang="en-BZ" altLang="ko-KR" sz="1600" dirty="0" err="1"/>
              <a:t>someMethod</a:t>
            </a:r>
            <a:r>
              <a:rPr lang="en-BZ" altLang="ko-KR" sz="1600" dirty="0"/>
              <a:t>();</a:t>
            </a:r>
          </a:p>
          <a:p>
            <a:r>
              <a:rPr lang="en-BZ" altLang="ko-KR" sz="1600" dirty="0" smtClean="0"/>
              <a:t>    protected</a:t>
            </a:r>
            <a:r>
              <a:rPr lang="en-BZ" altLang="ko-KR" sz="1600" dirty="0"/>
              <a:t>:</a:t>
            </a:r>
          </a:p>
          <a:p>
            <a:r>
              <a:rPr lang="en-BZ" altLang="ko-KR" sz="1600" dirty="0" smtClean="0"/>
              <a:t>        </a:t>
            </a:r>
            <a:r>
              <a:rPr lang="en-BZ" altLang="ko-KR" sz="1600" dirty="0" err="1" smtClean="0"/>
              <a:t>int</a:t>
            </a:r>
            <a:r>
              <a:rPr lang="en-BZ" altLang="ko-KR" sz="1600" dirty="0" smtClean="0"/>
              <a:t> </a:t>
            </a:r>
            <a:r>
              <a:rPr lang="en-BZ" altLang="ko-KR" sz="1600" dirty="0" err="1"/>
              <a:t>mProtectedInt</a:t>
            </a:r>
            <a:r>
              <a:rPr lang="en-BZ" altLang="ko-KR" sz="1600" dirty="0"/>
              <a:t>;</a:t>
            </a:r>
          </a:p>
          <a:p>
            <a:r>
              <a:rPr lang="en-BZ" altLang="ko-KR" sz="1600" dirty="0" smtClean="0"/>
              <a:t>    private</a:t>
            </a:r>
            <a:r>
              <a:rPr lang="en-BZ" altLang="ko-KR" sz="1600" dirty="0"/>
              <a:t>:</a:t>
            </a:r>
          </a:p>
          <a:p>
            <a:r>
              <a:rPr lang="en-BZ" altLang="ko-KR" sz="1600" dirty="0" smtClean="0"/>
              <a:t>        </a:t>
            </a:r>
            <a:r>
              <a:rPr lang="en-BZ" altLang="ko-KR" sz="1600" dirty="0" err="1" smtClean="0"/>
              <a:t>int</a:t>
            </a:r>
            <a:r>
              <a:rPr lang="en-BZ" altLang="ko-KR" sz="1600" dirty="0" smtClean="0"/>
              <a:t> </a:t>
            </a:r>
            <a:r>
              <a:rPr lang="en-BZ" altLang="ko-KR" sz="1600" dirty="0" err="1"/>
              <a:t>mPrivateInt</a:t>
            </a:r>
            <a:r>
              <a:rPr lang="en-BZ" altLang="ko-KR" sz="1600" dirty="0"/>
              <a:t>;</a:t>
            </a:r>
          </a:p>
          <a:p>
            <a:r>
              <a:rPr lang="en-US" altLang="ko-KR" sz="1600" dirty="0"/>
              <a:t>};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808518" y="4150311"/>
            <a:ext cx="3242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altLang="ko-KR" sz="1600" dirty="0"/>
              <a:t>class </a:t>
            </a:r>
            <a:r>
              <a:rPr lang="en-BZ" altLang="ko-KR" sz="1600" b="1" dirty="0"/>
              <a:t>Sub</a:t>
            </a:r>
            <a:r>
              <a:rPr lang="en-BZ" altLang="ko-KR" sz="1600" dirty="0"/>
              <a:t> </a:t>
            </a:r>
            <a:r>
              <a:rPr lang="en-BZ" altLang="ko-KR" sz="1600" dirty="0">
                <a:solidFill>
                  <a:srgbClr val="FF0000"/>
                </a:solidFill>
              </a:rPr>
              <a:t>: public Super</a:t>
            </a:r>
          </a:p>
          <a:p>
            <a:r>
              <a:rPr lang="en-US" altLang="ko-KR" sz="1600" dirty="0"/>
              <a:t>{</a:t>
            </a:r>
          </a:p>
          <a:p>
            <a:r>
              <a:rPr lang="en-BZ" altLang="ko-KR" sz="1600" dirty="0" smtClean="0"/>
              <a:t>    public</a:t>
            </a:r>
            <a:r>
              <a:rPr lang="en-BZ" altLang="ko-KR" sz="1600" dirty="0"/>
              <a:t>:</a:t>
            </a:r>
          </a:p>
          <a:p>
            <a:r>
              <a:rPr lang="en-BZ" altLang="ko-KR" sz="1600" dirty="0" smtClean="0"/>
              <a:t>        Sub</a:t>
            </a:r>
            <a:r>
              <a:rPr lang="en-BZ" altLang="ko-KR" sz="1600" dirty="0"/>
              <a:t>();</a:t>
            </a:r>
          </a:p>
          <a:p>
            <a:r>
              <a:rPr lang="en-BZ" altLang="ko-KR" sz="1600" dirty="0" smtClean="0">
                <a:solidFill>
                  <a:srgbClr val="FF0000"/>
                </a:solidFill>
              </a:rPr>
              <a:t>        void </a:t>
            </a:r>
            <a:r>
              <a:rPr lang="en-BZ" altLang="ko-KR" sz="1600" dirty="0" err="1">
                <a:solidFill>
                  <a:srgbClr val="FF0000"/>
                </a:solidFill>
              </a:rPr>
              <a:t>someOtherMethod</a:t>
            </a:r>
            <a:r>
              <a:rPr lang="en-BZ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};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08518" y="5893518"/>
            <a:ext cx="3242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altLang="ko-KR" sz="1600" dirty="0"/>
              <a:t>class </a:t>
            </a:r>
            <a:r>
              <a:rPr lang="en-BZ" altLang="ko-KR" sz="1600" dirty="0" smtClean="0"/>
              <a:t>Super </a:t>
            </a:r>
            <a:r>
              <a:rPr lang="en-BZ" altLang="ko-KR" sz="1600" b="1" dirty="0" smtClean="0">
                <a:solidFill>
                  <a:srgbClr val="FF0000"/>
                </a:solidFill>
              </a:rPr>
              <a:t>final</a:t>
            </a:r>
            <a:r>
              <a:rPr lang="en-BZ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/>
              <a:t>{ </a:t>
            </a:r>
          </a:p>
          <a:p>
            <a:r>
              <a:rPr lang="en-US" altLang="ko-KR" sz="1400" dirty="0" smtClean="0"/>
              <a:t>    // </a:t>
            </a:r>
            <a:r>
              <a:rPr lang="ko-KR" altLang="en-US" sz="1400" dirty="0" smtClean="0"/>
              <a:t>클래스 정의</a:t>
            </a:r>
            <a:endParaRPr lang="en-US" altLang="ko-KR" sz="1400" dirty="0"/>
          </a:p>
          <a:p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67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Building Classes with 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Overriding Methods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클래스를 상속하는 주된 이유는 부모 클래스에 기능을 추가하거나 부모 클래스의 기능을 수정하기 위해서이다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자식 클래스에 새로운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추가할 수도 있고</a:t>
            </a:r>
            <a:r>
              <a:rPr lang="en-US" altLang="ko-KR" sz="1600" dirty="0" smtClean="0"/>
              <a:t>, Overriding</a:t>
            </a:r>
            <a:r>
              <a:rPr lang="ko-KR" altLang="en-US" sz="1600" dirty="0" smtClean="0"/>
              <a:t>을 사용하여 기능을 수정할 수 있다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</a:t>
            </a:r>
            <a:r>
              <a:rPr lang="en-US" altLang="ko-KR" sz="1600" dirty="0" smtClean="0"/>
              <a:t>inal </a:t>
            </a:r>
            <a:r>
              <a:rPr lang="ko-KR" altLang="en-US" sz="1600" dirty="0" smtClean="0"/>
              <a:t>키워드를 사용하여 개별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overriding</a:t>
            </a:r>
            <a:r>
              <a:rPr lang="ko-KR" altLang="en-US" sz="1600" dirty="0" smtClean="0"/>
              <a:t>을 막을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5318" y="3144937"/>
            <a:ext cx="4501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altLang="ko-KR" sz="1600" dirty="0"/>
              <a:t>class </a:t>
            </a:r>
            <a:r>
              <a:rPr lang="en-BZ" altLang="ko-KR" sz="1600" b="1" dirty="0"/>
              <a:t>Super</a:t>
            </a:r>
          </a:p>
          <a:p>
            <a:r>
              <a:rPr lang="en-US" altLang="ko-KR" sz="1600" dirty="0"/>
              <a:t>{</a:t>
            </a:r>
          </a:p>
          <a:p>
            <a:r>
              <a:rPr lang="en-BZ" altLang="ko-KR" sz="1600" dirty="0"/>
              <a:t> </a:t>
            </a:r>
            <a:r>
              <a:rPr lang="en-BZ" altLang="ko-KR" sz="1600" dirty="0" smtClean="0"/>
              <a:t>   public</a:t>
            </a:r>
            <a:r>
              <a:rPr lang="en-BZ" altLang="ko-KR" sz="1600" dirty="0"/>
              <a:t>:</a:t>
            </a:r>
          </a:p>
          <a:p>
            <a:r>
              <a:rPr lang="en-BZ" altLang="ko-KR" sz="1600" dirty="0"/>
              <a:t> </a:t>
            </a:r>
            <a:r>
              <a:rPr lang="en-BZ" altLang="ko-KR" sz="1600" dirty="0" smtClean="0"/>
              <a:t>       Super</a:t>
            </a:r>
            <a:r>
              <a:rPr lang="en-BZ" altLang="ko-KR" sz="1600" dirty="0"/>
              <a:t>();</a:t>
            </a:r>
          </a:p>
          <a:p>
            <a:r>
              <a:rPr lang="en-BZ" altLang="ko-KR" sz="1600" dirty="0" smtClean="0"/>
              <a:t>        </a:t>
            </a:r>
            <a:r>
              <a:rPr lang="en-BZ" altLang="ko-KR" sz="1600" b="1" dirty="0" smtClean="0">
                <a:solidFill>
                  <a:srgbClr val="C00000"/>
                </a:solidFill>
              </a:rPr>
              <a:t>virtual</a:t>
            </a:r>
            <a:r>
              <a:rPr lang="en-BZ" altLang="ko-KR" sz="1600" dirty="0" smtClean="0">
                <a:solidFill>
                  <a:srgbClr val="C00000"/>
                </a:solidFill>
              </a:rPr>
              <a:t> </a:t>
            </a:r>
            <a:r>
              <a:rPr lang="en-BZ" altLang="ko-KR" sz="1600" dirty="0" smtClean="0"/>
              <a:t>void </a:t>
            </a:r>
            <a:r>
              <a:rPr lang="en-BZ" altLang="ko-KR" sz="1600" dirty="0" err="1"/>
              <a:t>someMethod</a:t>
            </a:r>
            <a:r>
              <a:rPr lang="en-BZ" altLang="ko-KR" sz="1600" dirty="0"/>
              <a:t>();</a:t>
            </a:r>
          </a:p>
          <a:p>
            <a:r>
              <a:rPr lang="en-BZ" altLang="ko-KR" sz="1600" dirty="0" smtClean="0"/>
              <a:t>    protected</a:t>
            </a:r>
            <a:r>
              <a:rPr lang="en-BZ" altLang="ko-KR" sz="1600" dirty="0"/>
              <a:t>:</a:t>
            </a:r>
          </a:p>
          <a:p>
            <a:r>
              <a:rPr lang="en-BZ" altLang="ko-KR" sz="1600" dirty="0" smtClean="0"/>
              <a:t>        </a:t>
            </a:r>
            <a:r>
              <a:rPr lang="en-BZ" altLang="ko-KR" sz="1600" dirty="0" err="1" smtClean="0"/>
              <a:t>int</a:t>
            </a:r>
            <a:r>
              <a:rPr lang="en-BZ" altLang="ko-KR" sz="1600" dirty="0" smtClean="0"/>
              <a:t> </a:t>
            </a:r>
            <a:r>
              <a:rPr lang="en-BZ" altLang="ko-KR" sz="1600" dirty="0" err="1"/>
              <a:t>mProtectedInt</a:t>
            </a:r>
            <a:r>
              <a:rPr lang="en-BZ" altLang="ko-KR" sz="1600" dirty="0"/>
              <a:t>;</a:t>
            </a:r>
          </a:p>
          <a:p>
            <a:r>
              <a:rPr lang="en-BZ" altLang="ko-KR" sz="1600" dirty="0" smtClean="0"/>
              <a:t>    private</a:t>
            </a:r>
            <a:r>
              <a:rPr lang="en-BZ" altLang="ko-KR" sz="1600" dirty="0"/>
              <a:t>:</a:t>
            </a:r>
          </a:p>
          <a:p>
            <a:r>
              <a:rPr lang="en-BZ" altLang="ko-KR" sz="1600" dirty="0" smtClean="0"/>
              <a:t>        </a:t>
            </a:r>
            <a:r>
              <a:rPr lang="en-BZ" altLang="ko-KR" sz="1600" dirty="0" err="1" smtClean="0"/>
              <a:t>int</a:t>
            </a:r>
            <a:r>
              <a:rPr lang="en-BZ" altLang="ko-KR" sz="1600" dirty="0" smtClean="0"/>
              <a:t> </a:t>
            </a:r>
            <a:r>
              <a:rPr lang="en-BZ" altLang="ko-KR" sz="1600" dirty="0" err="1"/>
              <a:t>mPrivateInt</a:t>
            </a:r>
            <a:r>
              <a:rPr lang="en-BZ" altLang="ko-KR" sz="1600" dirty="0"/>
              <a:t>;</a:t>
            </a:r>
          </a:p>
          <a:p>
            <a:r>
              <a:rPr lang="en-US" altLang="ko-KR" sz="1600" dirty="0"/>
              <a:t>};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3025490" y="5537325"/>
            <a:ext cx="3308075" cy="1062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* Virtual </a:t>
            </a:r>
            <a:r>
              <a:rPr lang="ko-KR" altLang="en-US" sz="1400" dirty="0" smtClean="0">
                <a:solidFill>
                  <a:schemeClr val="tx1"/>
                </a:solidFill>
              </a:rPr>
              <a:t>키워드가 반드시 사용되어야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오버라이딩을</a:t>
            </a:r>
            <a:r>
              <a:rPr lang="ko-KR" altLang="en-US" sz="1400" dirty="0" smtClean="0">
                <a:solidFill>
                  <a:schemeClr val="tx1"/>
                </a:solidFill>
              </a:rPr>
              <a:t> 할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혹시 모르니 모든 </a:t>
            </a:r>
            <a:r>
              <a:rPr lang="ko-KR" altLang="en-US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메소드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i="1" u="sng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소멸자는</a:t>
            </a:r>
            <a:r>
              <a:rPr lang="en-US" altLang="ko-KR" sz="14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반드시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virtual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을 사용하라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8234" y="3144937"/>
            <a:ext cx="5251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altLang="ko-KR" sz="1600" dirty="0"/>
              <a:t>class </a:t>
            </a:r>
            <a:r>
              <a:rPr lang="en-BZ" altLang="ko-KR" sz="1600" b="1" dirty="0"/>
              <a:t>Sub</a:t>
            </a:r>
            <a:r>
              <a:rPr lang="en-BZ" altLang="ko-KR" sz="1600" dirty="0"/>
              <a:t> : public Super</a:t>
            </a:r>
          </a:p>
          <a:p>
            <a:r>
              <a:rPr lang="en-US" altLang="ko-KR" sz="1600" dirty="0"/>
              <a:t>{</a:t>
            </a:r>
          </a:p>
          <a:p>
            <a:r>
              <a:rPr lang="en-BZ" altLang="ko-KR" sz="1600" dirty="0" smtClean="0"/>
              <a:t>    public</a:t>
            </a:r>
            <a:r>
              <a:rPr lang="en-BZ" altLang="ko-KR" sz="1600" dirty="0"/>
              <a:t>:</a:t>
            </a:r>
          </a:p>
          <a:p>
            <a:r>
              <a:rPr lang="en-BZ" altLang="ko-KR" sz="1600" dirty="0" smtClean="0"/>
              <a:t>        Sub();</a:t>
            </a:r>
          </a:p>
          <a:p>
            <a:r>
              <a:rPr lang="en-BZ" altLang="ko-KR" sz="1600" dirty="0" smtClean="0"/>
              <a:t>        virtual void </a:t>
            </a:r>
            <a:r>
              <a:rPr lang="en-BZ" altLang="ko-KR" sz="1600" dirty="0" err="1" smtClean="0"/>
              <a:t>someMethod</a:t>
            </a:r>
            <a:r>
              <a:rPr lang="en-BZ" altLang="ko-KR" sz="1600" dirty="0" smtClean="0"/>
              <a:t>() </a:t>
            </a:r>
            <a:r>
              <a:rPr lang="en-BZ" altLang="ko-KR" sz="1600" b="1" dirty="0" smtClean="0">
                <a:solidFill>
                  <a:srgbClr val="C00000"/>
                </a:solidFill>
              </a:rPr>
              <a:t>override</a:t>
            </a:r>
            <a:r>
              <a:rPr lang="en-BZ" altLang="ko-KR" sz="1600" dirty="0" smtClean="0"/>
              <a:t>;</a:t>
            </a:r>
            <a:endParaRPr lang="en-BZ" altLang="ko-KR" sz="1600" dirty="0"/>
          </a:p>
          <a:p>
            <a:r>
              <a:rPr lang="en-BZ" altLang="ko-KR" sz="1600" dirty="0" smtClean="0"/>
              <a:t>        virtual void </a:t>
            </a:r>
            <a:r>
              <a:rPr lang="en-BZ" altLang="ko-KR" sz="1600" dirty="0" err="1"/>
              <a:t>someOtherMethod</a:t>
            </a:r>
            <a:r>
              <a:rPr lang="en-BZ" altLang="ko-KR" sz="1600" dirty="0"/>
              <a:t>();</a:t>
            </a:r>
          </a:p>
          <a:p>
            <a:r>
              <a:rPr lang="en-US" altLang="ko-KR" sz="1600" dirty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45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Inheritance for Reuse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The </a:t>
            </a:r>
            <a:r>
              <a:rPr lang="en-US" altLang="ko-KR" sz="2000" dirty="0" err="1" smtClean="0"/>
              <a:t>WeatherPrediction</a:t>
            </a:r>
            <a:r>
              <a:rPr lang="en-US" altLang="ko-KR" sz="2000" dirty="0" smtClean="0"/>
              <a:t> Class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/>
              <a:t>WeatherPrediction</a:t>
            </a:r>
            <a:r>
              <a:rPr lang="en-US" altLang="ko-KR" sz="1600" dirty="0" smtClean="0"/>
              <a:t> Class</a:t>
            </a:r>
            <a:r>
              <a:rPr lang="ko-KR" altLang="en-US" sz="1600" dirty="0" smtClean="0"/>
              <a:t>를 사용해야 하지만 </a:t>
            </a:r>
            <a:r>
              <a:rPr lang="en-US" altLang="ko-KR" sz="1600" dirty="0" smtClean="0"/>
              <a:t>third-party </a:t>
            </a:r>
            <a:r>
              <a:rPr lang="ko-KR" altLang="en-US" sz="1600" dirty="0" smtClean="0"/>
              <a:t>라이브러리라 세부 구현사항은 알 수 없고 클래스 정의만 알고 있고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WeatherPrediction</a:t>
            </a:r>
            <a:r>
              <a:rPr lang="ko-KR" altLang="en-US" sz="1600" dirty="0" smtClean="0"/>
              <a:t>을 상속받은 </a:t>
            </a:r>
            <a:r>
              <a:rPr lang="en-US" altLang="ko-KR" sz="1600" dirty="0" err="1" smtClean="0"/>
              <a:t>MyWeatherPrediction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만든다고 가정해보자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기능 추가 </a:t>
            </a:r>
            <a:r>
              <a:rPr lang="en-US" altLang="ko-KR" sz="2000" dirty="0" smtClean="0"/>
              <a:t>:  </a:t>
            </a:r>
            <a:r>
              <a:rPr lang="ko-KR" altLang="en-US" sz="2000" dirty="0" smtClean="0"/>
              <a:t>섭씨 기능 추가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자식 클래스에 새로운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기능 수정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showResult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수정 </a:t>
            </a:r>
            <a:r>
              <a:rPr lang="en-US" altLang="ko-KR" sz="2000" dirty="0" smtClean="0">
                <a:sym typeface="Wingdings" panose="05000000000000000000" pitchFamily="2" charset="2"/>
              </a:rPr>
              <a:t> override</a:t>
            </a:r>
            <a:endParaRPr lang="en-BZ" altLang="ko-KR" sz="2000" dirty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9214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Respect Your Parents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Parent Constructors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객체 생성 순서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부모클래스의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non-static </a:t>
            </a:r>
            <a:r>
              <a:rPr lang="ko-KR" altLang="en-US" sz="1400" dirty="0" smtClean="0">
                <a:sym typeface="Wingdings" panose="05000000000000000000" pitchFamily="2" charset="2"/>
              </a:rPr>
              <a:t>멤버 변수가 선언된 순서대로 생성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sz="1400" dirty="0" smtClean="0">
                <a:sym typeface="Wingdings" panose="05000000000000000000" pitchFamily="2" charset="2"/>
              </a:rPr>
              <a:t> 내부 코드 실행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ym typeface="Wingdings" panose="05000000000000000000" pitchFamily="2" charset="2"/>
              </a:rPr>
              <a:t>Parent Destructors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생긴 순서 반대로 소멸된다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err="1" smtClean="0">
                <a:sym typeface="Wingdings" panose="05000000000000000000" pitchFamily="2" charset="2"/>
              </a:rPr>
              <a:t>소멸자</a:t>
            </a:r>
            <a:r>
              <a:rPr lang="ko-KR" altLang="en-US" sz="1400" dirty="0" smtClean="0">
                <a:sym typeface="Wingdings" panose="05000000000000000000" pitchFamily="2" charset="2"/>
              </a:rPr>
              <a:t> 내부 코드 실행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멤버 변수가 생긴 순서 반대로 해제된다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부모 클래스 소멸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sym typeface="Wingdings" panose="05000000000000000000" pitchFamily="2" charset="2"/>
              </a:rPr>
              <a:t>Referring to Parent Names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ym typeface="Wingdings" panose="05000000000000000000" pitchFamily="2" charset="2"/>
              </a:rPr>
              <a:t>getTemperature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참조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Book.cpp </a:t>
            </a:r>
            <a:r>
              <a:rPr lang="ko-KR" altLang="en-US" sz="1600" dirty="0" smtClean="0">
                <a:sym typeface="Wingdings" panose="05000000000000000000" pitchFamily="2" charset="2"/>
              </a:rPr>
              <a:t>참조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4594515"/>
            <a:ext cx="2076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Respect Your Parents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sym typeface="Wingdings" panose="05000000000000000000" pitchFamily="2" charset="2"/>
              </a:rPr>
              <a:t>Casting Up and Down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부모 클래스와 자식 클래스 간에 캐스팅을 할 때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Upcasting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또는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Downcasting</a:t>
            </a:r>
            <a:r>
              <a:rPr lang="ko-KR" altLang="en-US" sz="1600" dirty="0" smtClean="0">
                <a:sym typeface="Wingdings" panose="05000000000000000000" pitchFamily="2" charset="2"/>
              </a:rPr>
              <a:t>이 발생한다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ym typeface="Wingdings" panose="05000000000000000000" pitchFamily="2" charset="2"/>
              </a:rPr>
              <a:t>Upcasting</a:t>
            </a:r>
            <a:r>
              <a:rPr lang="en-US" altLang="ko-KR" sz="1600" dirty="0" smtClean="0">
                <a:sym typeface="Wingdings" panose="05000000000000000000" pitchFamily="2" charset="2"/>
              </a:rPr>
              <a:t> : </a:t>
            </a:r>
            <a:r>
              <a:rPr lang="ko-KR" altLang="en-US" sz="1600" dirty="0" smtClean="0">
                <a:sym typeface="Wingdings" panose="05000000000000000000" pitchFamily="2" charset="2"/>
              </a:rPr>
              <a:t>자식 클래스를 부모 클래스에 할당</a:t>
            </a:r>
            <a:r>
              <a:rPr lang="en-US" altLang="ko-KR" sz="1600" dirty="0" smtClean="0">
                <a:sym typeface="Wingdings" panose="05000000000000000000" pitchFamily="2" charset="2"/>
              </a:rPr>
              <a:t>/</a:t>
            </a:r>
            <a:r>
              <a:rPr lang="ko-KR" altLang="en-US" sz="1600" dirty="0" smtClean="0">
                <a:sym typeface="Wingdings" panose="05000000000000000000" pitchFamily="2" charset="2"/>
              </a:rPr>
              <a:t>캐스팅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포인터나 </a:t>
            </a:r>
            <a:r>
              <a:rPr lang="ko-KR" altLang="en-US" sz="16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레퍼런스를</a:t>
            </a:r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써라</a:t>
            </a:r>
            <a:r>
              <a:rPr lang="en-US" altLang="ko-KR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!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ym typeface="Wingdings" panose="05000000000000000000" pitchFamily="2" charset="2"/>
              </a:rPr>
              <a:t>Downcasting</a:t>
            </a:r>
            <a:r>
              <a:rPr lang="en-US" altLang="ko-KR" sz="1600" dirty="0" smtClean="0">
                <a:sym typeface="Wingdings" panose="05000000000000000000" pitchFamily="2" charset="2"/>
              </a:rPr>
              <a:t> : </a:t>
            </a:r>
            <a:r>
              <a:rPr lang="ko-KR" altLang="en-US" sz="1600" dirty="0" smtClean="0">
                <a:sym typeface="Wingdings" panose="05000000000000000000" pitchFamily="2" charset="2"/>
              </a:rPr>
              <a:t>부모 클래스를 자식 클래스에 할당</a:t>
            </a:r>
            <a:r>
              <a:rPr lang="en-US" altLang="ko-KR" sz="1600" dirty="0" smtClean="0">
                <a:sym typeface="Wingdings" panose="05000000000000000000" pitchFamily="2" charset="2"/>
              </a:rPr>
              <a:t>/</a:t>
            </a:r>
            <a:r>
              <a:rPr lang="ko-KR" altLang="en-US" sz="1600" dirty="0" smtClean="0">
                <a:sym typeface="Wingdings" panose="05000000000000000000" pitchFamily="2" charset="2"/>
              </a:rPr>
              <a:t>캐스팅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꼭 필요할 때만 쓰고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dynamic_cast</a:t>
            </a:r>
            <a:r>
              <a:rPr lang="ko-KR" altLang="en-US" sz="1600" dirty="0" smtClean="0">
                <a:sym typeface="Wingdings" panose="05000000000000000000" pitchFamily="2" charset="2"/>
              </a:rPr>
              <a:t>를 써라</a:t>
            </a:r>
            <a:r>
              <a:rPr lang="en-US" altLang="ko-KR" sz="1600" dirty="0" smtClean="0">
                <a:sym typeface="Wingdings" panose="05000000000000000000" pitchFamily="2" charset="2"/>
              </a:rPr>
              <a:t>!</a:t>
            </a:r>
          </a:p>
          <a:p>
            <a:pPr lvl="2">
              <a:lnSpc>
                <a:spcPct val="150000"/>
              </a:lnSpc>
            </a:pP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1201" y="2682820"/>
            <a:ext cx="7198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Sub </a:t>
            </a:r>
            <a:r>
              <a:rPr lang="en-US" altLang="ko-KR" sz="1600" dirty="0" err="1" smtClean="0"/>
              <a:t>mySub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Super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mySuper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mySub</a:t>
            </a:r>
            <a:r>
              <a:rPr lang="en-US" altLang="ko-KR" sz="1600" dirty="0" smtClean="0"/>
              <a:t>;	     // Slice 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자식 클래스 정보 잃음</a:t>
            </a:r>
            <a:endParaRPr lang="en-US" altLang="ko-KR" sz="1600" dirty="0" smtClean="0"/>
          </a:p>
          <a:p>
            <a:r>
              <a:rPr lang="en-US" altLang="ko-KR" sz="1600" b="1" dirty="0" smtClean="0"/>
              <a:t>Super&amp; </a:t>
            </a:r>
            <a:r>
              <a:rPr lang="en-US" altLang="ko-KR" sz="1600" dirty="0" err="1" smtClean="0"/>
              <a:t>mySuperRef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mySub</a:t>
            </a:r>
            <a:r>
              <a:rPr lang="en-US" altLang="ko-KR" sz="1600" dirty="0" smtClean="0"/>
              <a:t>;   // No Slice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자식 클래스에 접근 가능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31200" y="4435339"/>
            <a:ext cx="719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altLang="ko-KR" sz="1600" dirty="0"/>
              <a:t>v</a:t>
            </a:r>
            <a:r>
              <a:rPr lang="en-BZ" altLang="ko-KR" sz="1600" dirty="0" smtClean="0"/>
              <a:t>oid </a:t>
            </a:r>
            <a:r>
              <a:rPr lang="en-BZ" altLang="ko-KR" sz="1600" dirty="0" err="1" smtClean="0"/>
              <a:t>lessPresumptuous</a:t>
            </a:r>
            <a:r>
              <a:rPr lang="en-BZ" altLang="ko-KR" sz="1600" dirty="0" smtClean="0"/>
              <a:t>(Super* </a:t>
            </a:r>
            <a:r>
              <a:rPr lang="en-BZ" altLang="ko-KR" sz="1600" dirty="0" err="1" smtClean="0"/>
              <a:t>inSuper</a:t>
            </a:r>
            <a:r>
              <a:rPr lang="en-BZ" altLang="ko-KR" sz="1600" dirty="0" smtClean="0"/>
              <a:t>) {</a:t>
            </a:r>
          </a:p>
          <a:p>
            <a:r>
              <a:rPr lang="en-BZ" altLang="ko-KR" sz="1600" dirty="0"/>
              <a:t> </a:t>
            </a:r>
            <a:r>
              <a:rPr lang="en-BZ" altLang="ko-KR" sz="1600" dirty="0" smtClean="0"/>
              <a:t>   Sub* </a:t>
            </a:r>
            <a:r>
              <a:rPr lang="en-BZ" altLang="ko-KR" sz="1600" dirty="0" err="1" smtClean="0"/>
              <a:t>mySub</a:t>
            </a:r>
            <a:r>
              <a:rPr lang="en-BZ" altLang="ko-KR" sz="1600" dirty="0" smtClean="0"/>
              <a:t> = </a:t>
            </a:r>
            <a:r>
              <a:rPr lang="en-BZ" altLang="ko-KR" sz="1600" dirty="0" err="1" smtClean="0"/>
              <a:t>dynamic_cast</a:t>
            </a:r>
            <a:r>
              <a:rPr lang="en-BZ" altLang="ko-KR" sz="1600" dirty="0" smtClean="0"/>
              <a:t>&lt;Sub*&gt;(</a:t>
            </a:r>
            <a:r>
              <a:rPr lang="en-BZ" altLang="ko-KR" sz="1600" dirty="0" err="1" smtClean="0"/>
              <a:t>inSuper</a:t>
            </a:r>
            <a:r>
              <a:rPr lang="en-BZ" altLang="ko-KR" sz="1600" dirty="0" smtClean="0"/>
              <a:t>);</a:t>
            </a:r>
          </a:p>
          <a:p>
            <a:r>
              <a:rPr lang="en-BZ" altLang="ko-KR" sz="1600" dirty="0"/>
              <a:t> </a:t>
            </a:r>
            <a:r>
              <a:rPr lang="en-BZ" altLang="ko-KR" sz="1600" dirty="0" smtClean="0"/>
              <a:t>   if (</a:t>
            </a:r>
            <a:r>
              <a:rPr lang="en-BZ" altLang="ko-KR" sz="1600" dirty="0" err="1" smtClean="0"/>
              <a:t>mySub</a:t>
            </a:r>
            <a:r>
              <a:rPr lang="en-BZ" altLang="ko-KR" sz="1600" dirty="0" smtClean="0"/>
              <a:t> != </a:t>
            </a:r>
            <a:r>
              <a:rPr lang="en-BZ" altLang="ko-KR" sz="1600" dirty="0" err="1" smtClean="0"/>
              <a:t>nullptr</a:t>
            </a:r>
            <a:r>
              <a:rPr lang="en-BZ" altLang="ko-KR" sz="1600" dirty="0" smtClean="0"/>
              <a:t>) {</a:t>
            </a:r>
          </a:p>
          <a:p>
            <a:r>
              <a:rPr lang="en-BZ" altLang="ko-KR" sz="1600" dirty="0"/>
              <a:t> </a:t>
            </a:r>
            <a:r>
              <a:rPr lang="en-BZ" altLang="ko-KR" sz="1600" dirty="0" smtClean="0"/>
              <a:t>       // Process to access Sub methods on </a:t>
            </a:r>
            <a:r>
              <a:rPr lang="en-BZ" altLang="ko-KR" sz="1600" dirty="0" err="1" smtClean="0"/>
              <a:t>mySub</a:t>
            </a:r>
            <a:endParaRPr lang="en-BZ" altLang="ko-KR" sz="1600" dirty="0" smtClean="0"/>
          </a:p>
          <a:p>
            <a:r>
              <a:rPr lang="en-BZ" altLang="ko-KR" sz="1600" dirty="0"/>
              <a:t> </a:t>
            </a:r>
            <a:r>
              <a:rPr lang="en-BZ" altLang="ko-KR" sz="1600" dirty="0" smtClean="0"/>
              <a:t>   }</a:t>
            </a:r>
          </a:p>
          <a:p>
            <a:r>
              <a:rPr lang="en-BZ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775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Inheritance for Polymorphism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/>
              <a:t>SpreadSheet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코드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/>
              <a:t>SpreadSheetCell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객체의 값이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double</a:t>
            </a:r>
            <a:r>
              <a:rPr lang="ko-KR" altLang="en-US" sz="1600" dirty="0" smtClean="0"/>
              <a:t>이 들어가는데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타입을 제외하면 하는 동작은 거의 비슷하다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오버라이딩을</a:t>
            </a:r>
            <a:r>
              <a:rPr lang="ko-KR" altLang="en-US" sz="1600" dirty="0" smtClean="0"/>
              <a:t> 하면 비슷한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중복되어 나타나는 단점이 있다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다형성을</a:t>
            </a:r>
            <a:r>
              <a:rPr lang="ko-KR" altLang="en-US" sz="1600" dirty="0" smtClean="0">
                <a:sym typeface="Wingdings" panose="05000000000000000000" pitchFamily="2" charset="2"/>
              </a:rPr>
              <a:t> 활용하도록 설계 해보자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ym typeface="Wingdings" panose="05000000000000000000" pitchFamily="2" charset="2"/>
              </a:rPr>
              <a:t>SpreadSheetCell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클래스 객체를 정의할 때 </a:t>
            </a:r>
            <a:r>
              <a:rPr lang="en-US" altLang="ko-KR" sz="1600" dirty="0" smtClean="0">
                <a:sym typeface="Wingdings" panose="05000000000000000000" pitchFamily="2" charset="2"/>
              </a:rPr>
              <a:t>set</a:t>
            </a:r>
            <a:r>
              <a:rPr lang="ko-KR" altLang="en-US" sz="1600" dirty="0" smtClean="0">
                <a:sym typeface="Wingdings" panose="05000000000000000000" pitchFamily="2" charset="2"/>
              </a:rPr>
              <a:t>에 </a:t>
            </a:r>
            <a:r>
              <a:rPr lang="en-US" altLang="ko-KR" sz="1600" dirty="0" smtClean="0">
                <a:sym typeface="Wingdings" panose="05000000000000000000" pitchFamily="2" charset="2"/>
              </a:rPr>
              <a:t>string</a:t>
            </a:r>
            <a:r>
              <a:rPr lang="ko-KR" altLang="en-US" sz="1600" dirty="0" smtClean="0">
                <a:sym typeface="Wingdings" panose="05000000000000000000" pitchFamily="2" charset="2"/>
              </a:rPr>
              <a:t>이 들어갈지</a:t>
            </a:r>
            <a:r>
              <a:rPr lang="en-US" altLang="ko-KR" sz="1600" dirty="0" smtClean="0">
                <a:sym typeface="Wingdings" panose="05000000000000000000" pitchFamily="2" charset="2"/>
              </a:rPr>
              <a:t>, double</a:t>
            </a:r>
            <a:r>
              <a:rPr lang="ko-KR" altLang="en-US" sz="1600" dirty="0" smtClean="0">
                <a:sym typeface="Wingdings" panose="05000000000000000000" pitchFamily="2" charset="2"/>
              </a:rPr>
              <a:t>이 들어갈지 모르기 때문에 구현하기 까다롭다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 Pure Virtual Method</a:t>
            </a:r>
            <a:r>
              <a:rPr lang="ko-KR" altLang="en-US" sz="1600" dirty="0" smtClean="0">
                <a:sym typeface="Wingdings" panose="05000000000000000000" pitchFamily="2" charset="2"/>
              </a:rPr>
              <a:t>를 정의하여 추상 클래스로 정의한다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smtClean="0">
                <a:sym typeface="Wingdings" panose="05000000000000000000" pitchFamily="2" charset="2"/>
              </a:rPr>
              <a:t>추상 클래스는 객체는 생성할 수 없지만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포인터</a:t>
            </a:r>
            <a:r>
              <a:rPr lang="en-US" altLang="ko-KR" sz="1400" dirty="0" smtClean="0">
                <a:sym typeface="Wingdings" panose="05000000000000000000" pitchFamily="2" charset="2"/>
              </a:rPr>
              <a:t>/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레퍼런스는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 가능하다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33" y="2787374"/>
            <a:ext cx="3971925" cy="1800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2196" y="2643492"/>
            <a:ext cx="5251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altLang="ko-KR" sz="1400" dirty="0"/>
              <a:t>class </a:t>
            </a:r>
            <a:r>
              <a:rPr lang="en-BZ" altLang="ko-KR" sz="1400" dirty="0" err="1"/>
              <a:t>SpreadsheetCell</a:t>
            </a:r>
            <a:endParaRPr lang="en-BZ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BZ" altLang="ko-KR" sz="1400" dirty="0" smtClean="0"/>
              <a:t>    public</a:t>
            </a:r>
            <a:r>
              <a:rPr lang="en-BZ" altLang="ko-KR" sz="1400" dirty="0"/>
              <a:t>:</a:t>
            </a:r>
          </a:p>
          <a:p>
            <a:r>
              <a:rPr lang="en-BZ" altLang="ko-KR" sz="1400" dirty="0" smtClean="0"/>
              <a:t>        </a:t>
            </a:r>
            <a:r>
              <a:rPr lang="en-BZ" altLang="ko-KR" sz="1400" dirty="0" err="1" smtClean="0"/>
              <a:t>SpreadsheetCell</a:t>
            </a:r>
            <a:r>
              <a:rPr lang="en-BZ" altLang="ko-KR" sz="1400" dirty="0"/>
              <a:t>();</a:t>
            </a:r>
          </a:p>
          <a:p>
            <a:r>
              <a:rPr lang="en-BZ" altLang="ko-KR" sz="1400" dirty="0" smtClean="0"/>
              <a:t>        virtual </a:t>
            </a:r>
            <a:r>
              <a:rPr lang="en-BZ" altLang="ko-KR" sz="1400" dirty="0"/>
              <a:t>~</a:t>
            </a:r>
            <a:r>
              <a:rPr lang="en-BZ" altLang="ko-KR" sz="1400" dirty="0" err="1"/>
              <a:t>SpreadsheetCell</a:t>
            </a:r>
            <a:r>
              <a:rPr lang="en-BZ" altLang="ko-KR" sz="1400" dirty="0"/>
              <a:t>();</a:t>
            </a:r>
          </a:p>
          <a:p>
            <a:r>
              <a:rPr lang="en-US" altLang="ko-KR" sz="1400" dirty="0" smtClean="0"/>
              <a:t>        virtual </a:t>
            </a:r>
            <a:r>
              <a:rPr lang="en-US" altLang="ko-KR" sz="1400" dirty="0"/>
              <a:t>void set(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::string&amp; </a:t>
            </a:r>
            <a:r>
              <a:rPr lang="en-US" altLang="ko-KR" sz="1400" dirty="0" err="1"/>
              <a:t>inString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virtual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::string </a:t>
            </a:r>
            <a:r>
              <a:rPr lang="en-US" altLang="ko-KR" sz="1400" dirty="0" err="1"/>
              <a:t>getString</a:t>
            </a:r>
            <a:r>
              <a:rPr lang="en-US" altLang="ko-KR" sz="1400" dirty="0"/>
              <a:t>()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489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여러 클래스를 상속받으려면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클래스를 정의할 때 순서대로 나열하면 된다</a:t>
            </a:r>
            <a:r>
              <a:rPr lang="en-US" altLang="ko-KR" sz="2000" dirty="0" smtClean="0"/>
              <a:t>.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Baz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foo, Bar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Public/Protected </a:t>
            </a:r>
            <a:r>
              <a:rPr lang="ko-KR" altLang="en-US" sz="1600" dirty="0" err="1" smtClean="0"/>
              <a:t>메서드와</a:t>
            </a:r>
            <a:r>
              <a:rPr lang="ko-KR" altLang="en-US" sz="1600" dirty="0" smtClean="0"/>
              <a:t> 멤버 변수에 접근 가능하다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Baz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foo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Bar</a:t>
            </a:r>
            <a:r>
              <a:rPr lang="ko-KR" altLang="en-US" sz="1600" dirty="0" smtClean="0"/>
              <a:t>로 </a:t>
            </a:r>
            <a:r>
              <a:rPr lang="en-US" altLang="ko-KR" sz="1600" dirty="0" err="1" smtClean="0"/>
              <a:t>upcasting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될</a:t>
            </a:r>
            <a:r>
              <a:rPr lang="ko-KR" altLang="en-US" sz="1600" dirty="0" smtClean="0"/>
              <a:t> 수 있다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생성자와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소멸자</a:t>
            </a:r>
            <a:r>
              <a:rPr lang="ko-KR" altLang="en-US" sz="1600" dirty="0" smtClean="0"/>
              <a:t> 생성 순서는 기본을 따른다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부모 클래스는 나열된 순서대로 생성된다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Naming Collisions and Ambiguous Base Classes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부모 클래스 중에 중복된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이름이 있다면</a:t>
            </a:r>
            <a:r>
              <a:rPr lang="en-US" altLang="ko-KR" sz="16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다이아몬드형</a:t>
            </a:r>
            <a:r>
              <a:rPr lang="ko-KR" altLang="en-US" sz="1600" dirty="0" smtClean="0"/>
              <a:t> 상속 관계에서 </a:t>
            </a:r>
            <a:r>
              <a:rPr lang="en-US" altLang="ko-KR" sz="1600" dirty="0" smtClean="0"/>
              <a:t>Animal</a:t>
            </a:r>
            <a:r>
              <a:rPr lang="ko-KR" altLang="en-US" sz="1600" dirty="0" smtClean="0"/>
              <a:t>에 있는 </a:t>
            </a:r>
            <a:r>
              <a:rPr lang="en-US" altLang="ko-KR" sz="1600" dirty="0" smtClean="0"/>
              <a:t>sleep()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DogBird</a:t>
            </a:r>
            <a:r>
              <a:rPr lang="ko-KR" altLang="en-US" sz="1600" dirty="0" smtClean="0"/>
              <a:t>에서 불릴 수 없다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최상위 클래스를 추상 클래스로 정의한다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16905" y="1748756"/>
            <a:ext cx="343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altLang="ko-KR" sz="1600" dirty="0"/>
              <a:t>class </a:t>
            </a:r>
            <a:r>
              <a:rPr lang="en-US" altLang="ko-KR" sz="1600" dirty="0" smtClean="0"/>
              <a:t>Baz : public foo, public Bar</a:t>
            </a:r>
            <a:r>
              <a:rPr lang="en-BZ" altLang="ko-KR" sz="1600" dirty="0"/>
              <a:t> 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127" y="4462002"/>
            <a:ext cx="2143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0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1387</Words>
  <Application>Microsoft Office PowerPoint</Application>
  <PresentationFormat>와이드스크린</PresentationFormat>
  <Paragraphs>252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Professional C++</vt:lpstr>
      <vt:lpstr>What’s in this Chapter?</vt:lpstr>
      <vt:lpstr>Building Classes with Inheritance</vt:lpstr>
      <vt:lpstr>Building Classes with Inheritance</vt:lpstr>
      <vt:lpstr>Inheritance for Reuse</vt:lpstr>
      <vt:lpstr>Respect Your Parents</vt:lpstr>
      <vt:lpstr>Respect Your Parents</vt:lpstr>
      <vt:lpstr>Inheritance for Polymorphism</vt:lpstr>
      <vt:lpstr>Multiple Inheritance</vt:lpstr>
      <vt:lpstr>Interesting and Obscure Inheritance Issues</vt:lpstr>
      <vt:lpstr>Interesting and Obscure Inheritance Issues</vt:lpstr>
      <vt:lpstr>Interesting and Obscure Inheritance Issues</vt:lpstr>
      <vt:lpstr>Interesting and Obscure Inheritance Issues</vt:lpstr>
      <vt:lpstr>Interesting and Obscure Inheritance Issues</vt:lpstr>
      <vt:lpstr>Interesting and Obscure Inheritance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 Ra Cho</dc:creator>
  <cp:lastModifiedBy>Cho Ah Ra</cp:lastModifiedBy>
  <cp:revision>110</cp:revision>
  <dcterms:created xsi:type="dcterms:W3CDTF">2015-10-01T12:04:39Z</dcterms:created>
  <dcterms:modified xsi:type="dcterms:W3CDTF">2018-06-01T11:42:18Z</dcterms:modified>
</cp:coreProperties>
</file>