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8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12E9-B159-3F80-D3A0-C762CFD6C0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C00902-BFE0-4693-2574-6CFA4DFFD2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E41A1A-0B8B-ACE6-EEA3-0CA962161395}"/>
              </a:ext>
            </a:extLst>
          </p:cNvPr>
          <p:cNvSpPr>
            <a:spLocks noGrp="1"/>
          </p:cNvSpPr>
          <p:nvPr>
            <p:ph type="dt" sz="half" idx="10"/>
          </p:nvPr>
        </p:nvSpPr>
        <p:spPr/>
        <p:txBody>
          <a:bodyPr/>
          <a:lstStyle/>
          <a:p>
            <a:fld id="{76B76D66-3C1C-4657-A671-8D573275FFCA}" type="datetimeFigureOut">
              <a:rPr lang="en-US" smtClean="0"/>
              <a:t>11/18/2024</a:t>
            </a:fld>
            <a:endParaRPr lang="en-US"/>
          </a:p>
        </p:txBody>
      </p:sp>
      <p:sp>
        <p:nvSpPr>
          <p:cNvPr id="5" name="Footer Placeholder 4">
            <a:extLst>
              <a:ext uri="{FF2B5EF4-FFF2-40B4-BE49-F238E27FC236}">
                <a16:creationId xmlns:a16="http://schemas.microsoft.com/office/drawing/2014/main" id="{AE6EC8AF-EF92-3FDF-1679-09027CF10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DFBF3-E193-8BC7-AAB0-4DBC27A68B4D}"/>
              </a:ext>
            </a:extLst>
          </p:cNvPr>
          <p:cNvSpPr>
            <a:spLocks noGrp="1"/>
          </p:cNvSpPr>
          <p:nvPr>
            <p:ph type="sldNum" sz="quarter" idx="12"/>
          </p:nvPr>
        </p:nvSpPr>
        <p:spPr/>
        <p:txBody>
          <a:bodyPr/>
          <a:lstStyle/>
          <a:p>
            <a:fld id="{FDC9A8AC-FECA-456E-AEDF-87E7B9DE3174}" type="slidenum">
              <a:rPr lang="en-US" smtClean="0"/>
              <a:t>‹#›</a:t>
            </a:fld>
            <a:endParaRPr lang="en-US"/>
          </a:p>
        </p:txBody>
      </p:sp>
    </p:spTree>
    <p:extLst>
      <p:ext uri="{BB962C8B-B14F-4D97-AF65-F5344CB8AC3E}">
        <p14:creationId xmlns:p14="http://schemas.microsoft.com/office/powerpoint/2010/main" val="355761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55AE-6D46-18E6-BA8D-E74A013F0B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B7E517-EBC1-E7F9-7A5D-9ECCEBFB67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9E685-CEAB-5963-33EF-C29809AB1C93}"/>
              </a:ext>
            </a:extLst>
          </p:cNvPr>
          <p:cNvSpPr>
            <a:spLocks noGrp="1"/>
          </p:cNvSpPr>
          <p:nvPr>
            <p:ph type="dt" sz="half" idx="10"/>
          </p:nvPr>
        </p:nvSpPr>
        <p:spPr/>
        <p:txBody>
          <a:bodyPr/>
          <a:lstStyle/>
          <a:p>
            <a:fld id="{76B76D66-3C1C-4657-A671-8D573275FFCA}" type="datetimeFigureOut">
              <a:rPr lang="en-US" smtClean="0"/>
              <a:t>11/18/2024</a:t>
            </a:fld>
            <a:endParaRPr lang="en-US"/>
          </a:p>
        </p:txBody>
      </p:sp>
      <p:sp>
        <p:nvSpPr>
          <p:cNvPr id="5" name="Footer Placeholder 4">
            <a:extLst>
              <a:ext uri="{FF2B5EF4-FFF2-40B4-BE49-F238E27FC236}">
                <a16:creationId xmlns:a16="http://schemas.microsoft.com/office/drawing/2014/main" id="{607ED7DB-65A4-2C01-B13F-781AC06FB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5B4C6-AC68-8AE3-4896-BCAB9B1CF95E}"/>
              </a:ext>
            </a:extLst>
          </p:cNvPr>
          <p:cNvSpPr>
            <a:spLocks noGrp="1"/>
          </p:cNvSpPr>
          <p:nvPr>
            <p:ph type="sldNum" sz="quarter" idx="12"/>
          </p:nvPr>
        </p:nvSpPr>
        <p:spPr/>
        <p:txBody>
          <a:bodyPr/>
          <a:lstStyle/>
          <a:p>
            <a:fld id="{FDC9A8AC-FECA-456E-AEDF-87E7B9DE3174}" type="slidenum">
              <a:rPr lang="en-US" smtClean="0"/>
              <a:t>‹#›</a:t>
            </a:fld>
            <a:endParaRPr lang="en-US"/>
          </a:p>
        </p:txBody>
      </p:sp>
    </p:spTree>
    <p:extLst>
      <p:ext uri="{BB962C8B-B14F-4D97-AF65-F5344CB8AC3E}">
        <p14:creationId xmlns:p14="http://schemas.microsoft.com/office/powerpoint/2010/main" val="2515322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6B28C1-BBF6-F556-2D8C-0102C09E93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1C734C-3EA4-88E1-F5BB-A164F5E163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95755-C04B-8DEB-7749-88DA009A969F}"/>
              </a:ext>
            </a:extLst>
          </p:cNvPr>
          <p:cNvSpPr>
            <a:spLocks noGrp="1"/>
          </p:cNvSpPr>
          <p:nvPr>
            <p:ph type="dt" sz="half" idx="10"/>
          </p:nvPr>
        </p:nvSpPr>
        <p:spPr/>
        <p:txBody>
          <a:bodyPr/>
          <a:lstStyle/>
          <a:p>
            <a:fld id="{76B76D66-3C1C-4657-A671-8D573275FFCA}" type="datetimeFigureOut">
              <a:rPr lang="en-US" smtClean="0"/>
              <a:t>11/18/2024</a:t>
            </a:fld>
            <a:endParaRPr lang="en-US"/>
          </a:p>
        </p:txBody>
      </p:sp>
      <p:sp>
        <p:nvSpPr>
          <p:cNvPr id="5" name="Footer Placeholder 4">
            <a:extLst>
              <a:ext uri="{FF2B5EF4-FFF2-40B4-BE49-F238E27FC236}">
                <a16:creationId xmlns:a16="http://schemas.microsoft.com/office/drawing/2014/main" id="{33E3BCED-DD5E-7FA3-DDE7-727A359AF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ED4A6-AD00-4D92-4A20-BC2E9BA43DB5}"/>
              </a:ext>
            </a:extLst>
          </p:cNvPr>
          <p:cNvSpPr>
            <a:spLocks noGrp="1"/>
          </p:cNvSpPr>
          <p:nvPr>
            <p:ph type="sldNum" sz="quarter" idx="12"/>
          </p:nvPr>
        </p:nvSpPr>
        <p:spPr/>
        <p:txBody>
          <a:bodyPr/>
          <a:lstStyle/>
          <a:p>
            <a:fld id="{FDC9A8AC-FECA-456E-AEDF-87E7B9DE3174}" type="slidenum">
              <a:rPr lang="en-US" smtClean="0"/>
              <a:t>‹#›</a:t>
            </a:fld>
            <a:endParaRPr lang="en-US"/>
          </a:p>
        </p:txBody>
      </p:sp>
    </p:spTree>
    <p:extLst>
      <p:ext uri="{BB962C8B-B14F-4D97-AF65-F5344CB8AC3E}">
        <p14:creationId xmlns:p14="http://schemas.microsoft.com/office/powerpoint/2010/main" val="1462962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8399-A8C3-4CAB-9EF7-DA586FFF7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2BE1A6-4B2E-F3ED-6A07-11CB73B00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9DE94-32A7-D341-3948-2BAC91CE7D72}"/>
              </a:ext>
            </a:extLst>
          </p:cNvPr>
          <p:cNvSpPr>
            <a:spLocks noGrp="1"/>
          </p:cNvSpPr>
          <p:nvPr>
            <p:ph type="dt" sz="half" idx="10"/>
          </p:nvPr>
        </p:nvSpPr>
        <p:spPr/>
        <p:txBody>
          <a:bodyPr/>
          <a:lstStyle/>
          <a:p>
            <a:fld id="{76B76D66-3C1C-4657-A671-8D573275FFCA}" type="datetimeFigureOut">
              <a:rPr lang="en-US" smtClean="0"/>
              <a:t>11/18/2024</a:t>
            </a:fld>
            <a:endParaRPr lang="en-US"/>
          </a:p>
        </p:txBody>
      </p:sp>
      <p:sp>
        <p:nvSpPr>
          <p:cNvPr id="5" name="Footer Placeholder 4">
            <a:extLst>
              <a:ext uri="{FF2B5EF4-FFF2-40B4-BE49-F238E27FC236}">
                <a16:creationId xmlns:a16="http://schemas.microsoft.com/office/drawing/2014/main" id="{4EEB507E-0462-F1D3-B6E5-0C34717E8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88A9A-E03B-DFCF-215C-63291E7C2232}"/>
              </a:ext>
            </a:extLst>
          </p:cNvPr>
          <p:cNvSpPr>
            <a:spLocks noGrp="1"/>
          </p:cNvSpPr>
          <p:nvPr>
            <p:ph type="sldNum" sz="quarter" idx="12"/>
          </p:nvPr>
        </p:nvSpPr>
        <p:spPr/>
        <p:txBody>
          <a:bodyPr/>
          <a:lstStyle/>
          <a:p>
            <a:fld id="{FDC9A8AC-FECA-456E-AEDF-87E7B9DE3174}" type="slidenum">
              <a:rPr lang="en-US" smtClean="0"/>
              <a:t>‹#›</a:t>
            </a:fld>
            <a:endParaRPr lang="en-US"/>
          </a:p>
        </p:txBody>
      </p:sp>
    </p:spTree>
    <p:extLst>
      <p:ext uri="{BB962C8B-B14F-4D97-AF65-F5344CB8AC3E}">
        <p14:creationId xmlns:p14="http://schemas.microsoft.com/office/powerpoint/2010/main" val="1908260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1AF1-FD2B-6AC2-A7A4-AC9AA25C90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1DC49-7969-2786-8D90-793EA9477F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AD40E4-A150-1518-182A-D5ED3533D9A9}"/>
              </a:ext>
            </a:extLst>
          </p:cNvPr>
          <p:cNvSpPr>
            <a:spLocks noGrp="1"/>
          </p:cNvSpPr>
          <p:nvPr>
            <p:ph type="dt" sz="half" idx="10"/>
          </p:nvPr>
        </p:nvSpPr>
        <p:spPr/>
        <p:txBody>
          <a:bodyPr/>
          <a:lstStyle/>
          <a:p>
            <a:fld id="{76B76D66-3C1C-4657-A671-8D573275FFCA}" type="datetimeFigureOut">
              <a:rPr lang="en-US" smtClean="0"/>
              <a:t>11/18/2024</a:t>
            </a:fld>
            <a:endParaRPr lang="en-US"/>
          </a:p>
        </p:txBody>
      </p:sp>
      <p:sp>
        <p:nvSpPr>
          <p:cNvPr id="5" name="Footer Placeholder 4">
            <a:extLst>
              <a:ext uri="{FF2B5EF4-FFF2-40B4-BE49-F238E27FC236}">
                <a16:creationId xmlns:a16="http://schemas.microsoft.com/office/drawing/2014/main" id="{8DABF1B9-11D8-5281-38E9-A6CDB6E16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E4922-AF97-2AA2-D21F-23769FEB1BA8}"/>
              </a:ext>
            </a:extLst>
          </p:cNvPr>
          <p:cNvSpPr>
            <a:spLocks noGrp="1"/>
          </p:cNvSpPr>
          <p:nvPr>
            <p:ph type="sldNum" sz="quarter" idx="12"/>
          </p:nvPr>
        </p:nvSpPr>
        <p:spPr/>
        <p:txBody>
          <a:bodyPr/>
          <a:lstStyle/>
          <a:p>
            <a:fld id="{FDC9A8AC-FECA-456E-AEDF-87E7B9DE3174}" type="slidenum">
              <a:rPr lang="en-US" smtClean="0"/>
              <a:t>‹#›</a:t>
            </a:fld>
            <a:endParaRPr lang="en-US"/>
          </a:p>
        </p:txBody>
      </p:sp>
    </p:spTree>
    <p:extLst>
      <p:ext uri="{BB962C8B-B14F-4D97-AF65-F5344CB8AC3E}">
        <p14:creationId xmlns:p14="http://schemas.microsoft.com/office/powerpoint/2010/main" val="4036851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E458-AE57-A585-9DCD-7BF4374E8A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FAFD69-CD88-C817-2A14-CF34C8EC20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C16D6D-6163-73CC-D77E-77B578571B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57164A-808F-0527-D5C2-E372DA0F992A}"/>
              </a:ext>
            </a:extLst>
          </p:cNvPr>
          <p:cNvSpPr>
            <a:spLocks noGrp="1"/>
          </p:cNvSpPr>
          <p:nvPr>
            <p:ph type="dt" sz="half" idx="10"/>
          </p:nvPr>
        </p:nvSpPr>
        <p:spPr/>
        <p:txBody>
          <a:bodyPr/>
          <a:lstStyle/>
          <a:p>
            <a:fld id="{76B76D66-3C1C-4657-A671-8D573275FFCA}" type="datetimeFigureOut">
              <a:rPr lang="en-US" smtClean="0"/>
              <a:t>11/18/2024</a:t>
            </a:fld>
            <a:endParaRPr lang="en-US"/>
          </a:p>
        </p:txBody>
      </p:sp>
      <p:sp>
        <p:nvSpPr>
          <p:cNvPr id="6" name="Footer Placeholder 5">
            <a:extLst>
              <a:ext uri="{FF2B5EF4-FFF2-40B4-BE49-F238E27FC236}">
                <a16:creationId xmlns:a16="http://schemas.microsoft.com/office/drawing/2014/main" id="{805AC623-6296-C354-AAD8-06C0DF2E9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41A04D-7F53-F539-FD67-29DFA8C3D67A}"/>
              </a:ext>
            </a:extLst>
          </p:cNvPr>
          <p:cNvSpPr>
            <a:spLocks noGrp="1"/>
          </p:cNvSpPr>
          <p:nvPr>
            <p:ph type="sldNum" sz="quarter" idx="12"/>
          </p:nvPr>
        </p:nvSpPr>
        <p:spPr/>
        <p:txBody>
          <a:bodyPr/>
          <a:lstStyle/>
          <a:p>
            <a:fld id="{FDC9A8AC-FECA-456E-AEDF-87E7B9DE3174}" type="slidenum">
              <a:rPr lang="en-US" smtClean="0"/>
              <a:t>‹#›</a:t>
            </a:fld>
            <a:endParaRPr lang="en-US"/>
          </a:p>
        </p:txBody>
      </p:sp>
    </p:spTree>
    <p:extLst>
      <p:ext uri="{BB962C8B-B14F-4D97-AF65-F5344CB8AC3E}">
        <p14:creationId xmlns:p14="http://schemas.microsoft.com/office/powerpoint/2010/main" val="473259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6C17-CF73-3C77-9846-8D855DF480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C682F6-778E-8E50-ADE2-0FCAFBAF9A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4AA0D5-6F17-DBF1-D3B5-B8E7799A46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AA8687-A9D5-6DBC-87A3-4FBAF4DA6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6B42F6-6F0E-38F4-CF3D-821CB3DA1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021A4B-62CF-4AFC-BDC3-73FD2938900F}"/>
              </a:ext>
            </a:extLst>
          </p:cNvPr>
          <p:cNvSpPr>
            <a:spLocks noGrp="1"/>
          </p:cNvSpPr>
          <p:nvPr>
            <p:ph type="dt" sz="half" idx="10"/>
          </p:nvPr>
        </p:nvSpPr>
        <p:spPr/>
        <p:txBody>
          <a:bodyPr/>
          <a:lstStyle/>
          <a:p>
            <a:fld id="{76B76D66-3C1C-4657-A671-8D573275FFCA}" type="datetimeFigureOut">
              <a:rPr lang="en-US" smtClean="0"/>
              <a:t>11/18/2024</a:t>
            </a:fld>
            <a:endParaRPr lang="en-US"/>
          </a:p>
        </p:txBody>
      </p:sp>
      <p:sp>
        <p:nvSpPr>
          <p:cNvPr id="8" name="Footer Placeholder 7">
            <a:extLst>
              <a:ext uri="{FF2B5EF4-FFF2-40B4-BE49-F238E27FC236}">
                <a16:creationId xmlns:a16="http://schemas.microsoft.com/office/drawing/2014/main" id="{2F0D7FD1-5E72-EC4A-F82D-09DEE7C3B7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96D924-F57B-4C36-0CD4-E37D6A70644E}"/>
              </a:ext>
            </a:extLst>
          </p:cNvPr>
          <p:cNvSpPr>
            <a:spLocks noGrp="1"/>
          </p:cNvSpPr>
          <p:nvPr>
            <p:ph type="sldNum" sz="quarter" idx="12"/>
          </p:nvPr>
        </p:nvSpPr>
        <p:spPr/>
        <p:txBody>
          <a:bodyPr/>
          <a:lstStyle/>
          <a:p>
            <a:fld id="{FDC9A8AC-FECA-456E-AEDF-87E7B9DE3174}" type="slidenum">
              <a:rPr lang="en-US" smtClean="0"/>
              <a:t>‹#›</a:t>
            </a:fld>
            <a:endParaRPr lang="en-US"/>
          </a:p>
        </p:txBody>
      </p:sp>
    </p:spTree>
    <p:extLst>
      <p:ext uri="{BB962C8B-B14F-4D97-AF65-F5344CB8AC3E}">
        <p14:creationId xmlns:p14="http://schemas.microsoft.com/office/powerpoint/2010/main" val="242278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F03B-6BEB-6561-70C5-E65CD24F33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DA0788-D9DD-F51D-921F-27E294652BAF}"/>
              </a:ext>
            </a:extLst>
          </p:cNvPr>
          <p:cNvSpPr>
            <a:spLocks noGrp="1"/>
          </p:cNvSpPr>
          <p:nvPr>
            <p:ph type="dt" sz="half" idx="10"/>
          </p:nvPr>
        </p:nvSpPr>
        <p:spPr/>
        <p:txBody>
          <a:bodyPr/>
          <a:lstStyle/>
          <a:p>
            <a:fld id="{76B76D66-3C1C-4657-A671-8D573275FFCA}" type="datetimeFigureOut">
              <a:rPr lang="en-US" smtClean="0"/>
              <a:t>11/18/2024</a:t>
            </a:fld>
            <a:endParaRPr lang="en-US"/>
          </a:p>
        </p:txBody>
      </p:sp>
      <p:sp>
        <p:nvSpPr>
          <p:cNvPr id="4" name="Footer Placeholder 3">
            <a:extLst>
              <a:ext uri="{FF2B5EF4-FFF2-40B4-BE49-F238E27FC236}">
                <a16:creationId xmlns:a16="http://schemas.microsoft.com/office/drawing/2014/main" id="{032FB5EB-82B8-9939-28F6-4EF397D575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2EB548-D8BA-3BE4-8009-C74EF55CE549}"/>
              </a:ext>
            </a:extLst>
          </p:cNvPr>
          <p:cNvSpPr>
            <a:spLocks noGrp="1"/>
          </p:cNvSpPr>
          <p:nvPr>
            <p:ph type="sldNum" sz="quarter" idx="12"/>
          </p:nvPr>
        </p:nvSpPr>
        <p:spPr/>
        <p:txBody>
          <a:bodyPr/>
          <a:lstStyle/>
          <a:p>
            <a:fld id="{FDC9A8AC-FECA-456E-AEDF-87E7B9DE3174}" type="slidenum">
              <a:rPr lang="en-US" smtClean="0"/>
              <a:t>‹#›</a:t>
            </a:fld>
            <a:endParaRPr lang="en-US"/>
          </a:p>
        </p:txBody>
      </p:sp>
    </p:spTree>
    <p:extLst>
      <p:ext uri="{BB962C8B-B14F-4D97-AF65-F5344CB8AC3E}">
        <p14:creationId xmlns:p14="http://schemas.microsoft.com/office/powerpoint/2010/main" val="140173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5381C4-6876-0E6B-0AE4-A85560DE0FD9}"/>
              </a:ext>
            </a:extLst>
          </p:cNvPr>
          <p:cNvSpPr>
            <a:spLocks noGrp="1"/>
          </p:cNvSpPr>
          <p:nvPr>
            <p:ph type="dt" sz="half" idx="10"/>
          </p:nvPr>
        </p:nvSpPr>
        <p:spPr/>
        <p:txBody>
          <a:bodyPr/>
          <a:lstStyle/>
          <a:p>
            <a:fld id="{76B76D66-3C1C-4657-A671-8D573275FFCA}" type="datetimeFigureOut">
              <a:rPr lang="en-US" smtClean="0"/>
              <a:t>11/18/2024</a:t>
            </a:fld>
            <a:endParaRPr lang="en-US"/>
          </a:p>
        </p:txBody>
      </p:sp>
      <p:sp>
        <p:nvSpPr>
          <p:cNvPr id="3" name="Footer Placeholder 2">
            <a:extLst>
              <a:ext uri="{FF2B5EF4-FFF2-40B4-BE49-F238E27FC236}">
                <a16:creationId xmlns:a16="http://schemas.microsoft.com/office/drawing/2014/main" id="{DE97A2A6-28CC-C6FC-DAC4-1DDA078624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0F018B-A430-0C59-34C4-10B0591C213F}"/>
              </a:ext>
            </a:extLst>
          </p:cNvPr>
          <p:cNvSpPr>
            <a:spLocks noGrp="1"/>
          </p:cNvSpPr>
          <p:nvPr>
            <p:ph type="sldNum" sz="quarter" idx="12"/>
          </p:nvPr>
        </p:nvSpPr>
        <p:spPr/>
        <p:txBody>
          <a:bodyPr/>
          <a:lstStyle/>
          <a:p>
            <a:fld id="{FDC9A8AC-FECA-456E-AEDF-87E7B9DE3174}" type="slidenum">
              <a:rPr lang="en-US" smtClean="0"/>
              <a:t>‹#›</a:t>
            </a:fld>
            <a:endParaRPr lang="en-US"/>
          </a:p>
        </p:txBody>
      </p:sp>
    </p:spTree>
    <p:extLst>
      <p:ext uri="{BB962C8B-B14F-4D97-AF65-F5344CB8AC3E}">
        <p14:creationId xmlns:p14="http://schemas.microsoft.com/office/powerpoint/2010/main" val="2113932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9953-7438-770E-B8A6-25E8DCF27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8E9DC6-6EFF-9BF6-86E2-D57028D41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BF5D06-ED5E-5805-A9E4-7B088B4B7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ABD4F-EFDA-BCEA-6293-46BD6BB5751B}"/>
              </a:ext>
            </a:extLst>
          </p:cNvPr>
          <p:cNvSpPr>
            <a:spLocks noGrp="1"/>
          </p:cNvSpPr>
          <p:nvPr>
            <p:ph type="dt" sz="half" idx="10"/>
          </p:nvPr>
        </p:nvSpPr>
        <p:spPr/>
        <p:txBody>
          <a:bodyPr/>
          <a:lstStyle/>
          <a:p>
            <a:fld id="{76B76D66-3C1C-4657-A671-8D573275FFCA}" type="datetimeFigureOut">
              <a:rPr lang="en-US" smtClean="0"/>
              <a:t>11/18/2024</a:t>
            </a:fld>
            <a:endParaRPr lang="en-US"/>
          </a:p>
        </p:txBody>
      </p:sp>
      <p:sp>
        <p:nvSpPr>
          <p:cNvPr id="6" name="Footer Placeholder 5">
            <a:extLst>
              <a:ext uri="{FF2B5EF4-FFF2-40B4-BE49-F238E27FC236}">
                <a16:creationId xmlns:a16="http://schemas.microsoft.com/office/drawing/2014/main" id="{163198E2-6453-DED0-9F18-7208BA90EF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6E835-2B30-A582-6E21-B948C3F901B4}"/>
              </a:ext>
            </a:extLst>
          </p:cNvPr>
          <p:cNvSpPr>
            <a:spLocks noGrp="1"/>
          </p:cNvSpPr>
          <p:nvPr>
            <p:ph type="sldNum" sz="quarter" idx="12"/>
          </p:nvPr>
        </p:nvSpPr>
        <p:spPr/>
        <p:txBody>
          <a:bodyPr/>
          <a:lstStyle/>
          <a:p>
            <a:fld id="{FDC9A8AC-FECA-456E-AEDF-87E7B9DE3174}" type="slidenum">
              <a:rPr lang="en-US" smtClean="0"/>
              <a:t>‹#›</a:t>
            </a:fld>
            <a:endParaRPr lang="en-US"/>
          </a:p>
        </p:txBody>
      </p:sp>
    </p:spTree>
    <p:extLst>
      <p:ext uri="{BB962C8B-B14F-4D97-AF65-F5344CB8AC3E}">
        <p14:creationId xmlns:p14="http://schemas.microsoft.com/office/powerpoint/2010/main" val="1714281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5FD5-C3D0-3F24-FFC6-DE68E1AAB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5F95F2-09E5-7BD7-490F-76F804CEB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BF0AF2-27EB-C64D-42A7-3AC3B789D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D4C8F-1C09-E479-490F-92A7F56D90F7}"/>
              </a:ext>
            </a:extLst>
          </p:cNvPr>
          <p:cNvSpPr>
            <a:spLocks noGrp="1"/>
          </p:cNvSpPr>
          <p:nvPr>
            <p:ph type="dt" sz="half" idx="10"/>
          </p:nvPr>
        </p:nvSpPr>
        <p:spPr/>
        <p:txBody>
          <a:bodyPr/>
          <a:lstStyle/>
          <a:p>
            <a:fld id="{76B76D66-3C1C-4657-A671-8D573275FFCA}" type="datetimeFigureOut">
              <a:rPr lang="en-US" smtClean="0"/>
              <a:t>11/18/2024</a:t>
            </a:fld>
            <a:endParaRPr lang="en-US"/>
          </a:p>
        </p:txBody>
      </p:sp>
      <p:sp>
        <p:nvSpPr>
          <p:cNvPr id="6" name="Footer Placeholder 5">
            <a:extLst>
              <a:ext uri="{FF2B5EF4-FFF2-40B4-BE49-F238E27FC236}">
                <a16:creationId xmlns:a16="http://schemas.microsoft.com/office/drawing/2014/main" id="{70C0EC6B-D55A-5078-6FDB-B05DCA09F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A5E78-1C32-0C49-9976-E0F5077605F7}"/>
              </a:ext>
            </a:extLst>
          </p:cNvPr>
          <p:cNvSpPr>
            <a:spLocks noGrp="1"/>
          </p:cNvSpPr>
          <p:nvPr>
            <p:ph type="sldNum" sz="quarter" idx="12"/>
          </p:nvPr>
        </p:nvSpPr>
        <p:spPr/>
        <p:txBody>
          <a:bodyPr/>
          <a:lstStyle/>
          <a:p>
            <a:fld id="{FDC9A8AC-FECA-456E-AEDF-87E7B9DE3174}" type="slidenum">
              <a:rPr lang="en-US" smtClean="0"/>
              <a:t>‹#›</a:t>
            </a:fld>
            <a:endParaRPr lang="en-US"/>
          </a:p>
        </p:txBody>
      </p:sp>
    </p:spTree>
    <p:extLst>
      <p:ext uri="{BB962C8B-B14F-4D97-AF65-F5344CB8AC3E}">
        <p14:creationId xmlns:p14="http://schemas.microsoft.com/office/powerpoint/2010/main" val="130690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919E86-99DC-BF8F-D1DB-3CEE7BD96E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B522CE-6568-F2FA-9341-6E26510B67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1D223-7F39-629B-6392-05EF26A95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76D66-3C1C-4657-A671-8D573275FFCA}" type="datetimeFigureOut">
              <a:rPr lang="en-US" smtClean="0"/>
              <a:t>11/18/2024</a:t>
            </a:fld>
            <a:endParaRPr lang="en-US"/>
          </a:p>
        </p:txBody>
      </p:sp>
      <p:sp>
        <p:nvSpPr>
          <p:cNvPr id="5" name="Footer Placeholder 4">
            <a:extLst>
              <a:ext uri="{FF2B5EF4-FFF2-40B4-BE49-F238E27FC236}">
                <a16:creationId xmlns:a16="http://schemas.microsoft.com/office/drawing/2014/main" id="{88B434C8-34DB-4C91-06FA-666AA31430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CE3787-6864-C5CC-D63F-7FFC95679D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C9A8AC-FECA-456E-AEDF-87E7B9DE3174}" type="slidenum">
              <a:rPr lang="en-US" smtClean="0"/>
              <a:t>‹#›</a:t>
            </a:fld>
            <a:endParaRPr lang="en-US"/>
          </a:p>
        </p:txBody>
      </p:sp>
    </p:spTree>
    <p:extLst>
      <p:ext uri="{BB962C8B-B14F-4D97-AF65-F5344CB8AC3E}">
        <p14:creationId xmlns:p14="http://schemas.microsoft.com/office/powerpoint/2010/main" val="4135416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hrarbaslam2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0416" y="1357856"/>
            <a:ext cx="10492509" cy="3278909"/>
          </a:xfrm>
        </p:spPr>
        <p:txBody>
          <a:bodyPr>
            <a:normAutofit fontScale="90000"/>
          </a:bodyPr>
          <a:lstStyle/>
          <a:p>
            <a:pPr algn="ctr"/>
            <a:r>
              <a:rPr lang="en-US" sz="5300" b="1" dirty="0">
                <a:latin typeface="Times New Roman" panose="02020603050405020304" pitchFamily="18" charset="0"/>
                <a:cs typeface="Times New Roman" panose="02020603050405020304" pitchFamily="18" charset="0"/>
              </a:rPr>
              <a:t>NATURAL LANGUAGE </a:t>
            </a:r>
            <a:br>
              <a:rPr lang="en-US" sz="5300" b="1" dirty="0">
                <a:latin typeface="Times New Roman" panose="02020603050405020304" pitchFamily="18" charset="0"/>
                <a:cs typeface="Times New Roman" panose="02020603050405020304" pitchFamily="18" charset="0"/>
              </a:rPr>
            </a:br>
            <a:r>
              <a:rPr lang="en-US" sz="5300" b="1" dirty="0">
                <a:latin typeface="Times New Roman" panose="02020603050405020304" pitchFamily="18" charset="0"/>
                <a:cs typeface="Times New Roman" panose="02020603050405020304" pitchFamily="18" charset="0"/>
              </a:rPr>
              <a:t>PROCESSING </a:t>
            </a:r>
            <a:br>
              <a:rPr lang="en-US" sz="5300" b="1" dirty="0">
                <a:latin typeface="Times New Roman" panose="02020603050405020304" pitchFamily="18" charset="0"/>
                <a:cs typeface="Times New Roman" panose="02020603050405020304" pitchFamily="18" charset="0"/>
              </a:rPr>
            </a:br>
            <a:r>
              <a:rPr lang="en-US" sz="5300" b="1" dirty="0">
                <a:latin typeface="Times New Roman" panose="02020603050405020304" pitchFamily="18" charset="0"/>
                <a:cs typeface="Times New Roman" panose="02020603050405020304" pitchFamily="18" charset="0"/>
              </a:rPr>
              <a:t>(LECTURE 1)</a:t>
            </a:r>
            <a:br>
              <a:rPr lang="en-US" sz="53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59406" y="3747974"/>
            <a:ext cx="10114527" cy="147732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Engr. Ahrar Bin Aslam</a:t>
            </a:r>
          </a:p>
          <a:p>
            <a:pPr algn="ctr"/>
            <a:r>
              <a:rPr lang="en-US" sz="3000" dirty="0">
                <a:latin typeface="Times New Roman" panose="02020603050405020304" pitchFamily="18" charset="0"/>
                <a:cs typeface="Times New Roman" panose="02020603050405020304" pitchFamily="18" charset="0"/>
                <a:hlinkClick r:id="rId2"/>
              </a:rPr>
              <a:t>ahrarbaslam23@gmail.com</a:t>
            </a:r>
            <a:endParaRPr lang="en-US" sz="3000" dirty="0">
              <a:latin typeface="Times New Roman" panose="02020603050405020304" pitchFamily="18" charset="0"/>
              <a:cs typeface="Times New Roman" panose="02020603050405020304" pitchFamily="18" charset="0"/>
            </a:endParaRPr>
          </a:p>
          <a:p>
            <a:pPr algn="ct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58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241932-03FC-3BBA-A397-15CBE36F5C34}"/>
              </a:ext>
            </a:extLst>
          </p:cNvPr>
          <p:cNvSpPr>
            <a:spLocks noGrp="1"/>
          </p:cNvSpPr>
          <p:nvPr>
            <p:ph idx="1"/>
          </p:nvPr>
        </p:nvSpPr>
        <p:spPr>
          <a:xfrm>
            <a:off x="684211" y="685800"/>
            <a:ext cx="10405130" cy="5410200"/>
          </a:xfrm>
        </p:spPr>
        <p:txBody>
          <a:bodyPr>
            <a:normAutofit/>
          </a:bodyPr>
          <a:lstStyle/>
          <a:p>
            <a:pPr algn="just"/>
            <a:r>
              <a:rPr lang="en-US" sz="3000" b="1" dirty="0">
                <a:solidFill>
                  <a:schemeClr val="tx1"/>
                </a:solidFill>
                <a:latin typeface="Times New Roman" panose="02020603050405020304" pitchFamily="18" charset="0"/>
                <a:cs typeface="Times New Roman" panose="02020603050405020304" pitchFamily="18" charset="0"/>
              </a:rPr>
              <a:t>Text to Speech and Speech to Text:</a:t>
            </a:r>
          </a:p>
          <a:p>
            <a:pPr algn="just"/>
            <a:endParaRPr lang="en-US" sz="3000"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Software is now able to convert text to high-fidelity audio very easily. </a:t>
            </a:r>
          </a:p>
          <a:p>
            <a:pPr algn="just"/>
            <a:r>
              <a:rPr lang="en-US" dirty="0">
                <a:solidFill>
                  <a:schemeClr val="tx1"/>
                </a:solidFill>
                <a:latin typeface="Times New Roman" panose="02020603050405020304" pitchFamily="18" charset="0"/>
                <a:cs typeface="Times New Roman" panose="02020603050405020304" pitchFamily="18" charset="0"/>
              </a:rPr>
              <a:t>For example, Google Cloud Text-to-Speech is able to convert text into human-like speech in more than 180 voices across over 30 languages. </a:t>
            </a:r>
          </a:p>
          <a:p>
            <a:pPr algn="just"/>
            <a:r>
              <a:rPr lang="en-US" dirty="0">
                <a:solidFill>
                  <a:schemeClr val="tx1"/>
                </a:solidFill>
                <a:latin typeface="Times New Roman" panose="02020603050405020304" pitchFamily="18" charset="0"/>
                <a:cs typeface="Times New Roman" panose="02020603050405020304" pitchFamily="18" charset="0"/>
              </a:rPr>
              <a:t>Likewise, Google Cloud Speech-to-Text is able to convert audio to text for over 120 languages, delivering a truly global offering.</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7FC7049-FC75-960C-DEE3-B3EAA6259CDC}"/>
              </a:ext>
            </a:extLst>
          </p:cNvPr>
          <p:cNvPicPr>
            <a:picLocks noChangeAspect="1"/>
          </p:cNvPicPr>
          <p:nvPr/>
        </p:nvPicPr>
        <p:blipFill rotWithShape="1">
          <a:blip r:embed="rId2">
            <a:extLst>
              <a:ext uri="{28A0092B-C50C-407E-A947-70E740481C1C}">
                <a14:useLocalDpi xmlns:a14="http://schemas.microsoft.com/office/drawing/2010/main" val="0"/>
              </a:ext>
            </a:extLst>
          </a:blip>
          <a:srcRect l="5612" t="22044" r="6907" b="25544"/>
          <a:stretch/>
        </p:blipFill>
        <p:spPr>
          <a:xfrm>
            <a:off x="3002174" y="4622664"/>
            <a:ext cx="5981570" cy="2013806"/>
          </a:xfrm>
          <a:prstGeom prst="rect">
            <a:avLst/>
          </a:prstGeom>
        </p:spPr>
      </p:pic>
    </p:spTree>
    <p:extLst>
      <p:ext uri="{BB962C8B-B14F-4D97-AF65-F5344CB8AC3E}">
        <p14:creationId xmlns:p14="http://schemas.microsoft.com/office/powerpoint/2010/main" val="389149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4A6E66-35C0-370C-6496-9038C114C80E}"/>
              </a:ext>
            </a:extLst>
          </p:cNvPr>
          <p:cNvSpPr>
            <a:spLocks noGrp="1"/>
          </p:cNvSpPr>
          <p:nvPr>
            <p:ph idx="1"/>
          </p:nvPr>
        </p:nvSpPr>
        <p:spPr>
          <a:xfrm>
            <a:off x="697659" y="623887"/>
            <a:ext cx="10250488" cy="5610225"/>
          </a:xfrm>
        </p:spPr>
        <p:txBody>
          <a:bodyPr>
            <a:noAutofit/>
          </a:bodyPr>
          <a:lstStyle/>
          <a:p>
            <a:pPr algn="just"/>
            <a:r>
              <a:rPr lang="en-US" sz="3000" b="1" dirty="0" err="1">
                <a:solidFill>
                  <a:schemeClr val="tx1"/>
                </a:solidFill>
                <a:latin typeface="Times New Roman" panose="02020603050405020304" pitchFamily="18" charset="0"/>
                <a:cs typeface="Times New Roman" panose="02020603050405020304" pitchFamily="18" charset="0"/>
              </a:rPr>
              <a:t>Voicebots</a:t>
            </a:r>
            <a:r>
              <a:rPr lang="en-US" sz="3000" b="1" dirty="0">
                <a:solidFill>
                  <a:schemeClr val="tx1"/>
                </a:solidFill>
                <a:latin typeface="Times New Roman" panose="02020603050405020304" pitchFamily="18" charset="0"/>
                <a:cs typeface="Times New Roman" panose="02020603050405020304" pitchFamily="18" charset="0"/>
              </a:rPr>
              <a:t>:</a:t>
            </a:r>
          </a:p>
          <a:p>
            <a:pPr marL="0" indent="0" algn="just">
              <a:buNone/>
            </a:pPr>
            <a:endParaRPr lang="en-US" sz="3000" b="1"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Ten years ago, automated voice agents on the phone were not very good. </a:t>
            </a:r>
          </a:p>
          <a:p>
            <a:pPr algn="just"/>
            <a:r>
              <a:rPr lang="en-US" dirty="0">
                <a:solidFill>
                  <a:schemeClr val="tx1"/>
                </a:solidFill>
                <a:latin typeface="Times New Roman" panose="02020603050405020304" pitchFamily="18" charset="0"/>
                <a:cs typeface="Times New Roman" panose="02020603050405020304" pitchFamily="18" charset="0"/>
              </a:rPr>
              <a:t>They could only understand simple answers like "yes" or "no" and struggled with anything more complex. But now, companies like VOIQ have AI </a:t>
            </a:r>
            <a:r>
              <a:rPr lang="en-US" dirty="0" err="1">
                <a:solidFill>
                  <a:schemeClr val="tx1"/>
                </a:solidFill>
                <a:latin typeface="Times New Roman" panose="02020603050405020304" pitchFamily="18" charset="0"/>
                <a:cs typeface="Times New Roman" panose="02020603050405020304" pitchFamily="18" charset="0"/>
              </a:rPr>
              <a:t>voicebots</a:t>
            </a:r>
            <a:r>
              <a:rPr lang="en-US" dirty="0">
                <a:solidFill>
                  <a:schemeClr val="tx1"/>
                </a:solidFill>
                <a:latin typeface="Times New Roman" panose="02020603050405020304" pitchFamily="18" charset="0"/>
                <a:cs typeface="Times New Roman" panose="02020603050405020304" pitchFamily="18" charset="0"/>
              </a:rPr>
              <a:t> that are much better.</a:t>
            </a:r>
          </a:p>
          <a:p>
            <a:pPr algn="just"/>
            <a:r>
              <a:rPr lang="en-US" dirty="0">
                <a:solidFill>
                  <a:schemeClr val="tx1"/>
                </a:solidFill>
                <a:latin typeface="Times New Roman" panose="02020603050405020304" pitchFamily="18" charset="0"/>
                <a:cs typeface="Times New Roman" panose="02020603050405020304" pitchFamily="18" charset="0"/>
              </a:rPr>
              <a:t>These </a:t>
            </a:r>
            <a:r>
              <a:rPr lang="en-US" dirty="0" err="1">
                <a:solidFill>
                  <a:schemeClr val="tx1"/>
                </a:solidFill>
                <a:latin typeface="Times New Roman" panose="02020603050405020304" pitchFamily="18" charset="0"/>
                <a:cs typeface="Times New Roman" panose="02020603050405020304" pitchFamily="18" charset="0"/>
              </a:rPr>
              <a:t>voicebots</a:t>
            </a:r>
            <a:r>
              <a:rPr lang="en-US" dirty="0">
                <a:solidFill>
                  <a:schemeClr val="tx1"/>
                </a:solidFill>
                <a:latin typeface="Times New Roman" panose="02020603050405020304" pitchFamily="18" charset="0"/>
                <a:cs typeface="Times New Roman" panose="02020603050405020304" pitchFamily="18" charset="0"/>
              </a:rPr>
              <a:t> can help businesses with sales, marketing, and customer success by making calls more efficient and automated. They can understand and respond to a wider range of questions and tasks, making them really helpful assistants for teams.</a:t>
            </a:r>
          </a:p>
          <a:p>
            <a:pPr algn="just"/>
            <a:endParaRPr lang="en-US" sz="3000" dirty="0">
              <a:solidFill>
                <a:schemeClr val="tx1"/>
              </a:solidFill>
              <a:latin typeface="Times New Roman" panose="02020603050405020304" pitchFamily="18" charset="0"/>
              <a:cs typeface="Times New Roman" panose="02020603050405020304" pitchFamily="18" charset="0"/>
            </a:endParaRPr>
          </a:p>
          <a:p>
            <a:pPr algn="just"/>
            <a:endParaRPr lang="en-US" sz="3000" dirty="0">
              <a:solidFill>
                <a:schemeClr val="tx1"/>
              </a:solidFill>
              <a:latin typeface="Times New Roman" panose="02020603050405020304" pitchFamily="18" charset="0"/>
              <a:cs typeface="Times New Roman" panose="02020603050405020304" pitchFamily="18" charset="0"/>
            </a:endParaRPr>
          </a:p>
          <a:p>
            <a:pPr algn="just"/>
            <a:endParaRPr lang="en-US" sz="3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3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3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13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4061A0-B3DA-4836-34D9-D985F141BB7D}"/>
              </a:ext>
            </a:extLst>
          </p:cNvPr>
          <p:cNvSpPr>
            <a:spLocks noGrp="1"/>
          </p:cNvSpPr>
          <p:nvPr>
            <p:ph idx="1"/>
          </p:nvPr>
        </p:nvSpPr>
        <p:spPr>
          <a:xfrm>
            <a:off x="684211" y="685800"/>
            <a:ext cx="10488613" cy="5514975"/>
          </a:xfrm>
        </p:spPr>
        <p:txBody>
          <a:bodyPr>
            <a:noAutofit/>
          </a:bodyPr>
          <a:lstStyle/>
          <a:p>
            <a:pPr algn="just"/>
            <a:r>
              <a:rPr lang="en-US" sz="3000" b="1" dirty="0">
                <a:solidFill>
                  <a:schemeClr val="tx1"/>
                </a:solidFill>
                <a:latin typeface="Times New Roman" panose="02020603050405020304" pitchFamily="18" charset="0"/>
                <a:cs typeface="Times New Roman" panose="02020603050405020304" pitchFamily="18" charset="0"/>
              </a:rPr>
              <a:t>Text Generation:</a:t>
            </a:r>
          </a:p>
          <a:p>
            <a:pPr marL="0" indent="0" algn="just">
              <a:buNone/>
            </a:pPr>
            <a:endParaRPr lang="en-US" sz="3000" b="1"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Text generation involves the creation of written text by AI models. These models can generate human-like sentences, paragraphs, or entire articles based on given prompts or conditions. </a:t>
            </a:r>
          </a:p>
          <a:p>
            <a:pPr algn="just"/>
            <a:r>
              <a:rPr lang="en-US" b="0" i="0" dirty="0">
                <a:solidFill>
                  <a:schemeClr val="tx1"/>
                </a:solidFill>
                <a:effectLst/>
                <a:latin typeface="Times New Roman" panose="02020603050405020304" pitchFamily="18" charset="0"/>
                <a:cs typeface="Times New Roman" panose="02020603050405020304" pitchFamily="18" charset="0"/>
              </a:rPr>
              <a:t>Text generation can be used in various applications such as chatbots, content creation, language translation, and more. Advanced language models, like GPT-3, are capable of producing coherent and contextually relevant text across different domains and styles.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939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0386A-6555-E6F5-8529-5F4FCA84ABD8}"/>
              </a:ext>
            </a:extLst>
          </p:cNvPr>
          <p:cNvSpPr>
            <a:spLocks noGrp="1"/>
          </p:cNvSpPr>
          <p:nvPr>
            <p:ph idx="1"/>
          </p:nvPr>
        </p:nvSpPr>
        <p:spPr>
          <a:xfrm>
            <a:off x="684211" y="695325"/>
            <a:ext cx="10183813" cy="5410200"/>
          </a:xfrm>
        </p:spPr>
        <p:txBody>
          <a:bodyPr>
            <a:noAutofit/>
          </a:bodyPr>
          <a:lstStyle/>
          <a:p>
            <a:pPr algn="just"/>
            <a:r>
              <a:rPr lang="en-US" sz="3000" b="1" dirty="0">
                <a:solidFill>
                  <a:schemeClr val="tx1"/>
                </a:solidFill>
                <a:latin typeface="Times New Roman" panose="02020603050405020304" pitchFamily="18" charset="0"/>
                <a:cs typeface="Times New Roman" panose="02020603050405020304" pitchFamily="18" charset="0"/>
              </a:rPr>
              <a:t>Audio Generation:</a:t>
            </a:r>
          </a:p>
          <a:p>
            <a:pPr marL="0" indent="0" algn="just">
              <a:buNone/>
            </a:pPr>
            <a:endParaRPr lang="en-US" sz="3000" b="1"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Audio generation, on the other hand, focuses on generating spoken content. AI models can convert text into synthesized speech, making it sound like a natural human voice. </a:t>
            </a:r>
          </a:p>
          <a:p>
            <a:pPr algn="just"/>
            <a:r>
              <a:rPr lang="en-US" b="0" i="0" dirty="0">
                <a:solidFill>
                  <a:schemeClr val="tx1"/>
                </a:solidFill>
                <a:effectLst/>
                <a:latin typeface="Times New Roman" panose="02020603050405020304" pitchFamily="18" charset="0"/>
                <a:cs typeface="Times New Roman" panose="02020603050405020304" pitchFamily="18" charset="0"/>
              </a:rPr>
              <a:t>This technology is commonly used in voice assistants, audiobook narration, language learning applications, and accessibility tools for visually impaired individuals. With the help of neural network-based techniques like text-to-speech (TTS) synthesis, AI systems can produce high-quality and expressive speech.</a:t>
            </a:r>
          </a:p>
        </p:txBody>
      </p:sp>
    </p:spTree>
    <p:extLst>
      <p:ext uri="{BB962C8B-B14F-4D97-AF65-F5344CB8AC3E}">
        <p14:creationId xmlns:p14="http://schemas.microsoft.com/office/powerpoint/2010/main" val="1034885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3F06CE-9FF7-DB13-A930-5F3A8064B3E5}"/>
              </a:ext>
            </a:extLst>
          </p:cNvPr>
          <p:cNvSpPr>
            <a:spLocks noGrp="1"/>
          </p:cNvSpPr>
          <p:nvPr>
            <p:ph idx="1"/>
          </p:nvPr>
        </p:nvSpPr>
        <p:spPr>
          <a:xfrm>
            <a:off x="684211" y="685800"/>
            <a:ext cx="10164763" cy="5067300"/>
          </a:xfrm>
        </p:spPr>
        <p:txBody>
          <a:bodyPr/>
          <a:lstStyle/>
          <a:p>
            <a:pPr algn="just"/>
            <a:r>
              <a:rPr lang="en-US" sz="3000" b="1" dirty="0">
                <a:solidFill>
                  <a:schemeClr val="tx1"/>
                </a:solidFill>
                <a:latin typeface="Times New Roman" panose="02020603050405020304" pitchFamily="18" charset="0"/>
                <a:cs typeface="Times New Roman" panose="02020603050405020304" pitchFamily="18" charset="0"/>
              </a:rPr>
              <a:t>Sentiment Analysis:</a:t>
            </a:r>
          </a:p>
          <a:p>
            <a:pPr marL="0" indent="0" algn="just">
              <a:buNone/>
            </a:pPr>
            <a:endParaRPr lang="en-US" sz="3000" b="1"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With the explosion of social media content, there is an ever-growing need to automate customer sentiment analysis, dissecting tweets, posts, and comments for sentiment such as positive versus negative versus neutral or angry versus sad versus happy.</a:t>
            </a: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7C22150-E9F3-C367-53B6-2FD83CA78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8959" y="3602266"/>
            <a:ext cx="5302872" cy="2669261"/>
          </a:xfrm>
          <a:prstGeom prst="rect">
            <a:avLst/>
          </a:prstGeom>
        </p:spPr>
      </p:pic>
    </p:spTree>
    <p:extLst>
      <p:ext uri="{BB962C8B-B14F-4D97-AF65-F5344CB8AC3E}">
        <p14:creationId xmlns:p14="http://schemas.microsoft.com/office/powerpoint/2010/main" val="3804422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0FFE-1DA0-8B25-9C31-925C59125139}"/>
              </a:ext>
            </a:extLst>
          </p:cNvPr>
          <p:cNvSpPr>
            <a:spLocks noGrp="1"/>
          </p:cNvSpPr>
          <p:nvPr>
            <p:ph type="title"/>
          </p:nvPr>
        </p:nvSpPr>
        <p:spPr>
          <a:xfrm>
            <a:off x="885986" y="536641"/>
            <a:ext cx="9560205" cy="1507067"/>
          </a:xfrm>
        </p:spPr>
        <p:txBody>
          <a:bodyPr/>
          <a:lstStyle/>
          <a:p>
            <a:r>
              <a:rPr lang="en-US" b="1" dirty="0">
                <a:latin typeface="Times New Roman" panose="02020603050405020304" pitchFamily="18" charset="0"/>
                <a:cs typeface="Times New Roman" panose="02020603050405020304" pitchFamily="18" charset="0"/>
              </a:rPr>
              <a:t>Syntax, Semantics, Pragmatics, and Discourse</a:t>
            </a:r>
          </a:p>
        </p:txBody>
      </p:sp>
      <p:sp>
        <p:nvSpPr>
          <p:cNvPr id="3" name="Content Placeholder 2">
            <a:extLst>
              <a:ext uri="{FF2B5EF4-FFF2-40B4-BE49-F238E27FC236}">
                <a16:creationId xmlns:a16="http://schemas.microsoft.com/office/drawing/2014/main" id="{8CA2DB34-B3DE-7432-B3B6-523BBC14F505}"/>
              </a:ext>
            </a:extLst>
          </p:cNvPr>
          <p:cNvSpPr>
            <a:spLocks noGrp="1"/>
          </p:cNvSpPr>
          <p:nvPr>
            <p:ph idx="1"/>
          </p:nvPr>
        </p:nvSpPr>
        <p:spPr>
          <a:xfrm>
            <a:off x="722312" y="2238307"/>
            <a:ext cx="10888663" cy="4083052"/>
          </a:xfrm>
        </p:spPr>
        <p:txBody>
          <a:bodyPr>
            <a:noAutofit/>
          </a:bodyPr>
          <a:lstStyle/>
          <a:p>
            <a:pPr algn="just"/>
            <a:r>
              <a:rPr lang="en-US" sz="2500" dirty="0">
                <a:solidFill>
                  <a:schemeClr val="tx1"/>
                </a:solidFill>
                <a:latin typeface="Times New Roman" panose="02020603050405020304" pitchFamily="18" charset="0"/>
                <a:cs typeface="Times New Roman" panose="02020603050405020304" pitchFamily="18" charset="0"/>
              </a:rPr>
              <a:t>Syntax:</a:t>
            </a:r>
          </a:p>
          <a:p>
            <a:pPr algn="just"/>
            <a:r>
              <a:rPr lang="en-US" sz="2500" b="0" i="0" dirty="0">
                <a:solidFill>
                  <a:schemeClr val="tx1"/>
                </a:solidFill>
                <a:effectLst/>
                <a:latin typeface="Times New Roman" panose="02020603050405020304" pitchFamily="18" charset="0"/>
                <a:cs typeface="Times New Roman" panose="02020603050405020304" pitchFamily="18" charset="0"/>
              </a:rPr>
              <a:t>Syntax: Syntax is like the rulebook for how words and phrases should be arranged to create sentences that make sense. It's all about following the right order and structure to form grammatically correct sentences.</a:t>
            </a:r>
          </a:p>
          <a:p>
            <a:pPr algn="just">
              <a:buFont typeface="Arial" panose="020B0604020202020204" pitchFamily="34" charset="0"/>
              <a:buChar char="•"/>
            </a:pPr>
            <a:r>
              <a:rPr lang="en-US" sz="2500" b="0" i="0" dirty="0">
                <a:solidFill>
                  <a:schemeClr val="tx1"/>
                </a:solidFill>
                <a:effectLst/>
                <a:latin typeface="Times New Roman" panose="02020603050405020304" pitchFamily="18" charset="0"/>
                <a:cs typeface="Times New Roman" panose="02020603050405020304" pitchFamily="18" charset="0"/>
              </a:rPr>
              <a:t>Correct Syntax: "She sings beautifully." (Subject + Verb + Adverb)</a:t>
            </a:r>
          </a:p>
          <a:p>
            <a:pPr algn="just">
              <a:buFont typeface="Arial" panose="020B0604020202020204" pitchFamily="34" charset="0"/>
              <a:buChar char="•"/>
            </a:pPr>
            <a:r>
              <a:rPr lang="en-US" sz="2500" b="0" i="0" dirty="0">
                <a:solidFill>
                  <a:schemeClr val="tx1"/>
                </a:solidFill>
                <a:effectLst/>
                <a:latin typeface="Times New Roman" panose="02020603050405020304" pitchFamily="18" charset="0"/>
                <a:cs typeface="Times New Roman" panose="02020603050405020304" pitchFamily="18" charset="0"/>
              </a:rPr>
              <a:t>Incorrect Syntax: "Sings she beautifully." (Verb + Subject + Adverb)</a:t>
            </a:r>
          </a:p>
          <a:p>
            <a:pPr algn="just"/>
            <a:r>
              <a:rPr lang="en-US" sz="2500" b="0" i="0" dirty="0">
                <a:solidFill>
                  <a:schemeClr val="tx1"/>
                </a:solidFill>
                <a:effectLst/>
                <a:latin typeface="Times New Roman" panose="02020603050405020304" pitchFamily="18" charset="0"/>
                <a:cs typeface="Times New Roman" panose="02020603050405020304" pitchFamily="18" charset="0"/>
              </a:rPr>
              <a:t>In the correct example, the sentence follows the syntactic rule of subject-verb-adverb order, while the incorrect example violates that rule.</a:t>
            </a:r>
          </a:p>
          <a:p>
            <a:pPr algn="just"/>
            <a:endParaRPr lang="en-US"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446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C182C-5BA8-B377-2337-ED98AAE47892}"/>
              </a:ext>
            </a:extLst>
          </p:cNvPr>
          <p:cNvSpPr>
            <a:spLocks noGrp="1"/>
          </p:cNvSpPr>
          <p:nvPr>
            <p:ph idx="1"/>
          </p:nvPr>
        </p:nvSpPr>
        <p:spPr>
          <a:xfrm>
            <a:off x="678282" y="569257"/>
            <a:ext cx="10835435" cy="5849471"/>
          </a:xfrm>
        </p:spPr>
        <p:txBody>
          <a:bodyPr>
            <a:normAutofit/>
          </a:bodyPr>
          <a:lstStyle/>
          <a:p>
            <a:pPr algn="just"/>
            <a:r>
              <a:rPr lang="en-US" sz="3000" b="1" i="0" dirty="0">
                <a:solidFill>
                  <a:schemeClr val="tx1"/>
                </a:solidFill>
                <a:effectLst/>
                <a:latin typeface="Times New Roman" panose="02020603050405020304" pitchFamily="18" charset="0"/>
                <a:cs typeface="Times New Roman" panose="02020603050405020304" pitchFamily="18" charset="0"/>
              </a:rPr>
              <a:t>Semantics</a:t>
            </a:r>
            <a:r>
              <a:rPr lang="en-US" sz="3000" b="0" i="0" dirty="0">
                <a:solidFill>
                  <a:schemeClr val="tx1"/>
                </a:solidFill>
                <a:effectLst/>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a:p>
            <a:pPr marL="0" indent="0" algn="just">
              <a:buNone/>
            </a:pPr>
            <a:r>
              <a:rPr lang="en-US" sz="3000" b="0" i="0" dirty="0">
                <a:solidFill>
                  <a:schemeClr val="tx1"/>
                </a:solidFill>
                <a:effectLst/>
                <a:latin typeface="Times New Roman" panose="02020603050405020304" pitchFamily="18" charset="0"/>
                <a:cs typeface="Times New Roman" panose="02020603050405020304" pitchFamily="18" charset="0"/>
              </a:rPr>
              <a:t> </a:t>
            </a:r>
          </a:p>
          <a:p>
            <a:pPr algn="just"/>
            <a:r>
              <a:rPr lang="en-US" b="0" i="0" dirty="0">
                <a:solidFill>
                  <a:schemeClr val="tx1"/>
                </a:solidFill>
                <a:effectLst/>
                <a:latin typeface="Times New Roman" panose="02020603050405020304" pitchFamily="18" charset="0"/>
                <a:cs typeface="Times New Roman" panose="02020603050405020304" pitchFamily="18" charset="0"/>
              </a:rPr>
              <a:t>Semantics is the study of meaning in language. It deals with the interpretation of words, phrases, and sentences and how they convey meaning. </a:t>
            </a:r>
          </a:p>
          <a:p>
            <a:pPr algn="just"/>
            <a:r>
              <a:rPr lang="en-US" b="0" i="0" dirty="0">
                <a:solidFill>
                  <a:schemeClr val="tx1"/>
                </a:solidFill>
                <a:effectLst/>
                <a:latin typeface="Times New Roman" panose="02020603050405020304" pitchFamily="18" charset="0"/>
                <a:cs typeface="Times New Roman" panose="02020603050405020304" pitchFamily="18" charset="0"/>
              </a:rPr>
              <a:t>Semantics looks at the relationship between words and the concepts or ideas they represent. It helps us understand how words combine to form meaningful sentences and how their meanings can vary in different contexts. </a:t>
            </a:r>
          </a:p>
          <a:p>
            <a:pPr algn="just"/>
            <a:r>
              <a:rPr lang="en-US" b="0" i="0" dirty="0">
                <a:solidFill>
                  <a:schemeClr val="tx1"/>
                </a:solidFill>
                <a:effectLst/>
                <a:latin typeface="Times New Roman" panose="02020603050405020304" pitchFamily="18" charset="0"/>
                <a:cs typeface="Times New Roman" panose="02020603050405020304" pitchFamily="18" charset="0"/>
              </a:rPr>
              <a:t>For instance, there's a world of difference in these two sentences: "I robbed a bank;" and, "A bank robbed me." In the former, I took money from a bank against their will. In the latter, they took money from me</a:t>
            </a:r>
            <a:r>
              <a:rPr lang="en-US" b="0" i="0" dirty="0">
                <a:solidFill>
                  <a:srgbClr val="333333"/>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750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E1236-EEFB-6CED-E4CC-7DFF2CA70C44}"/>
              </a:ext>
            </a:extLst>
          </p:cNvPr>
          <p:cNvSpPr>
            <a:spLocks noGrp="1"/>
          </p:cNvSpPr>
          <p:nvPr>
            <p:ph idx="1"/>
          </p:nvPr>
        </p:nvSpPr>
        <p:spPr>
          <a:xfrm>
            <a:off x="684211" y="685800"/>
            <a:ext cx="10641014" cy="5591175"/>
          </a:xfrm>
        </p:spPr>
        <p:txBody>
          <a:bodyPr>
            <a:normAutofit/>
          </a:bodyPr>
          <a:lstStyle/>
          <a:p>
            <a:pPr algn="just"/>
            <a:r>
              <a:rPr lang="en-US" sz="3000" b="1" i="0" dirty="0">
                <a:solidFill>
                  <a:schemeClr val="tx1"/>
                </a:solidFill>
                <a:effectLst/>
                <a:latin typeface="Times New Roman" panose="02020603050405020304" pitchFamily="18" charset="0"/>
                <a:cs typeface="Times New Roman" panose="02020603050405020304" pitchFamily="18" charset="0"/>
              </a:rPr>
              <a:t>Pragmatics</a:t>
            </a:r>
            <a:r>
              <a:rPr lang="en-US" sz="3000" b="0" i="0" dirty="0">
                <a:solidFill>
                  <a:schemeClr val="tx1"/>
                </a:solidFill>
                <a:effectLst/>
                <a:latin typeface="Times New Roman" panose="02020603050405020304" pitchFamily="18" charset="0"/>
                <a:cs typeface="Times New Roman" panose="02020603050405020304" pitchFamily="18" charset="0"/>
              </a:rPr>
              <a:t>: </a:t>
            </a:r>
          </a:p>
          <a:p>
            <a:pPr marL="0" indent="0" algn="just">
              <a:buNone/>
            </a:pPr>
            <a:endParaRPr lang="en-US" sz="3000"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Pragmatics explores how language is used in real-life situations and how meaning is conveyed. It focuses on the speaker's intentions</a:t>
            </a:r>
            <a:r>
              <a:rPr lang="en-US" dirty="0">
                <a:solidFill>
                  <a:schemeClr val="tx1"/>
                </a:solidFill>
                <a:latin typeface="Times New Roman" panose="02020603050405020304" pitchFamily="18" charset="0"/>
                <a:cs typeface="Times New Roman" panose="02020603050405020304" pitchFamily="18" charset="0"/>
              </a:rPr>
              <a:t> and </a:t>
            </a:r>
            <a:r>
              <a:rPr lang="en-US" b="0" i="0" dirty="0">
                <a:solidFill>
                  <a:schemeClr val="tx1"/>
                </a:solidFill>
                <a:effectLst/>
                <a:latin typeface="Times New Roman" panose="02020603050405020304" pitchFamily="18" charset="0"/>
                <a:cs typeface="Times New Roman" panose="02020603050405020304" pitchFamily="18" charset="0"/>
              </a:rPr>
              <a:t>the context of the communication</a:t>
            </a:r>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Pragmatics involves understanding meanings, speech acts, politeness, and the use of language to achieve specific goals in communication.</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Example 1: "Could you please pass the salt?" Pragmatics: The speaker is making a polite request for the listener to pass the salt.</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Example 2: "It's cold in here." Pragmatics: Depending on the context and tone of voice, this statement can be a request to adjust the temperature or simply an observation.</a:t>
            </a:r>
          </a:p>
          <a:p>
            <a:pPr algn="just"/>
            <a:endParaRPr lang="en-US" sz="3000" b="0" i="0" dirty="0">
              <a:solidFill>
                <a:srgbClr val="374151"/>
              </a:solidFill>
              <a:effectLst/>
              <a:latin typeface="Times New Roman" panose="02020603050405020304" pitchFamily="18" charset="0"/>
              <a:cs typeface="Times New Roman" panose="02020603050405020304" pitchFamily="18" charset="0"/>
            </a:endParaRPr>
          </a:p>
          <a:p>
            <a:pPr algn="just"/>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045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0C015-E83F-019F-3641-C68FD4733265}"/>
              </a:ext>
            </a:extLst>
          </p:cNvPr>
          <p:cNvSpPr>
            <a:spLocks noGrp="1"/>
          </p:cNvSpPr>
          <p:nvPr>
            <p:ph idx="1"/>
          </p:nvPr>
        </p:nvSpPr>
        <p:spPr>
          <a:xfrm>
            <a:off x="674783" y="714080"/>
            <a:ext cx="11127575" cy="5139965"/>
          </a:xfrm>
        </p:spPr>
        <p:txBody>
          <a:bodyPr>
            <a:normAutofit/>
          </a:bodyPr>
          <a:lstStyle/>
          <a:p>
            <a:r>
              <a:rPr lang="en-US" sz="3000" b="1" i="0" dirty="0">
                <a:solidFill>
                  <a:schemeClr val="tx1"/>
                </a:solidFill>
                <a:effectLst/>
                <a:latin typeface="Times New Roman" panose="02020603050405020304" pitchFamily="18" charset="0"/>
                <a:cs typeface="Times New Roman" panose="02020603050405020304" pitchFamily="18" charset="0"/>
              </a:rPr>
              <a:t>Discourse</a:t>
            </a:r>
            <a:r>
              <a:rPr lang="en-US" sz="3000" b="0" i="0" dirty="0">
                <a:solidFill>
                  <a:schemeClr val="tx1"/>
                </a:solidFill>
                <a:effectLst/>
                <a:latin typeface="Times New Roman" panose="02020603050405020304" pitchFamily="18" charset="0"/>
                <a:cs typeface="Times New Roman" panose="02020603050405020304" pitchFamily="18" charset="0"/>
              </a:rPr>
              <a:t>: </a:t>
            </a:r>
          </a:p>
          <a:p>
            <a:endParaRPr lang="en-US" sz="3000" b="0" i="0" dirty="0">
              <a:solidFill>
                <a:schemeClr val="tx1"/>
              </a:solidFill>
              <a:effectLst/>
              <a:latin typeface="Times New Roman" panose="02020603050405020304" pitchFamily="18" charset="0"/>
              <a:cs typeface="Times New Roman" panose="02020603050405020304" pitchFamily="18" charset="0"/>
            </a:endParaRPr>
          </a:p>
          <a:p>
            <a:r>
              <a:rPr lang="en-US" b="0" i="0" dirty="0">
                <a:solidFill>
                  <a:schemeClr val="tx1"/>
                </a:solidFill>
                <a:effectLst/>
                <a:latin typeface="Times New Roman" panose="02020603050405020304" pitchFamily="18" charset="0"/>
                <a:cs typeface="Times New Roman" panose="02020603050405020304" pitchFamily="18" charset="0"/>
              </a:rPr>
              <a:t>Discourse is about looking at the bigger picture of conversations or texts. It's like zooming out and seeing how different sentences and ideas connect to form a meaningful whole. It's about the flow of information, the organization of ideas, and how everything fits together to create a coherent conversation or piece of writing.</a:t>
            </a:r>
          </a:p>
          <a:p>
            <a:r>
              <a:rPr lang="en-US" b="0" i="0" dirty="0">
                <a:solidFill>
                  <a:schemeClr val="tx1"/>
                </a:solidFill>
                <a:effectLst/>
                <a:latin typeface="Times New Roman" panose="02020603050405020304" pitchFamily="18" charset="0"/>
                <a:cs typeface="Times New Roman" panose="02020603050405020304" pitchFamily="18" charset="0"/>
              </a:rPr>
              <a:t>Example: A conversation between two friends: </a:t>
            </a:r>
          </a:p>
          <a:p>
            <a:r>
              <a:rPr lang="en-US" b="0" i="0" dirty="0">
                <a:solidFill>
                  <a:schemeClr val="tx1"/>
                </a:solidFill>
                <a:effectLst/>
                <a:latin typeface="Times New Roman" panose="02020603050405020304" pitchFamily="18" charset="0"/>
                <a:cs typeface="Times New Roman" panose="02020603050405020304" pitchFamily="18" charset="0"/>
              </a:rPr>
              <a:t>Friend 1: "I'm thinking of going to the cinema this weekend." </a:t>
            </a:r>
          </a:p>
          <a:p>
            <a:r>
              <a:rPr lang="en-US" b="0" i="0" dirty="0">
                <a:solidFill>
                  <a:schemeClr val="tx1"/>
                </a:solidFill>
                <a:effectLst/>
                <a:latin typeface="Times New Roman" panose="02020603050405020304" pitchFamily="18" charset="0"/>
                <a:cs typeface="Times New Roman" panose="02020603050405020304" pitchFamily="18" charset="0"/>
              </a:rPr>
              <a:t>Friend2: "That sounds like a great idea!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4378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625E25-9E5A-002C-F378-404E58FB87D6}"/>
              </a:ext>
            </a:extLst>
          </p:cNvPr>
          <p:cNvSpPr>
            <a:spLocks noGrp="1"/>
          </p:cNvSpPr>
          <p:nvPr>
            <p:ph idx="1"/>
          </p:nvPr>
        </p:nvSpPr>
        <p:spPr>
          <a:xfrm>
            <a:off x="642594" y="308728"/>
            <a:ext cx="10906812" cy="6240544"/>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Libraries for Natural Language Processing:</a:t>
            </a:r>
          </a:p>
          <a:p>
            <a:pPr marL="514350" indent="-514350" algn="just">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NTLK</a:t>
            </a:r>
          </a:p>
          <a:p>
            <a:pPr marL="514350" indent="-514350" algn="just">
              <a:buFont typeface="+mj-lt"/>
              <a:buAutoNum type="arabicPeriod"/>
            </a:pPr>
            <a:r>
              <a:rPr lang="en-US" dirty="0" err="1">
                <a:solidFill>
                  <a:schemeClr val="tx1"/>
                </a:solidFill>
                <a:latin typeface="Times New Roman" panose="02020603050405020304" pitchFamily="18" charset="0"/>
                <a:cs typeface="Times New Roman" panose="02020603050405020304" pitchFamily="18" charset="0"/>
              </a:rPr>
              <a:t>spaCy</a:t>
            </a:r>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1" dirty="0">
                <a:solidFill>
                  <a:schemeClr val="tx1"/>
                </a:solidFill>
                <a:latin typeface="Times New Roman" panose="02020603050405020304" pitchFamily="18" charset="0"/>
                <a:cs typeface="Times New Roman" panose="02020603050405020304" pitchFamily="18" charset="0"/>
              </a:rPr>
              <a:t>NLTK</a:t>
            </a:r>
            <a:r>
              <a:rPr lang="en-US" dirty="0">
                <a:solidFill>
                  <a:schemeClr val="tx1"/>
                </a:solidFill>
                <a:latin typeface="Times New Roman" panose="02020603050405020304" pitchFamily="18" charset="0"/>
                <a:cs typeface="Times New Roman" panose="02020603050405020304" pitchFamily="18" charset="0"/>
              </a:rPr>
              <a:t>: NLTK is a comprehensive library for NLP that provides a wide range of tools and resources for tasks such as tokenization, stemming, tagging, parsing, sentiment analysis, and more. It offers various corpora, lexical resources, and pre-trained models for language processing. NLTK is highly flexible and widely used in academia for research and education purposes.</a:t>
            </a:r>
          </a:p>
          <a:p>
            <a:pPr algn="just"/>
            <a:endParaRPr lang="en-US" dirty="0"/>
          </a:p>
        </p:txBody>
      </p:sp>
      <p:pic>
        <p:nvPicPr>
          <p:cNvPr id="4" name="Picture 3">
            <a:extLst>
              <a:ext uri="{FF2B5EF4-FFF2-40B4-BE49-F238E27FC236}">
                <a16:creationId xmlns:a16="http://schemas.microsoft.com/office/drawing/2014/main" id="{3AFD26F7-CB8E-8193-EA09-07A922755480}"/>
              </a:ext>
            </a:extLst>
          </p:cNvPr>
          <p:cNvPicPr>
            <a:picLocks noChangeAspect="1"/>
          </p:cNvPicPr>
          <p:nvPr/>
        </p:nvPicPr>
        <p:blipFill rotWithShape="1">
          <a:blip r:embed="rId2">
            <a:extLst>
              <a:ext uri="{28A0092B-C50C-407E-A947-70E740481C1C}">
                <a14:useLocalDpi xmlns:a14="http://schemas.microsoft.com/office/drawing/2010/main" val="0"/>
              </a:ext>
            </a:extLst>
          </a:blip>
          <a:srcRect l="26907" t="3360" r="25618"/>
          <a:stretch/>
        </p:blipFill>
        <p:spPr>
          <a:xfrm>
            <a:off x="4878742" y="4691422"/>
            <a:ext cx="2059942" cy="2166578"/>
          </a:xfrm>
          <a:prstGeom prst="rect">
            <a:avLst/>
          </a:prstGeom>
        </p:spPr>
      </p:pic>
    </p:spTree>
    <p:extLst>
      <p:ext uri="{BB962C8B-B14F-4D97-AF65-F5344CB8AC3E}">
        <p14:creationId xmlns:p14="http://schemas.microsoft.com/office/powerpoint/2010/main" val="61285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20142-57EF-6FA1-0989-CB89C4EF2299}"/>
              </a:ext>
            </a:extLst>
          </p:cNvPr>
          <p:cNvSpPr>
            <a:spLocks noGrp="1"/>
          </p:cNvSpPr>
          <p:nvPr>
            <p:ph type="title"/>
          </p:nvPr>
        </p:nvSpPr>
        <p:spPr>
          <a:xfrm>
            <a:off x="865186" y="143932"/>
            <a:ext cx="11183379" cy="1657974"/>
          </a:xfrm>
        </p:spPr>
        <p:txBody>
          <a:bodyPr>
            <a:normAutofit/>
          </a:bodyPr>
          <a:lstStyle/>
          <a:p>
            <a:r>
              <a:rPr lang="en-US" sz="4000" b="1" dirty="0">
                <a:latin typeface="Times New Roman" panose="02020603050405020304" pitchFamily="18" charset="0"/>
                <a:cs typeface="Times New Roman" panose="02020603050405020304" pitchFamily="18" charset="0"/>
              </a:rPr>
              <a:t>Introduction to Natural Language Processing:</a:t>
            </a:r>
          </a:p>
        </p:txBody>
      </p:sp>
      <p:sp>
        <p:nvSpPr>
          <p:cNvPr id="3" name="Content Placeholder 2">
            <a:extLst>
              <a:ext uri="{FF2B5EF4-FFF2-40B4-BE49-F238E27FC236}">
                <a16:creationId xmlns:a16="http://schemas.microsoft.com/office/drawing/2014/main" id="{AD8DC71E-2FE4-A718-AC3E-0E7E22BC03C3}"/>
              </a:ext>
            </a:extLst>
          </p:cNvPr>
          <p:cNvSpPr>
            <a:spLocks noGrp="1"/>
          </p:cNvSpPr>
          <p:nvPr>
            <p:ph idx="1"/>
          </p:nvPr>
        </p:nvSpPr>
        <p:spPr>
          <a:xfrm>
            <a:off x="750886" y="1899708"/>
            <a:ext cx="10793413" cy="4539192"/>
          </a:xfrm>
        </p:spPr>
        <p:txBody>
          <a:bodyPr>
            <a:normAutofit/>
          </a:bodyPr>
          <a:lstStyle/>
          <a:p>
            <a:pPr algn="just" fontAlgn="base"/>
            <a:r>
              <a:rPr lang="en-US" b="0" i="0" dirty="0">
                <a:solidFill>
                  <a:schemeClr val="tx1"/>
                </a:solidFill>
                <a:effectLst/>
                <a:latin typeface="Times New Roman" panose="02020603050405020304" pitchFamily="18" charset="0"/>
                <a:cs typeface="Times New Roman" panose="02020603050405020304" pitchFamily="18" charset="0"/>
              </a:rPr>
              <a:t>Natural language processing (NLP) is a subfield of linguistics, computer science, information engineering, and artificial intelligence concerned with the interactions between computers and human (natural) languages, in particular how to program computers to process and analyze large amounts of natural language data.</a:t>
            </a:r>
          </a:p>
          <a:p>
            <a:pPr algn="just" fontAlgn="base"/>
            <a:endParaRPr lang="en-US" dirty="0">
              <a:solidFill>
                <a:schemeClr val="tx1"/>
              </a:solidFill>
              <a:latin typeface="Times New Roman" panose="02020603050405020304" pitchFamily="18" charset="0"/>
              <a:cs typeface="Times New Roman" panose="02020603050405020304" pitchFamily="18" charset="0"/>
            </a:endParaRPr>
          </a:p>
          <a:p>
            <a:pPr algn="just" fontAlgn="base"/>
            <a:r>
              <a:rPr lang="en-US" b="0" i="0" dirty="0">
                <a:solidFill>
                  <a:schemeClr val="tx1"/>
                </a:solidFill>
                <a:effectLst/>
                <a:latin typeface="Times New Roman" panose="02020603050405020304" pitchFamily="18" charset="0"/>
                <a:cs typeface="Times New Roman" panose="02020603050405020304" pitchFamily="18" charset="0"/>
              </a:rPr>
              <a:t>Challenges in natural language processing frequently involve speech recognition, natural language understanding, and natural language generation.</a:t>
            </a:r>
          </a:p>
          <a:p>
            <a:pPr algn="just" fontAlgn="base"/>
            <a:endParaRPr lang="en-US" b="0" i="0" dirty="0">
              <a:solidFill>
                <a:schemeClr val="tx1"/>
              </a:solidFill>
              <a:effectLst/>
              <a:latin typeface="Times New Roman" panose="02020603050405020304" pitchFamily="18" charset="0"/>
              <a:cs typeface="Times New Roman" panose="02020603050405020304" pitchFamily="18" charset="0"/>
            </a:endParaRPr>
          </a:p>
          <a:p>
            <a:pPr algn="just" fontAlgn="base"/>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151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ED952-00F8-29E2-7AB2-28110E0AA6BD}"/>
              </a:ext>
            </a:extLst>
          </p:cNvPr>
          <p:cNvSpPr>
            <a:spLocks noGrp="1"/>
          </p:cNvSpPr>
          <p:nvPr>
            <p:ph idx="1"/>
          </p:nvPr>
        </p:nvSpPr>
        <p:spPr>
          <a:xfrm>
            <a:off x="684211" y="685800"/>
            <a:ext cx="10957892" cy="5799841"/>
          </a:xfrm>
        </p:spPr>
        <p:txBody>
          <a:bodyPr>
            <a:noAutofit/>
          </a:bodyPr>
          <a:lstStyle/>
          <a:p>
            <a:pPr algn="just"/>
            <a:r>
              <a:rPr lang="en-US" sz="3000" b="1" dirty="0" err="1">
                <a:solidFill>
                  <a:schemeClr val="tx1"/>
                </a:solidFill>
                <a:latin typeface="Times New Roman" panose="02020603050405020304" pitchFamily="18" charset="0"/>
                <a:cs typeface="Times New Roman" panose="02020603050405020304" pitchFamily="18" charset="0"/>
              </a:rPr>
              <a:t>spaCy</a:t>
            </a:r>
            <a:r>
              <a:rPr lang="en-US" sz="3000" dirty="0">
                <a:solidFill>
                  <a:schemeClr val="tx1"/>
                </a:solidFill>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a:p>
            <a:pPr marL="0" indent="0" algn="just">
              <a:buNone/>
            </a:pPr>
            <a:endParaRPr lang="en-US" sz="3000" dirty="0">
              <a:solidFill>
                <a:schemeClr val="tx1"/>
              </a:solidFill>
              <a:latin typeface="Times New Roman" panose="02020603050405020304" pitchFamily="18" charset="0"/>
              <a:cs typeface="Times New Roman" panose="02020603050405020304" pitchFamily="18" charset="0"/>
            </a:endParaRPr>
          </a:p>
          <a:p>
            <a:pPr algn="just"/>
            <a:r>
              <a:rPr lang="en-US" dirty="0" err="1">
                <a:solidFill>
                  <a:schemeClr val="tx1"/>
                </a:solidFill>
                <a:latin typeface="Times New Roman" panose="02020603050405020304" pitchFamily="18" charset="0"/>
                <a:cs typeface="Times New Roman" panose="02020603050405020304" pitchFamily="18" charset="0"/>
              </a:rPr>
              <a:t>spaCy</a:t>
            </a:r>
            <a:r>
              <a:rPr lang="en-US" dirty="0">
                <a:solidFill>
                  <a:schemeClr val="tx1"/>
                </a:solidFill>
                <a:latin typeface="Times New Roman" panose="02020603050405020304" pitchFamily="18" charset="0"/>
                <a:cs typeface="Times New Roman" panose="02020603050405020304" pitchFamily="18" charset="0"/>
              </a:rPr>
              <a:t> is a modern and efficient NLP library designed for industrial-strength applications. </a:t>
            </a:r>
          </a:p>
          <a:p>
            <a:pPr algn="just"/>
            <a:r>
              <a:rPr lang="en-US" dirty="0">
                <a:solidFill>
                  <a:schemeClr val="tx1"/>
                </a:solidFill>
                <a:latin typeface="Times New Roman" panose="02020603050405020304" pitchFamily="18" charset="0"/>
                <a:cs typeface="Times New Roman" panose="02020603050405020304" pitchFamily="18" charset="0"/>
              </a:rPr>
              <a:t>It focuses on providing fast and accurate NLP processing, with support for tasks like tokenization, named entity recognition (NER), part-of-speech (POS) tagging, dependency parsing, and more. </a:t>
            </a:r>
            <a:r>
              <a:rPr lang="en-US" dirty="0" err="1">
                <a:solidFill>
                  <a:schemeClr val="tx1"/>
                </a:solidFill>
                <a:latin typeface="Times New Roman" panose="02020603050405020304" pitchFamily="18" charset="0"/>
                <a:cs typeface="Times New Roman" panose="02020603050405020304" pitchFamily="18" charset="0"/>
              </a:rPr>
              <a:t>spaCy</a:t>
            </a:r>
            <a:r>
              <a:rPr lang="en-US" dirty="0">
                <a:solidFill>
                  <a:schemeClr val="tx1"/>
                </a:solidFill>
                <a:latin typeface="Times New Roman" panose="02020603050405020304" pitchFamily="18" charset="0"/>
                <a:cs typeface="Times New Roman" panose="02020603050405020304" pitchFamily="18" charset="0"/>
              </a:rPr>
              <a:t> is known for its speed and scalability, making it suitable for building large-scale NLP applications.</a:t>
            </a:r>
          </a:p>
        </p:txBody>
      </p:sp>
      <p:pic>
        <p:nvPicPr>
          <p:cNvPr id="4" name="Picture 3">
            <a:extLst>
              <a:ext uri="{FF2B5EF4-FFF2-40B4-BE49-F238E27FC236}">
                <a16:creationId xmlns:a16="http://schemas.microsoft.com/office/drawing/2014/main" id="{4999D26D-7420-B733-2E06-EB4A9CE3D4EF}"/>
              </a:ext>
            </a:extLst>
          </p:cNvPr>
          <p:cNvPicPr>
            <a:picLocks noChangeAspect="1"/>
          </p:cNvPicPr>
          <p:nvPr/>
        </p:nvPicPr>
        <p:blipFill rotWithShape="1">
          <a:blip r:embed="rId2">
            <a:extLst>
              <a:ext uri="{28A0092B-C50C-407E-A947-70E740481C1C}">
                <a14:useLocalDpi xmlns:a14="http://schemas.microsoft.com/office/drawing/2010/main" val="0"/>
              </a:ext>
            </a:extLst>
          </a:blip>
          <a:srcRect l="22230" r="21714"/>
          <a:stretch/>
        </p:blipFill>
        <p:spPr>
          <a:xfrm>
            <a:off x="4067481" y="4675654"/>
            <a:ext cx="3758956" cy="1743075"/>
          </a:xfrm>
          <a:prstGeom prst="rect">
            <a:avLst/>
          </a:prstGeom>
        </p:spPr>
      </p:pic>
    </p:spTree>
    <p:extLst>
      <p:ext uri="{BB962C8B-B14F-4D97-AF65-F5344CB8AC3E}">
        <p14:creationId xmlns:p14="http://schemas.microsoft.com/office/powerpoint/2010/main" val="1314262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761ED-C718-4641-7F6B-3AFCB3E48262}"/>
              </a:ext>
            </a:extLst>
          </p:cNvPr>
          <p:cNvSpPr>
            <a:spLocks noGrp="1"/>
          </p:cNvSpPr>
          <p:nvPr>
            <p:ph idx="1"/>
          </p:nvPr>
        </p:nvSpPr>
        <p:spPr>
          <a:xfrm>
            <a:off x="675481" y="751915"/>
            <a:ext cx="10841038" cy="5829300"/>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Both NLTK and </a:t>
            </a:r>
            <a:r>
              <a:rPr lang="en-US" dirty="0" err="1">
                <a:solidFill>
                  <a:schemeClr val="tx1"/>
                </a:solidFill>
                <a:latin typeface="Times New Roman" panose="02020603050405020304" pitchFamily="18" charset="0"/>
                <a:cs typeface="Times New Roman" panose="02020603050405020304" pitchFamily="18" charset="0"/>
              </a:rPr>
              <a:t>spaCy</a:t>
            </a:r>
            <a:r>
              <a:rPr lang="en-US" dirty="0">
                <a:solidFill>
                  <a:schemeClr val="tx1"/>
                </a:solidFill>
                <a:latin typeface="Times New Roman" panose="02020603050405020304" pitchFamily="18" charset="0"/>
                <a:cs typeface="Times New Roman" panose="02020603050405020304" pitchFamily="18" charset="0"/>
              </a:rPr>
              <a:t> have their strengths and use cases:</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NLTK is more suitable for educational purposes, experimentation, and research, as it provides a rich set of tools, resources, and algorithms that allow for greater customization and exploration of NLP techniques.</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err="1">
                <a:solidFill>
                  <a:schemeClr val="tx1"/>
                </a:solidFill>
                <a:latin typeface="Times New Roman" panose="02020603050405020304" pitchFamily="18" charset="0"/>
                <a:cs typeface="Times New Roman" panose="02020603050405020304" pitchFamily="18" charset="0"/>
              </a:rPr>
              <a:t>spaCy</a:t>
            </a:r>
            <a:r>
              <a:rPr lang="en-US" dirty="0">
                <a:solidFill>
                  <a:schemeClr val="tx1"/>
                </a:solidFill>
                <a:latin typeface="Times New Roman" panose="02020603050405020304" pitchFamily="18" charset="0"/>
                <a:cs typeface="Times New Roman" panose="02020603050405020304" pitchFamily="18" charset="0"/>
              </a:rPr>
              <a:t>, on the other hand, is well-suited for building production-level applications due to its speed and efficiency. It provides pre-trained models, linguistic annotations, and seamless integration with deep learning libraries like TensorFlow and </a:t>
            </a:r>
            <a:r>
              <a:rPr lang="en-US" dirty="0" err="1">
                <a:solidFill>
                  <a:schemeClr val="tx1"/>
                </a:solidFill>
                <a:latin typeface="Times New Roman" panose="02020603050405020304" pitchFamily="18" charset="0"/>
                <a:cs typeface="Times New Roman" panose="02020603050405020304" pitchFamily="18" charset="0"/>
              </a:rPr>
              <a:t>PyTorch</a:t>
            </a:r>
            <a:r>
              <a:rPr lang="en-US"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3789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A73CB-881D-8BB2-3FB0-A0AA8A93DAA4}"/>
              </a:ext>
            </a:extLst>
          </p:cNvPr>
          <p:cNvSpPr>
            <a:spLocks noGrp="1"/>
          </p:cNvSpPr>
          <p:nvPr>
            <p:ph idx="1"/>
          </p:nvPr>
        </p:nvSpPr>
        <p:spPr>
          <a:xfrm>
            <a:off x="979252" y="0"/>
            <a:ext cx="10233496" cy="3554246"/>
          </a:xfrm>
        </p:spPr>
        <p:txBody>
          <a:bodyPr>
            <a:noAutofit/>
          </a:bodyPr>
          <a:lstStyle/>
          <a:p>
            <a:pPr algn="just" fontAlgn="base"/>
            <a:endParaRPr lang="en-US" b="0" i="0" dirty="0">
              <a:solidFill>
                <a:schemeClr val="tx1"/>
              </a:solidFill>
              <a:effectLst/>
              <a:latin typeface="Times New Roman" panose="02020603050405020304" pitchFamily="18" charset="0"/>
              <a:cs typeface="Times New Roman" panose="02020603050405020304" pitchFamily="18" charset="0"/>
            </a:endParaRPr>
          </a:p>
          <a:p>
            <a:pPr algn="just" fontAlgn="base"/>
            <a:endParaRPr lang="en-US" dirty="0">
              <a:solidFill>
                <a:schemeClr val="tx1"/>
              </a:solidFill>
              <a:latin typeface="Times New Roman" panose="02020603050405020304" pitchFamily="18" charset="0"/>
              <a:cs typeface="Times New Roman" panose="02020603050405020304" pitchFamily="18" charset="0"/>
            </a:endParaRPr>
          </a:p>
          <a:p>
            <a:pPr algn="just" fontAlgn="base"/>
            <a:r>
              <a:rPr lang="en-US" b="0" i="0" dirty="0">
                <a:solidFill>
                  <a:schemeClr val="tx1"/>
                </a:solidFill>
                <a:effectLst/>
                <a:latin typeface="Times New Roman" panose="02020603050405020304" pitchFamily="18" charset="0"/>
                <a:cs typeface="Times New Roman" panose="02020603050405020304" pitchFamily="18" charset="0"/>
              </a:rPr>
              <a:t>When we say natural language, we mean human language as opposed to programming languages. Natural language refers to not only textual data, but also to speech and audio data.</a:t>
            </a:r>
          </a:p>
          <a:p>
            <a:pPr marL="0" indent="0" algn="just" fontAlgn="base">
              <a:buNone/>
            </a:pPr>
            <a:endParaRPr lang="en-US" dirty="0">
              <a:solidFill>
                <a:schemeClr val="tx1"/>
              </a:solidFill>
              <a:latin typeface="Times New Roman" panose="02020603050405020304" pitchFamily="18" charset="0"/>
              <a:cs typeface="Times New Roman" panose="02020603050405020304" pitchFamily="18" charset="0"/>
            </a:endParaRPr>
          </a:p>
          <a:p>
            <a:pPr algn="just" fontAlgn="base"/>
            <a:r>
              <a:rPr lang="en-US" b="0" i="0" dirty="0">
                <a:solidFill>
                  <a:schemeClr val="tx1"/>
                </a:solidFill>
                <a:effectLst/>
                <a:latin typeface="Times New Roman" panose="02020603050405020304" pitchFamily="18" charset="0"/>
                <a:cs typeface="Times New Roman" panose="02020603050405020304" pitchFamily="18" charset="0"/>
              </a:rPr>
              <a:t>Similarly, machines lacking natural language processing would be severely limited in their capabilities, restricted to working with numerical and visual data. They would struggle to achieve general artificial intelligence or exhibit human-like intelligence.</a:t>
            </a:r>
          </a:p>
          <a:p>
            <a:pPr algn="just" fontAlgn="base"/>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br>
              <a:rPr lang="en-US" dirty="0">
                <a:solidFill>
                  <a:schemeClr val="tx1"/>
                </a:solidFill>
              </a:rPr>
            </a:b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789401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952AF-9CE4-2D1F-9A96-B28AC29A6BA6}"/>
              </a:ext>
            </a:extLst>
          </p:cNvPr>
          <p:cNvSpPr>
            <a:spLocks noGrp="1"/>
          </p:cNvSpPr>
          <p:nvPr>
            <p:ph idx="1"/>
          </p:nvPr>
        </p:nvSpPr>
        <p:spPr>
          <a:xfrm>
            <a:off x="619125" y="476250"/>
            <a:ext cx="11052922" cy="5915585"/>
          </a:xfrm>
        </p:spPr>
        <p:txBody>
          <a:bodyPr>
            <a:noAutofit/>
          </a:bodyPr>
          <a:lstStyle/>
          <a:p>
            <a:pPr fontAlgn="base"/>
            <a:r>
              <a:rPr lang="en-US" sz="2500" b="0" i="0" dirty="0">
                <a:solidFill>
                  <a:schemeClr val="tx1"/>
                </a:solidFill>
                <a:effectLst/>
                <a:latin typeface="Times New Roman" panose="02020603050405020304" pitchFamily="18" charset="0"/>
                <a:cs typeface="Times New Roman" panose="02020603050405020304" pitchFamily="18" charset="0"/>
              </a:rPr>
              <a:t>Without language, communication through text or speech would be impossible, leading to a significant loss of knowledge sharing and meaningful interaction. Reading books, listening to music would become challenging or even impossible. </a:t>
            </a:r>
          </a:p>
          <a:p>
            <a:pPr algn="l" fontAlgn="base"/>
            <a:r>
              <a:rPr lang="en-US" sz="2500" b="0" i="0" dirty="0">
                <a:solidFill>
                  <a:schemeClr val="tx1"/>
                </a:solidFill>
                <a:effectLst/>
                <a:latin typeface="Times New Roman" panose="02020603050405020304" pitchFamily="18" charset="0"/>
                <a:cs typeface="Times New Roman" panose="02020603050405020304" pitchFamily="18" charset="0"/>
              </a:rPr>
              <a:t>Fortunately, machines can now finally process natural language data reasonably well. Let’s explore what commercial applications are possible because of this relatively newfound ability of computers to work with natural language data.</a:t>
            </a:r>
          </a:p>
          <a:p>
            <a:pPr marL="0" indent="0" algn="l" fontAlgn="base">
              <a:buNone/>
            </a:pPr>
            <a:endParaRPr lang="en-US" sz="2500" b="0" i="0" dirty="0">
              <a:solidFill>
                <a:schemeClr val="tx1"/>
              </a:solidFill>
              <a:effectLst/>
              <a:latin typeface="Times New Roman" panose="02020603050405020304" pitchFamily="18" charset="0"/>
              <a:cs typeface="Times New Roman" panose="02020603050405020304" pitchFamily="18" charset="0"/>
            </a:endParaRPr>
          </a:p>
          <a:p>
            <a:pPr marL="514350" indent="-514350" algn="l" fontAlgn="base">
              <a:buFont typeface="+mj-lt"/>
              <a:buAutoNum type="arabicPeriod"/>
            </a:pPr>
            <a:r>
              <a:rPr lang="en-US" sz="2500" dirty="0">
                <a:solidFill>
                  <a:schemeClr val="tx1"/>
                </a:solidFill>
                <a:effectLst/>
                <a:latin typeface="Times New Roman" panose="02020603050405020304" pitchFamily="18" charset="0"/>
                <a:cs typeface="Times New Roman" panose="02020603050405020304" pitchFamily="18" charset="0"/>
              </a:rPr>
              <a:t>Machine translation</a:t>
            </a:r>
          </a:p>
          <a:p>
            <a:pPr marL="514350" indent="-514350" algn="l" fontAlgn="base">
              <a:buFont typeface="+mj-lt"/>
              <a:buAutoNum type="arabicPeriod"/>
            </a:pPr>
            <a:r>
              <a:rPr lang="en-US" sz="2500" dirty="0">
                <a:solidFill>
                  <a:schemeClr val="tx1"/>
                </a:solidFill>
                <a:effectLst/>
                <a:latin typeface="Times New Roman" panose="02020603050405020304" pitchFamily="18" charset="0"/>
                <a:cs typeface="Times New Roman" panose="02020603050405020304" pitchFamily="18" charset="0"/>
              </a:rPr>
              <a:t>Speech Recognition</a:t>
            </a:r>
          </a:p>
          <a:p>
            <a:pPr marL="514350" indent="-514350" algn="l" fontAlgn="base">
              <a:buFont typeface="+mj-lt"/>
              <a:buAutoNum type="arabicPeriod"/>
            </a:pPr>
            <a:r>
              <a:rPr lang="en-US" sz="2500" dirty="0">
                <a:solidFill>
                  <a:schemeClr val="tx1"/>
                </a:solidFill>
                <a:latin typeface="Times New Roman" panose="02020603050405020304" pitchFamily="18" charset="0"/>
                <a:cs typeface="Times New Roman" panose="02020603050405020304" pitchFamily="18" charset="0"/>
              </a:rPr>
              <a:t>Question Answering</a:t>
            </a:r>
          </a:p>
          <a:p>
            <a:pPr marL="514350" indent="-514350" algn="l" fontAlgn="base">
              <a:buFont typeface="+mj-lt"/>
              <a:buAutoNum type="arabicPeriod"/>
            </a:pPr>
            <a:r>
              <a:rPr lang="en-US" sz="2500" dirty="0">
                <a:solidFill>
                  <a:schemeClr val="tx1"/>
                </a:solidFill>
                <a:effectLst/>
                <a:latin typeface="Times New Roman" panose="02020603050405020304" pitchFamily="18" charset="0"/>
                <a:cs typeface="Times New Roman" panose="02020603050405020304" pitchFamily="18" charset="0"/>
              </a:rPr>
              <a:t>Text Summarization</a:t>
            </a:r>
          </a:p>
          <a:p>
            <a:pPr marL="514350" indent="-514350" algn="l" fontAlgn="base">
              <a:buFont typeface="+mj-lt"/>
              <a:buAutoNum type="arabicPeriod"/>
            </a:pPr>
            <a:r>
              <a:rPr lang="en-US" sz="2500" dirty="0">
                <a:solidFill>
                  <a:schemeClr val="tx1"/>
                </a:solidFill>
                <a:effectLst/>
                <a:latin typeface="Times New Roman" panose="02020603050405020304" pitchFamily="18" charset="0"/>
                <a:cs typeface="Times New Roman" panose="02020603050405020304" pitchFamily="18" charset="0"/>
              </a:rPr>
              <a:t>Chatbots</a:t>
            </a:r>
          </a:p>
          <a:p>
            <a:pPr marL="514350" indent="-514350" algn="l" fontAlgn="base">
              <a:buFont typeface="+mj-lt"/>
              <a:buAutoNum type="arabicPeriod"/>
            </a:pPr>
            <a:r>
              <a:rPr lang="en-US" sz="2500" dirty="0">
                <a:solidFill>
                  <a:schemeClr val="tx1"/>
                </a:solidFill>
                <a:effectLst/>
                <a:latin typeface="Times New Roman" panose="02020603050405020304" pitchFamily="18" charset="0"/>
                <a:cs typeface="Times New Roman" panose="02020603050405020304" pitchFamily="18" charset="0"/>
              </a:rPr>
              <a:t>Text-to-Speech, Speech-to-Text</a:t>
            </a:r>
            <a:br>
              <a:rPr lang="en-US" sz="2500" dirty="0">
                <a:solidFill>
                  <a:schemeClr val="tx1"/>
                </a:solidFill>
                <a:effectLst/>
              </a:rPr>
            </a:br>
            <a:endParaRPr lang="en-US" sz="2500" dirty="0">
              <a:solidFill>
                <a:schemeClr val="tx1"/>
              </a:solidFill>
            </a:endParaRPr>
          </a:p>
        </p:txBody>
      </p:sp>
    </p:spTree>
    <p:extLst>
      <p:ext uri="{BB962C8B-B14F-4D97-AF65-F5344CB8AC3E}">
        <p14:creationId xmlns:p14="http://schemas.microsoft.com/office/powerpoint/2010/main" val="418104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486D-201C-3CB5-1A8C-5AC9D4759F1C}"/>
              </a:ext>
            </a:extLst>
          </p:cNvPr>
          <p:cNvSpPr>
            <a:spLocks noGrp="1"/>
          </p:cNvSpPr>
          <p:nvPr>
            <p:ph type="title"/>
          </p:nvPr>
        </p:nvSpPr>
        <p:spPr>
          <a:xfrm>
            <a:off x="723899" y="153458"/>
            <a:ext cx="8278699" cy="1006040"/>
          </a:xfrm>
        </p:spPr>
        <p:txBody>
          <a:bodyPr>
            <a:normAutofit/>
          </a:bodyPr>
          <a:lstStyle/>
          <a:p>
            <a:r>
              <a:rPr lang="en-US" sz="3600" b="1" dirty="0">
                <a:latin typeface="Times New Roman" panose="02020603050405020304" pitchFamily="18" charset="0"/>
                <a:cs typeface="Times New Roman" panose="02020603050405020304" pitchFamily="18" charset="0"/>
              </a:rPr>
              <a:t>Applications of NLP:</a:t>
            </a:r>
          </a:p>
        </p:txBody>
      </p:sp>
      <p:sp>
        <p:nvSpPr>
          <p:cNvPr id="3" name="Content Placeholder 2">
            <a:extLst>
              <a:ext uri="{FF2B5EF4-FFF2-40B4-BE49-F238E27FC236}">
                <a16:creationId xmlns:a16="http://schemas.microsoft.com/office/drawing/2014/main" id="{6C0DBC3A-D27F-7317-017C-E7584EA3EE82}"/>
              </a:ext>
            </a:extLst>
          </p:cNvPr>
          <p:cNvSpPr>
            <a:spLocks noGrp="1"/>
          </p:cNvSpPr>
          <p:nvPr>
            <p:ph idx="1"/>
          </p:nvPr>
        </p:nvSpPr>
        <p:spPr>
          <a:xfrm>
            <a:off x="547043" y="1159498"/>
            <a:ext cx="10658475" cy="5019675"/>
          </a:xfrm>
        </p:spPr>
        <p:txBody>
          <a:bodyPr>
            <a:noAutofit/>
          </a:bodyPr>
          <a:lstStyle/>
          <a:p>
            <a:pPr marL="0" indent="0" algn="just">
              <a:buNone/>
            </a:pPr>
            <a:r>
              <a:rPr lang="en-US" sz="3000"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Machine Translation:</a:t>
            </a:r>
          </a:p>
          <a:p>
            <a:pPr algn="just"/>
            <a:r>
              <a:rPr lang="en-US" b="0" i="0" dirty="0">
                <a:solidFill>
                  <a:schemeClr val="tx1"/>
                </a:solidFill>
                <a:effectLst/>
                <a:latin typeface="Times New Roman" panose="02020603050405020304" pitchFamily="18" charset="0"/>
                <a:cs typeface="Times New Roman" panose="02020603050405020304" pitchFamily="18" charset="0"/>
              </a:rPr>
              <a:t>Machine translation is the process of using machines to translate from one language to another without any human intervention. </a:t>
            </a:r>
          </a:p>
          <a:p>
            <a:pPr algn="just"/>
            <a:r>
              <a:rPr lang="en-US" b="0" i="0" dirty="0">
                <a:solidFill>
                  <a:schemeClr val="tx1"/>
                </a:solidFill>
                <a:effectLst/>
                <a:latin typeface="Times New Roman" panose="02020603050405020304" pitchFamily="18" charset="0"/>
                <a:cs typeface="Times New Roman" panose="02020603050405020304" pitchFamily="18" charset="0"/>
              </a:rPr>
              <a:t>By far the most popular example of this is Google Translate, which supports over 100 languages and serves over 500 million people daily. </a:t>
            </a:r>
          </a:p>
          <a:p>
            <a:pPr algn="just"/>
            <a:r>
              <a:rPr lang="en-US" b="0" i="0" dirty="0">
                <a:solidFill>
                  <a:schemeClr val="tx1"/>
                </a:solidFill>
                <a:effectLst/>
                <a:latin typeface="Times New Roman" panose="02020603050405020304" pitchFamily="18" charset="0"/>
                <a:cs typeface="Times New Roman" panose="02020603050405020304" pitchFamily="18" charset="0"/>
              </a:rPr>
              <a:t>When it was first launched in 2006, the performance of Google Translate was notably worse than what it is today. Performance today is fast approaching human expert level.</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2D40AA1-EBA6-079F-190B-5CE6B7515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0358" y="4452607"/>
            <a:ext cx="4166647" cy="2294355"/>
          </a:xfrm>
          <a:prstGeom prst="rect">
            <a:avLst/>
          </a:prstGeom>
        </p:spPr>
      </p:pic>
    </p:spTree>
    <p:extLst>
      <p:ext uri="{BB962C8B-B14F-4D97-AF65-F5344CB8AC3E}">
        <p14:creationId xmlns:p14="http://schemas.microsoft.com/office/powerpoint/2010/main" val="16731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2FC82-84CD-6B8F-B613-D0C2666C7B14}"/>
              </a:ext>
            </a:extLst>
          </p:cNvPr>
          <p:cNvSpPr>
            <a:spLocks noGrp="1"/>
          </p:cNvSpPr>
          <p:nvPr>
            <p:ph idx="1"/>
          </p:nvPr>
        </p:nvSpPr>
        <p:spPr>
          <a:xfrm>
            <a:off x="579829" y="213674"/>
            <a:ext cx="10717213" cy="5857875"/>
          </a:xfrm>
        </p:spPr>
        <p:txBody>
          <a:bodyPr>
            <a:normAutofit/>
          </a:bodyPr>
          <a:lstStyle/>
          <a:p>
            <a:pPr algn="just"/>
            <a:r>
              <a:rPr lang="en-US" sz="3000" b="1" dirty="0">
                <a:solidFill>
                  <a:schemeClr val="tx1"/>
                </a:solidFill>
                <a:latin typeface="Times New Roman" panose="02020603050405020304" pitchFamily="18" charset="0"/>
                <a:cs typeface="Times New Roman" panose="02020603050405020304" pitchFamily="18" charset="0"/>
              </a:rPr>
              <a:t>Speech Recognition:</a:t>
            </a:r>
          </a:p>
          <a:p>
            <a:pPr marL="0" indent="0" algn="just">
              <a:buNone/>
            </a:pPr>
            <a:endParaRPr lang="en-US" sz="3000"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It may sound shocking, but voice recognition technology has been around for over 50 years. None of the voice recognition software had good performance or had gone mainstream until very recently, driven by the rise of deep learning. </a:t>
            </a:r>
          </a:p>
          <a:p>
            <a:pPr algn="just"/>
            <a:r>
              <a:rPr lang="en-US" dirty="0">
                <a:solidFill>
                  <a:schemeClr val="tx1"/>
                </a:solidFill>
                <a:latin typeface="Times New Roman" panose="02020603050405020304" pitchFamily="18" charset="0"/>
                <a:cs typeface="Times New Roman" panose="02020603050405020304" pitchFamily="18" charset="0"/>
              </a:rPr>
              <a:t>Today, Amazon Alexa, Apple Siri, Google Assistant, Microsoft Cortana, digital voice assistants in your car, and other software are now able to recognize speech with such a high level of accuracy that the software is able to process the information in real time and answer in a mostly reasonable way. </a:t>
            </a: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C0DD153-2CC1-1E46-E6F7-3C7FA0C11FDE}"/>
              </a:ext>
            </a:extLst>
          </p:cNvPr>
          <p:cNvPicPr>
            <a:picLocks noChangeAspect="1"/>
          </p:cNvPicPr>
          <p:nvPr/>
        </p:nvPicPr>
        <p:blipFill rotWithShape="1">
          <a:blip r:embed="rId2">
            <a:extLst>
              <a:ext uri="{28A0092B-C50C-407E-A947-70E740481C1C}">
                <a14:useLocalDpi xmlns:a14="http://schemas.microsoft.com/office/drawing/2010/main" val="0"/>
              </a:ext>
            </a:extLst>
          </a:blip>
          <a:srcRect l="7260" r="5674"/>
          <a:stretch/>
        </p:blipFill>
        <p:spPr>
          <a:xfrm>
            <a:off x="7729979" y="4651299"/>
            <a:ext cx="4317477" cy="2074726"/>
          </a:xfrm>
          <a:prstGeom prst="rect">
            <a:avLst/>
          </a:prstGeom>
        </p:spPr>
      </p:pic>
    </p:spTree>
    <p:extLst>
      <p:ext uri="{BB962C8B-B14F-4D97-AF65-F5344CB8AC3E}">
        <p14:creationId xmlns:p14="http://schemas.microsoft.com/office/powerpoint/2010/main" val="203418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35AD1-C2B7-0369-F799-48D63390C40A}"/>
              </a:ext>
            </a:extLst>
          </p:cNvPr>
          <p:cNvSpPr>
            <a:spLocks noGrp="1"/>
          </p:cNvSpPr>
          <p:nvPr>
            <p:ph idx="1"/>
          </p:nvPr>
        </p:nvSpPr>
        <p:spPr>
          <a:xfrm>
            <a:off x="684212" y="685800"/>
            <a:ext cx="9888538" cy="5629275"/>
          </a:xfrm>
        </p:spPr>
        <p:txBody>
          <a:bodyPr>
            <a:normAutofit/>
          </a:bodyPr>
          <a:lstStyle/>
          <a:p>
            <a:pPr algn="just"/>
            <a:r>
              <a:rPr lang="en-US" sz="3000" b="1" dirty="0">
                <a:solidFill>
                  <a:schemeClr val="tx1"/>
                </a:solidFill>
                <a:latin typeface="Times New Roman" panose="02020603050405020304" pitchFamily="18" charset="0"/>
                <a:cs typeface="Times New Roman" panose="02020603050405020304" pitchFamily="18" charset="0"/>
              </a:rPr>
              <a:t>Question Answering:</a:t>
            </a:r>
          </a:p>
          <a:p>
            <a:pPr marL="0" indent="0" algn="just">
              <a:buNone/>
            </a:pPr>
            <a:endParaRPr lang="en-US" sz="3000" b="1"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For these digital assistants to deliver a delightful experience to humans asking questions, speech recognition is only the first half of the job. </a:t>
            </a:r>
          </a:p>
          <a:p>
            <a:pPr algn="just"/>
            <a:r>
              <a:rPr lang="en-US" dirty="0">
                <a:solidFill>
                  <a:schemeClr val="tx1"/>
                </a:solidFill>
                <a:latin typeface="Times New Roman" panose="02020603050405020304" pitchFamily="18" charset="0"/>
                <a:cs typeface="Times New Roman" panose="02020603050405020304" pitchFamily="18" charset="0"/>
              </a:rPr>
              <a:t>The software needs to (a) recognize the speech and (b), given the speech recognized, retrieve an appropriate response. This second half is known as question answering (QA).</a:t>
            </a: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DE6306D-808F-2908-3295-FB24F81C41CF}"/>
              </a:ext>
            </a:extLst>
          </p:cNvPr>
          <p:cNvPicPr>
            <a:picLocks noChangeAspect="1"/>
          </p:cNvPicPr>
          <p:nvPr/>
        </p:nvPicPr>
        <p:blipFill rotWithShape="1">
          <a:blip r:embed="rId2">
            <a:extLst>
              <a:ext uri="{28A0092B-C50C-407E-A947-70E740481C1C}">
                <a14:useLocalDpi xmlns:a14="http://schemas.microsoft.com/office/drawing/2010/main" val="0"/>
              </a:ext>
            </a:extLst>
          </a:blip>
          <a:srcRect l="8659" t="7917" r="8685" b="13677"/>
          <a:stretch/>
        </p:blipFill>
        <p:spPr>
          <a:xfrm>
            <a:off x="7220931" y="4242381"/>
            <a:ext cx="4901939" cy="2615619"/>
          </a:xfrm>
          <a:prstGeom prst="rect">
            <a:avLst/>
          </a:prstGeom>
        </p:spPr>
      </p:pic>
    </p:spTree>
    <p:extLst>
      <p:ext uri="{BB962C8B-B14F-4D97-AF65-F5344CB8AC3E}">
        <p14:creationId xmlns:p14="http://schemas.microsoft.com/office/powerpoint/2010/main" val="102391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3D320-A5E2-C46F-10B7-A04FA76F1BBD}"/>
              </a:ext>
            </a:extLst>
          </p:cNvPr>
          <p:cNvSpPr>
            <a:spLocks noGrp="1"/>
          </p:cNvSpPr>
          <p:nvPr>
            <p:ph idx="1"/>
          </p:nvPr>
        </p:nvSpPr>
        <p:spPr>
          <a:xfrm>
            <a:off x="703066" y="302344"/>
            <a:ext cx="10345738" cy="5191125"/>
          </a:xfrm>
        </p:spPr>
        <p:txBody>
          <a:bodyPr>
            <a:noAutofit/>
          </a:bodyPr>
          <a:lstStyle/>
          <a:p>
            <a:r>
              <a:rPr lang="en-US" sz="3000" b="1" dirty="0">
                <a:solidFill>
                  <a:schemeClr val="tx1"/>
                </a:solidFill>
                <a:latin typeface="Times New Roman" panose="02020603050405020304" pitchFamily="18" charset="0"/>
                <a:cs typeface="Times New Roman" panose="02020603050405020304" pitchFamily="18" charset="0"/>
              </a:rPr>
              <a:t>Text Summarization: </a:t>
            </a:r>
          </a:p>
          <a:p>
            <a:pPr marL="0" indent="0">
              <a:buNone/>
            </a:pPr>
            <a:endParaRPr lang="en-US" sz="3000" dirty="0">
              <a:solidFill>
                <a:schemeClr val="tx1"/>
              </a:solidFill>
              <a:latin typeface="Times New Roman" panose="02020603050405020304" pitchFamily="18" charset="0"/>
              <a:cs typeface="Times New Roman" panose="02020603050405020304" pitchFamily="18" charset="0"/>
            </a:endParaRPr>
          </a:p>
          <a:p>
            <a:pPr algn="l"/>
            <a:r>
              <a:rPr lang="en-US" b="0" i="0" dirty="0">
                <a:solidFill>
                  <a:schemeClr val="tx1"/>
                </a:solidFill>
                <a:effectLst/>
                <a:latin typeface="Times New Roman" panose="02020603050405020304" pitchFamily="18" charset="0"/>
                <a:cs typeface="Times New Roman" panose="02020603050405020304" pitchFamily="18" charset="0"/>
              </a:rPr>
              <a:t>Text summarization is the process of condensing a longer piece of text, such as an article, document, or webpage, into a shorter version while preserving the essential information and meaning. It aims to provide a concise and coherent summary that captures the main points and key ideas of the original text.</a:t>
            </a:r>
          </a:p>
          <a:p>
            <a:pPr algn="l"/>
            <a:r>
              <a:rPr lang="en-US" dirty="0">
                <a:solidFill>
                  <a:schemeClr val="tx1"/>
                </a:solidFill>
                <a:latin typeface="Times New Roman" panose="02020603050405020304" pitchFamily="18" charset="0"/>
                <a:cs typeface="Times New Roman" panose="02020603050405020304" pitchFamily="18" charset="0"/>
              </a:rPr>
              <a:t>It is helpful for students, researchers, and lots of office related workers.</a:t>
            </a:r>
            <a:endParaRPr lang="en-US" b="0" i="0" dirty="0">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419D6BF-243D-6188-50C9-32BB232AC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672" y="4307606"/>
            <a:ext cx="5225592" cy="2371725"/>
          </a:xfrm>
          <a:prstGeom prst="rect">
            <a:avLst/>
          </a:prstGeom>
        </p:spPr>
      </p:pic>
    </p:spTree>
    <p:extLst>
      <p:ext uri="{BB962C8B-B14F-4D97-AF65-F5344CB8AC3E}">
        <p14:creationId xmlns:p14="http://schemas.microsoft.com/office/powerpoint/2010/main" val="244113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C18922-CAA9-568D-41BB-32B680061B48}"/>
              </a:ext>
            </a:extLst>
          </p:cNvPr>
          <p:cNvSpPr>
            <a:spLocks noGrp="1"/>
          </p:cNvSpPr>
          <p:nvPr>
            <p:ph idx="1"/>
          </p:nvPr>
        </p:nvSpPr>
        <p:spPr>
          <a:xfrm>
            <a:off x="846361" y="358328"/>
            <a:ext cx="10069513" cy="5514975"/>
          </a:xfrm>
        </p:spPr>
        <p:txBody>
          <a:bodyPr>
            <a:normAutofit/>
          </a:bodyPr>
          <a:lstStyle/>
          <a:p>
            <a:pPr algn="just"/>
            <a:r>
              <a:rPr lang="en-US" sz="3000" b="1" dirty="0">
                <a:solidFill>
                  <a:schemeClr val="tx1"/>
                </a:solidFill>
                <a:latin typeface="Times New Roman" panose="02020603050405020304" pitchFamily="18" charset="0"/>
                <a:cs typeface="Times New Roman" panose="02020603050405020304" pitchFamily="18" charset="0"/>
              </a:rPr>
              <a:t>Chatbots:</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Chatbots are small pop-up boxes on websites that start conversations with users. They greet users, ask questions to understand their purpose, and provide assistance without human intervention. </a:t>
            </a:r>
          </a:p>
          <a:p>
            <a:pPr algn="just"/>
            <a:r>
              <a:rPr lang="en-US" b="0" i="0" dirty="0">
                <a:solidFill>
                  <a:schemeClr val="tx1"/>
                </a:solidFill>
                <a:effectLst/>
                <a:latin typeface="Times New Roman" panose="02020603050405020304" pitchFamily="18" charset="0"/>
                <a:cs typeface="Times New Roman" panose="02020603050405020304" pitchFamily="18" charset="0"/>
              </a:rPr>
              <a:t>They aim to automate customer engagement and offer instant help, making the user experience smoother and more convenient.</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AE7A506-50A5-DD49-0577-03ED4A975046}"/>
              </a:ext>
            </a:extLst>
          </p:cNvPr>
          <p:cNvPicPr>
            <a:picLocks noChangeAspect="1"/>
          </p:cNvPicPr>
          <p:nvPr/>
        </p:nvPicPr>
        <p:blipFill rotWithShape="1">
          <a:blip r:embed="rId2">
            <a:extLst>
              <a:ext uri="{28A0092B-C50C-407E-A947-70E740481C1C}">
                <a14:useLocalDpi xmlns:a14="http://schemas.microsoft.com/office/drawing/2010/main" val="0"/>
              </a:ext>
            </a:extLst>
          </a:blip>
          <a:srcRect l="20412" r="20670"/>
          <a:stretch/>
        </p:blipFill>
        <p:spPr>
          <a:xfrm>
            <a:off x="4154079" y="4120294"/>
            <a:ext cx="3883842" cy="2737706"/>
          </a:xfrm>
          <a:prstGeom prst="rect">
            <a:avLst/>
          </a:prstGeom>
        </p:spPr>
      </p:pic>
    </p:spTree>
    <p:extLst>
      <p:ext uri="{BB962C8B-B14F-4D97-AF65-F5344CB8AC3E}">
        <p14:creationId xmlns:p14="http://schemas.microsoft.com/office/powerpoint/2010/main" val="641250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TotalTime>
  <Words>1653</Words>
  <Application>Microsoft Office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NATURAL LANGUAGE  PROCESSING  (LECTURE 1)  </vt:lpstr>
      <vt:lpstr>Introduction to Natural Language Processing:</vt:lpstr>
      <vt:lpstr>PowerPoint Presentation</vt:lpstr>
      <vt:lpstr>PowerPoint Presentation</vt:lpstr>
      <vt:lpstr>Applications of NLP: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Syntax, Semantics, Pragmatics, and Discourse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23MSDS004</dc:creator>
  <cp:lastModifiedBy>Ahrar Bin Aslam</cp:lastModifiedBy>
  <cp:revision>27</cp:revision>
  <dcterms:created xsi:type="dcterms:W3CDTF">2023-07-10T06:08:55Z</dcterms:created>
  <dcterms:modified xsi:type="dcterms:W3CDTF">2024-11-18T22:27:00Z</dcterms:modified>
</cp:coreProperties>
</file>