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85" r:id="rId2"/>
    <p:sldId id="257" r:id="rId3"/>
    <p:sldId id="258" r:id="rId4"/>
    <p:sldId id="269" r:id="rId5"/>
    <p:sldId id="259" r:id="rId6"/>
    <p:sldId id="260" r:id="rId7"/>
    <p:sldId id="261" r:id="rId8"/>
    <p:sldId id="262" r:id="rId9"/>
    <p:sldId id="263" r:id="rId10"/>
    <p:sldId id="264" r:id="rId11"/>
    <p:sldId id="265" r:id="rId12"/>
    <p:sldId id="266" r:id="rId13"/>
    <p:sldId id="267"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81" d="100"/>
          <a:sy n="81" d="100"/>
        </p:scale>
        <p:origin x="74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12E9-B159-3F80-D3A0-C762CFD6C0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C00902-BFE0-4693-2574-6CFA4DFFD2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E41A1A-0B8B-ACE6-EEA3-0CA962161395}"/>
              </a:ext>
            </a:extLst>
          </p:cNvPr>
          <p:cNvSpPr>
            <a:spLocks noGrp="1"/>
          </p:cNvSpPr>
          <p:nvPr>
            <p:ph type="dt" sz="half" idx="10"/>
          </p:nvPr>
        </p:nvSpPr>
        <p:spPr/>
        <p:txBody>
          <a:bodyPr/>
          <a:lstStyle/>
          <a:p>
            <a:fld id="{3376DCAC-EAB4-4BD7-BB15-1735B2546050}" type="datetimeFigureOut">
              <a:rPr lang="en-US" smtClean="0"/>
              <a:t>11/18/2024</a:t>
            </a:fld>
            <a:endParaRPr lang="en-US"/>
          </a:p>
        </p:txBody>
      </p:sp>
      <p:sp>
        <p:nvSpPr>
          <p:cNvPr id="5" name="Footer Placeholder 4">
            <a:extLst>
              <a:ext uri="{FF2B5EF4-FFF2-40B4-BE49-F238E27FC236}">
                <a16:creationId xmlns:a16="http://schemas.microsoft.com/office/drawing/2014/main" id="{AE6EC8AF-EF92-3FDF-1679-09027CF10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DFBF3-E193-8BC7-AAB0-4DBC27A68B4D}"/>
              </a:ext>
            </a:extLst>
          </p:cNvPr>
          <p:cNvSpPr>
            <a:spLocks noGrp="1"/>
          </p:cNvSpPr>
          <p:nvPr>
            <p:ph type="sldNum" sz="quarter" idx="12"/>
          </p:nvPr>
        </p:nvSpPr>
        <p:spPr/>
        <p:txBody>
          <a:bodyPr/>
          <a:lstStyle/>
          <a:p>
            <a:fld id="{08CFC12B-082E-4C55-99DE-32CACA499489}" type="slidenum">
              <a:rPr lang="en-US" smtClean="0"/>
              <a:t>‹#›</a:t>
            </a:fld>
            <a:endParaRPr lang="en-US"/>
          </a:p>
        </p:txBody>
      </p:sp>
    </p:spTree>
    <p:extLst>
      <p:ext uri="{BB962C8B-B14F-4D97-AF65-F5344CB8AC3E}">
        <p14:creationId xmlns:p14="http://schemas.microsoft.com/office/powerpoint/2010/main" val="181989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55AE-6D46-18E6-BA8D-E74A013F0B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B7E517-EBC1-E7F9-7A5D-9ECCEBFB67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9E685-CEAB-5963-33EF-C29809AB1C93}"/>
              </a:ext>
            </a:extLst>
          </p:cNvPr>
          <p:cNvSpPr>
            <a:spLocks noGrp="1"/>
          </p:cNvSpPr>
          <p:nvPr>
            <p:ph type="dt" sz="half" idx="10"/>
          </p:nvPr>
        </p:nvSpPr>
        <p:spPr/>
        <p:txBody>
          <a:bodyPr/>
          <a:lstStyle/>
          <a:p>
            <a:fld id="{3376DCAC-EAB4-4BD7-BB15-1735B2546050}" type="datetimeFigureOut">
              <a:rPr lang="en-US" smtClean="0"/>
              <a:t>11/18/2024</a:t>
            </a:fld>
            <a:endParaRPr lang="en-US"/>
          </a:p>
        </p:txBody>
      </p:sp>
      <p:sp>
        <p:nvSpPr>
          <p:cNvPr id="5" name="Footer Placeholder 4">
            <a:extLst>
              <a:ext uri="{FF2B5EF4-FFF2-40B4-BE49-F238E27FC236}">
                <a16:creationId xmlns:a16="http://schemas.microsoft.com/office/drawing/2014/main" id="{607ED7DB-65A4-2C01-B13F-781AC06FB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5B4C6-AC68-8AE3-4896-BCAB9B1CF95E}"/>
              </a:ext>
            </a:extLst>
          </p:cNvPr>
          <p:cNvSpPr>
            <a:spLocks noGrp="1"/>
          </p:cNvSpPr>
          <p:nvPr>
            <p:ph type="sldNum" sz="quarter" idx="12"/>
          </p:nvPr>
        </p:nvSpPr>
        <p:spPr/>
        <p:txBody>
          <a:bodyPr/>
          <a:lstStyle/>
          <a:p>
            <a:fld id="{08CFC12B-082E-4C55-99DE-32CACA499489}" type="slidenum">
              <a:rPr lang="en-US" smtClean="0"/>
              <a:t>‹#›</a:t>
            </a:fld>
            <a:endParaRPr lang="en-US"/>
          </a:p>
        </p:txBody>
      </p:sp>
    </p:spTree>
    <p:extLst>
      <p:ext uri="{BB962C8B-B14F-4D97-AF65-F5344CB8AC3E}">
        <p14:creationId xmlns:p14="http://schemas.microsoft.com/office/powerpoint/2010/main" val="111705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6B28C1-BBF6-F556-2D8C-0102C09E93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1C734C-3EA4-88E1-F5BB-A164F5E163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95755-C04B-8DEB-7749-88DA009A969F}"/>
              </a:ext>
            </a:extLst>
          </p:cNvPr>
          <p:cNvSpPr>
            <a:spLocks noGrp="1"/>
          </p:cNvSpPr>
          <p:nvPr>
            <p:ph type="dt" sz="half" idx="10"/>
          </p:nvPr>
        </p:nvSpPr>
        <p:spPr/>
        <p:txBody>
          <a:bodyPr/>
          <a:lstStyle/>
          <a:p>
            <a:fld id="{3376DCAC-EAB4-4BD7-BB15-1735B2546050}" type="datetimeFigureOut">
              <a:rPr lang="en-US" smtClean="0"/>
              <a:t>11/18/2024</a:t>
            </a:fld>
            <a:endParaRPr lang="en-US"/>
          </a:p>
        </p:txBody>
      </p:sp>
      <p:sp>
        <p:nvSpPr>
          <p:cNvPr id="5" name="Footer Placeholder 4">
            <a:extLst>
              <a:ext uri="{FF2B5EF4-FFF2-40B4-BE49-F238E27FC236}">
                <a16:creationId xmlns:a16="http://schemas.microsoft.com/office/drawing/2014/main" id="{33E3BCED-DD5E-7FA3-DDE7-727A359AF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ED4A6-AD00-4D92-4A20-BC2E9BA43DB5}"/>
              </a:ext>
            </a:extLst>
          </p:cNvPr>
          <p:cNvSpPr>
            <a:spLocks noGrp="1"/>
          </p:cNvSpPr>
          <p:nvPr>
            <p:ph type="sldNum" sz="quarter" idx="12"/>
          </p:nvPr>
        </p:nvSpPr>
        <p:spPr/>
        <p:txBody>
          <a:bodyPr/>
          <a:lstStyle/>
          <a:p>
            <a:fld id="{08CFC12B-082E-4C55-99DE-32CACA499489}" type="slidenum">
              <a:rPr lang="en-US" smtClean="0"/>
              <a:t>‹#›</a:t>
            </a:fld>
            <a:endParaRPr lang="en-US"/>
          </a:p>
        </p:txBody>
      </p:sp>
    </p:spTree>
    <p:extLst>
      <p:ext uri="{BB962C8B-B14F-4D97-AF65-F5344CB8AC3E}">
        <p14:creationId xmlns:p14="http://schemas.microsoft.com/office/powerpoint/2010/main" val="3747796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8399-A8C3-4CAB-9EF7-DA586FFF7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2BE1A6-4B2E-F3ED-6A07-11CB73B002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9DE94-32A7-D341-3948-2BAC91CE7D72}"/>
              </a:ext>
            </a:extLst>
          </p:cNvPr>
          <p:cNvSpPr>
            <a:spLocks noGrp="1"/>
          </p:cNvSpPr>
          <p:nvPr>
            <p:ph type="dt" sz="half" idx="10"/>
          </p:nvPr>
        </p:nvSpPr>
        <p:spPr/>
        <p:txBody>
          <a:bodyPr/>
          <a:lstStyle/>
          <a:p>
            <a:fld id="{3376DCAC-EAB4-4BD7-BB15-1735B2546050}" type="datetimeFigureOut">
              <a:rPr lang="en-US" smtClean="0"/>
              <a:t>11/18/2024</a:t>
            </a:fld>
            <a:endParaRPr lang="en-US"/>
          </a:p>
        </p:txBody>
      </p:sp>
      <p:sp>
        <p:nvSpPr>
          <p:cNvPr id="5" name="Footer Placeholder 4">
            <a:extLst>
              <a:ext uri="{FF2B5EF4-FFF2-40B4-BE49-F238E27FC236}">
                <a16:creationId xmlns:a16="http://schemas.microsoft.com/office/drawing/2014/main" id="{4EEB507E-0462-F1D3-B6E5-0C34717E8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88A9A-E03B-DFCF-215C-63291E7C2232}"/>
              </a:ext>
            </a:extLst>
          </p:cNvPr>
          <p:cNvSpPr>
            <a:spLocks noGrp="1"/>
          </p:cNvSpPr>
          <p:nvPr>
            <p:ph type="sldNum" sz="quarter" idx="12"/>
          </p:nvPr>
        </p:nvSpPr>
        <p:spPr/>
        <p:txBody>
          <a:bodyPr/>
          <a:lstStyle/>
          <a:p>
            <a:fld id="{08CFC12B-082E-4C55-99DE-32CACA499489}" type="slidenum">
              <a:rPr lang="en-US" smtClean="0"/>
              <a:t>‹#›</a:t>
            </a:fld>
            <a:endParaRPr lang="en-US"/>
          </a:p>
        </p:txBody>
      </p:sp>
    </p:spTree>
    <p:extLst>
      <p:ext uri="{BB962C8B-B14F-4D97-AF65-F5344CB8AC3E}">
        <p14:creationId xmlns:p14="http://schemas.microsoft.com/office/powerpoint/2010/main" val="62500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1AF1-FD2B-6AC2-A7A4-AC9AA25C90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61DC49-7969-2786-8D90-793EA9477F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AD40E4-A150-1518-182A-D5ED3533D9A9}"/>
              </a:ext>
            </a:extLst>
          </p:cNvPr>
          <p:cNvSpPr>
            <a:spLocks noGrp="1"/>
          </p:cNvSpPr>
          <p:nvPr>
            <p:ph type="dt" sz="half" idx="10"/>
          </p:nvPr>
        </p:nvSpPr>
        <p:spPr/>
        <p:txBody>
          <a:bodyPr/>
          <a:lstStyle/>
          <a:p>
            <a:fld id="{3376DCAC-EAB4-4BD7-BB15-1735B2546050}" type="datetimeFigureOut">
              <a:rPr lang="en-US" smtClean="0"/>
              <a:t>11/18/2024</a:t>
            </a:fld>
            <a:endParaRPr lang="en-US"/>
          </a:p>
        </p:txBody>
      </p:sp>
      <p:sp>
        <p:nvSpPr>
          <p:cNvPr id="5" name="Footer Placeholder 4">
            <a:extLst>
              <a:ext uri="{FF2B5EF4-FFF2-40B4-BE49-F238E27FC236}">
                <a16:creationId xmlns:a16="http://schemas.microsoft.com/office/drawing/2014/main" id="{8DABF1B9-11D8-5281-38E9-A6CDB6E16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E4922-AF97-2AA2-D21F-23769FEB1BA8}"/>
              </a:ext>
            </a:extLst>
          </p:cNvPr>
          <p:cNvSpPr>
            <a:spLocks noGrp="1"/>
          </p:cNvSpPr>
          <p:nvPr>
            <p:ph type="sldNum" sz="quarter" idx="12"/>
          </p:nvPr>
        </p:nvSpPr>
        <p:spPr/>
        <p:txBody>
          <a:bodyPr/>
          <a:lstStyle/>
          <a:p>
            <a:fld id="{08CFC12B-082E-4C55-99DE-32CACA499489}" type="slidenum">
              <a:rPr lang="en-US" smtClean="0"/>
              <a:t>‹#›</a:t>
            </a:fld>
            <a:endParaRPr lang="en-US"/>
          </a:p>
        </p:txBody>
      </p:sp>
    </p:spTree>
    <p:extLst>
      <p:ext uri="{BB962C8B-B14F-4D97-AF65-F5344CB8AC3E}">
        <p14:creationId xmlns:p14="http://schemas.microsoft.com/office/powerpoint/2010/main" val="240154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E458-AE57-A585-9DCD-7BF4374E8A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FAFD69-CD88-C817-2A14-CF34C8EC20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C16D6D-6163-73CC-D77E-77B578571B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57164A-808F-0527-D5C2-E372DA0F992A}"/>
              </a:ext>
            </a:extLst>
          </p:cNvPr>
          <p:cNvSpPr>
            <a:spLocks noGrp="1"/>
          </p:cNvSpPr>
          <p:nvPr>
            <p:ph type="dt" sz="half" idx="10"/>
          </p:nvPr>
        </p:nvSpPr>
        <p:spPr/>
        <p:txBody>
          <a:bodyPr/>
          <a:lstStyle/>
          <a:p>
            <a:fld id="{3376DCAC-EAB4-4BD7-BB15-1735B2546050}" type="datetimeFigureOut">
              <a:rPr lang="en-US" smtClean="0"/>
              <a:t>11/18/2024</a:t>
            </a:fld>
            <a:endParaRPr lang="en-US"/>
          </a:p>
        </p:txBody>
      </p:sp>
      <p:sp>
        <p:nvSpPr>
          <p:cNvPr id="6" name="Footer Placeholder 5">
            <a:extLst>
              <a:ext uri="{FF2B5EF4-FFF2-40B4-BE49-F238E27FC236}">
                <a16:creationId xmlns:a16="http://schemas.microsoft.com/office/drawing/2014/main" id="{805AC623-6296-C354-AAD8-06C0DF2E9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41A04D-7F53-F539-FD67-29DFA8C3D67A}"/>
              </a:ext>
            </a:extLst>
          </p:cNvPr>
          <p:cNvSpPr>
            <a:spLocks noGrp="1"/>
          </p:cNvSpPr>
          <p:nvPr>
            <p:ph type="sldNum" sz="quarter" idx="12"/>
          </p:nvPr>
        </p:nvSpPr>
        <p:spPr/>
        <p:txBody>
          <a:bodyPr/>
          <a:lstStyle/>
          <a:p>
            <a:fld id="{08CFC12B-082E-4C55-99DE-32CACA499489}" type="slidenum">
              <a:rPr lang="en-US" smtClean="0"/>
              <a:t>‹#›</a:t>
            </a:fld>
            <a:endParaRPr lang="en-US"/>
          </a:p>
        </p:txBody>
      </p:sp>
    </p:spTree>
    <p:extLst>
      <p:ext uri="{BB962C8B-B14F-4D97-AF65-F5344CB8AC3E}">
        <p14:creationId xmlns:p14="http://schemas.microsoft.com/office/powerpoint/2010/main" val="2406280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6C17-CF73-3C77-9846-8D855DF480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C682F6-778E-8E50-ADE2-0FCAFBAF9A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4AA0D5-6F17-DBF1-D3B5-B8E7799A46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AA8687-A9D5-6DBC-87A3-4FBAF4DA6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6B42F6-6F0E-38F4-CF3D-821CB3DA1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021A4B-62CF-4AFC-BDC3-73FD2938900F}"/>
              </a:ext>
            </a:extLst>
          </p:cNvPr>
          <p:cNvSpPr>
            <a:spLocks noGrp="1"/>
          </p:cNvSpPr>
          <p:nvPr>
            <p:ph type="dt" sz="half" idx="10"/>
          </p:nvPr>
        </p:nvSpPr>
        <p:spPr/>
        <p:txBody>
          <a:bodyPr/>
          <a:lstStyle/>
          <a:p>
            <a:fld id="{3376DCAC-EAB4-4BD7-BB15-1735B2546050}" type="datetimeFigureOut">
              <a:rPr lang="en-US" smtClean="0"/>
              <a:t>11/18/2024</a:t>
            </a:fld>
            <a:endParaRPr lang="en-US"/>
          </a:p>
        </p:txBody>
      </p:sp>
      <p:sp>
        <p:nvSpPr>
          <p:cNvPr id="8" name="Footer Placeholder 7">
            <a:extLst>
              <a:ext uri="{FF2B5EF4-FFF2-40B4-BE49-F238E27FC236}">
                <a16:creationId xmlns:a16="http://schemas.microsoft.com/office/drawing/2014/main" id="{2F0D7FD1-5E72-EC4A-F82D-09DEE7C3B7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96D924-F57B-4C36-0CD4-E37D6A70644E}"/>
              </a:ext>
            </a:extLst>
          </p:cNvPr>
          <p:cNvSpPr>
            <a:spLocks noGrp="1"/>
          </p:cNvSpPr>
          <p:nvPr>
            <p:ph type="sldNum" sz="quarter" idx="12"/>
          </p:nvPr>
        </p:nvSpPr>
        <p:spPr/>
        <p:txBody>
          <a:bodyPr/>
          <a:lstStyle/>
          <a:p>
            <a:fld id="{08CFC12B-082E-4C55-99DE-32CACA499489}" type="slidenum">
              <a:rPr lang="en-US" smtClean="0"/>
              <a:t>‹#›</a:t>
            </a:fld>
            <a:endParaRPr lang="en-US"/>
          </a:p>
        </p:txBody>
      </p:sp>
    </p:spTree>
    <p:extLst>
      <p:ext uri="{BB962C8B-B14F-4D97-AF65-F5344CB8AC3E}">
        <p14:creationId xmlns:p14="http://schemas.microsoft.com/office/powerpoint/2010/main" val="1042027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F03B-6BEB-6561-70C5-E65CD24F33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DA0788-D9DD-F51D-921F-27E294652BAF}"/>
              </a:ext>
            </a:extLst>
          </p:cNvPr>
          <p:cNvSpPr>
            <a:spLocks noGrp="1"/>
          </p:cNvSpPr>
          <p:nvPr>
            <p:ph type="dt" sz="half" idx="10"/>
          </p:nvPr>
        </p:nvSpPr>
        <p:spPr/>
        <p:txBody>
          <a:bodyPr/>
          <a:lstStyle/>
          <a:p>
            <a:fld id="{3376DCAC-EAB4-4BD7-BB15-1735B2546050}" type="datetimeFigureOut">
              <a:rPr lang="en-US" smtClean="0"/>
              <a:t>11/18/2024</a:t>
            </a:fld>
            <a:endParaRPr lang="en-US"/>
          </a:p>
        </p:txBody>
      </p:sp>
      <p:sp>
        <p:nvSpPr>
          <p:cNvPr id="4" name="Footer Placeholder 3">
            <a:extLst>
              <a:ext uri="{FF2B5EF4-FFF2-40B4-BE49-F238E27FC236}">
                <a16:creationId xmlns:a16="http://schemas.microsoft.com/office/drawing/2014/main" id="{032FB5EB-82B8-9939-28F6-4EF397D575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2EB548-D8BA-3BE4-8009-C74EF55CE549}"/>
              </a:ext>
            </a:extLst>
          </p:cNvPr>
          <p:cNvSpPr>
            <a:spLocks noGrp="1"/>
          </p:cNvSpPr>
          <p:nvPr>
            <p:ph type="sldNum" sz="quarter" idx="12"/>
          </p:nvPr>
        </p:nvSpPr>
        <p:spPr/>
        <p:txBody>
          <a:bodyPr/>
          <a:lstStyle/>
          <a:p>
            <a:fld id="{08CFC12B-082E-4C55-99DE-32CACA499489}" type="slidenum">
              <a:rPr lang="en-US" smtClean="0"/>
              <a:t>‹#›</a:t>
            </a:fld>
            <a:endParaRPr lang="en-US"/>
          </a:p>
        </p:txBody>
      </p:sp>
    </p:spTree>
    <p:extLst>
      <p:ext uri="{BB962C8B-B14F-4D97-AF65-F5344CB8AC3E}">
        <p14:creationId xmlns:p14="http://schemas.microsoft.com/office/powerpoint/2010/main" val="270119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5381C4-6876-0E6B-0AE4-A85560DE0FD9}"/>
              </a:ext>
            </a:extLst>
          </p:cNvPr>
          <p:cNvSpPr>
            <a:spLocks noGrp="1"/>
          </p:cNvSpPr>
          <p:nvPr>
            <p:ph type="dt" sz="half" idx="10"/>
          </p:nvPr>
        </p:nvSpPr>
        <p:spPr/>
        <p:txBody>
          <a:bodyPr/>
          <a:lstStyle/>
          <a:p>
            <a:fld id="{3376DCAC-EAB4-4BD7-BB15-1735B2546050}" type="datetimeFigureOut">
              <a:rPr lang="en-US" smtClean="0"/>
              <a:t>11/18/2024</a:t>
            </a:fld>
            <a:endParaRPr lang="en-US"/>
          </a:p>
        </p:txBody>
      </p:sp>
      <p:sp>
        <p:nvSpPr>
          <p:cNvPr id="3" name="Footer Placeholder 2">
            <a:extLst>
              <a:ext uri="{FF2B5EF4-FFF2-40B4-BE49-F238E27FC236}">
                <a16:creationId xmlns:a16="http://schemas.microsoft.com/office/drawing/2014/main" id="{DE97A2A6-28CC-C6FC-DAC4-1DDA078624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0F018B-A430-0C59-34C4-10B0591C213F}"/>
              </a:ext>
            </a:extLst>
          </p:cNvPr>
          <p:cNvSpPr>
            <a:spLocks noGrp="1"/>
          </p:cNvSpPr>
          <p:nvPr>
            <p:ph type="sldNum" sz="quarter" idx="12"/>
          </p:nvPr>
        </p:nvSpPr>
        <p:spPr/>
        <p:txBody>
          <a:bodyPr/>
          <a:lstStyle/>
          <a:p>
            <a:fld id="{08CFC12B-082E-4C55-99DE-32CACA499489}" type="slidenum">
              <a:rPr lang="en-US" smtClean="0"/>
              <a:t>‹#›</a:t>
            </a:fld>
            <a:endParaRPr lang="en-US"/>
          </a:p>
        </p:txBody>
      </p:sp>
    </p:spTree>
    <p:extLst>
      <p:ext uri="{BB962C8B-B14F-4D97-AF65-F5344CB8AC3E}">
        <p14:creationId xmlns:p14="http://schemas.microsoft.com/office/powerpoint/2010/main" val="621162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9953-7438-770E-B8A6-25E8DCF27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8E9DC6-6EFF-9BF6-86E2-D57028D41C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BF5D06-ED5E-5805-A9E4-7B088B4B73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0ABD4F-EFDA-BCEA-6293-46BD6BB5751B}"/>
              </a:ext>
            </a:extLst>
          </p:cNvPr>
          <p:cNvSpPr>
            <a:spLocks noGrp="1"/>
          </p:cNvSpPr>
          <p:nvPr>
            <p:ph type="dt" sz="half" idx="10"/>
          </p:nvPr>
        </p:nvSpPr>
        <p:spPr/>
        <p:txBody>
          <a:bodyPr/>
          <a:lstStyle/>
          <a:p>
            <a:fld id="{3376DCAC-EAB4-4BD7-BB15-1735B2546050}" type="datetimeFigureOut">
              <a:rPr lang="en-US" smtClean="0"/>
              <a:t>11/18/2024</a:t>
            </a:fld>
            <a:endParaRPr lang="en-US"/>
          </a:p>
        </p:txBody>
      </p:sp>
      <p:sp>
        <p:nvSpPr>
          <p:cNvPr id="6" name="Footer Placeholder 5">
            <a:extLst>
              <a:ext uri="{FF2B5EF4-FFF2-40B4-BE49-F238E27FC236}">
                <a16:creationId xmlns:a16="http://schemas.microsoft.com/office/drawing/2014/main" id="{163198E2-6453-DED0-9F18-7208BA90EF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6E835-2B30-A582-6E21-B948C3F901B4}"/>
              </a:ext>
            </a:extLst>
          </p:cNvPr>
          <p:cNvSpPr>
            <a:spLocks noGrp="1"/>
          </p:cNvSpPr>
          <p:nvPr>
            <p:ph type="sldNum" sz="quarter" idx="12"/>
          </p:nvPr>
        </p:nvSpPr>
        <p:spPr/>
        <p:txBody>
          <a:bodyPr/>
          <a:lstStyle/>
          <a:p>
            <a:fld id="{08CFC12B-082E-4C55-99DE-32CACA499489}" type="slidenum">
              <a:rPr lang="en-US" smtClean="0"/>
              <a:t>‹#›</a:t>
            </a:fld>
            <a:endParaRPr lang="en-US"/>
          </a:p>
        </p:txBody>
      </p:sp>
    </p:spTree>
    <p:extLst>
      <p:ext uri="{BB962C8B-B14F-4D97-AF65-F5344CB8AC3E}">
        <p14:creationId xmlns:p14="http://schemas.microsoft.com/office/powerpoint/2010/main" val="1866118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F5FD5-C3D0-3F24-FFC6-DE68E1AAB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5F95F2-09E5-7BD7-490F-76F804CEB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BF0AF2-27EB-C64D-42A7-3AC3B789D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4D4C8F-1C09-E479-490F-92A7F56D90F7}"/>
              </a:ext>
            </a:extLst>
          </p:cNvPr>
          <p:cNvSpPr>
            <a:spLocks noGrp="1"/>
          </p:cNvSpPr>
          <p:nvPr>
            <p:ph type="dt" sz="half" idx="10"/>
          </p:nvPr>
        </p:nvSpPr>
        <p:spPr/>
        <p:txBody>
          <a:bodyPr/>
          <a:lstStyle/>
          <a:p>
            <a:fld id="{3376DCAC-EAB4-4BD7-BB15-1735B2546050}" type="datetimeFigureOut">
              <a:rPr lang="en-US" smtClean="0"/>
              <a:t>11/18/2024</a:t>
            </a:fld>
            <a:endParaRPr lang="en-US"/>
          </a:p>
        </p:txBody>
      </p:sp>
      <p:sp>
        <p:nvSpPr>
          <p:cNvPr id="6" name="Footer Placeholder 5">
            <a:extLst>
              <a:ext uri="{FF2B5EF4-FFF2-40B4-BE49-F238E27FC236}">
                <a16:creationId xmlns:a16="http://schemas.microsoft.com/office/drawing/2014/main" id="{70C0EC6B-D55A-5078-6FDB-B05DCA09F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A5E78-1C32-0C49-9976-E0F5077605F7}"/>
              </a:ext>
            </a:extLst>
          </p:cNvPr>
          <p:cNvSpPr>
            <a:spLocks noGrp="1"/>
          </p:cNvSpPr>
          <p:nvPr>
            <p:ph type="sldNum" sz="quarter" idx="12"/>
          </p:nvPr>
        </p:nvSpPr>
        <p:spPr/>
        <p:txBody>
          <a:bodyPr/>
          <a:lstStyle/>
          <a:p>
            <a:fld id="{08CFC12B-082E-4C55-99DE-32CACA499489}" type="slidenum">
              <a:rPr lang="en-US" smtClean="0"/>
              <a:t>‹#›</a:t>
            </a:fld>
            <a:endParaRPr lang="en-US"/>
          </a:p>
        </p:txBody>
      </p:sp>
    </p:spTree>
    <p:extLst>
      <p:ext uri="{BB962C8B-B14F-4D97-AF65-F5344CB8AC3E}">
        <p14:creationId xmlns:p14="http://schemas.microsoft.com/office/powerpoint/2010/main" val="3195258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919E86-99DC-BF8F-D1DB-3CEE7BD96E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B522CE-6568-F2FA-9341-6E26510B67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E1D223-7F39-629B-6392-05EF26A95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6DCAC-EAB4-4BD7-BB15-1735B2546050}" type="datetimeFigureOut">
              <a:rPr lang="en-US" smtClean="0"/>
              <a:t>11/18/2024</a:t>
            </a:fld>
            <a:endParaRPr lang="en-US"/>
          </a:p>
        </p:txBody>
      </p:sp>
      <p:sp>
        <p:nvSpPr>
          <p:cNvPr id="5" name="Footer Placeholder 4">
            <a:extLst>
              <a:ext uri="{FF2B5EF4-FFF2-40B4-BE49-F238E27FC236}">
                <a16:creationId xmlns:a16="http://schemas.microsoft.com/office/drawing/2014/main" id="{88B434C8-34DB-4C91-06FA-666AA31430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CE3787-6864-C5CC-D63F-7FFC95679D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CFC12B-082E-4C55-99DE-32CACA499489}" type="slidenum">
              <a:rPr lang="en-US" smtClean="0"/>
              <a:t>‹#›</a:t>
            </a:fld>
            <a:endParaRPr lang="en-US"/>
          </a:p>
        </p:txBody>
      </p:sp>
    </p:spTree>
    <p:extLst>
      <p:ext uri="{BB962C8B-B14F-4D97-AF65-F5344CB8AC3E}">
        <p14:creationId xmlns:p14="http://schemas.microsoft.com/office/powerpoint/2010/main" val="286273224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hrarbaslam23@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6693" y="782426"/>
            <a:ext cx="10762100" cy="3921549"/>
          </a:xfrm>
        </p:spPr>
        <p:txBody>
          <a:bodyPr>
            <a:noAutofit/>
          </a:bodyPr>
          <a:lstStyle/>
          <a:p>
            <a:pPr algn="ctr"/>
            <a:br>
              <a:rPr lang="en-US" sz="4400"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NATURAL LANGUAGE </a:t>
            </a: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PROCESSING </a:t>
            </a: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(LECTURE 2)</a:t>
            </a: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254199" y="3964791"/>
            <a:ext cx="10114527" cy="147732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Engr. Ahrar Bin Aslam</a:t>
            </a:r>
          </a:p>
          <a:p>
            <a:pPr algn="ctr"/>
            <a:r>
              <a:rPr lang="en-US" sz="3000" dirty="0">
                <a:latin typeface="Times New Roman" panose="02020603050405020304" pitchFamily="18" charset="0"/>
                <a:cs typeface="Times New Roman" panose="02020603050405020304" pitchFamily="18" charset="0"/>
                <a:hlinkClick r:id="rId2"/>
              </a:rPr>
              <a:t>ahrarbaslam23@gmail</a:t>
            </a:r>
            <a:r>
              <a:rPr lang="en-US" sz="3000">
                <a:latin typeface="Times New Roman" panose="02020603050405020304" pitchFamily="18" charset="0"/>
                <a:cs typeface="Times New Roman" panose="02020603050405020304" pitchFamily="18" charset="0"/>
                <a:hlinkClick r:id="rId2"/>
              </a:rPr>
              <a:t>.com</a:t>
            </a:r>
            <a:endParaRPr lang="en-US" sz="3000">
              <a:latin typeface="Times New Roman" panose="02020603050405020304" pitchFamily="18" charset="0"/>
              <a:cs typeface="Times New Roman" panose="02020603050405020304" pitchFamily="18" charset="0"/>
            </a:endParaRPr>
          </a:p>
          <a:p>
            <a:pPr algn="ct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58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775070-5D09-EBEE-984B-C257550BEBB6}"/>
              </a:ext>
            </a:extLst>
          </p:cNvPr>
          <p:cNvSpPr>
            <a:spLocks noGrp="1"/>
          </p:cNvSpPr>
          <p:nvPr>
            <p:ph idx="1"/>
          </p:nvPr>
        </p:nvSpPr>
        <p:spPr>
          <a:xfrm>
            <a:off x="684211" y="685800"/>
            <a:ext cx="10850563" cy="5505450"/>
          </a:xfrm>
        </p:spPr>
        <p:txBody>
          <a:bodyPr>
            <a:noAutofit/>
          </a:bodyPr>
          <a:lstStyle/>
          <a:p>
            <a:pPr algn="just"/>
            <a:r>
              <a:rPr lang="en-US" sz="3000" dirty="0">
                <a:solidFill>
                  <a:schemeClr val="tx1"/>
                </a:solidFill>
                <a:latin typeface="Times New Roman" panose="02020603050405020304" pitchFamily="18" charset="0"/>
                <a:cs typeface="Times New Roman" panose="02020603050405020304" pitchFamily="18" charset="0"/>
              </a:rPr>
              <a:t>In other words, to lemmatize a document typically means to “doing things correctly” since it involves using a vocabulary and performing analysis of words to remove only the ends and return the base or dictionary form of a word, which is known as the “lemma.”</a:t>
            </a:r>
          </a:p>
          <a:p>
            <a:pPr algn="just"/>
            <a:r>
              <a:rPr lang="en-US" sz="3000" dirty="0">
                <a:solidFill>
                  <a:schemeClr val="tx1"/>
                </a:solidFill>
                <a:latin typeface="Times New Roman" panose="02020603050405020304" pitchFamily="18" charset="0"/>
                <a:cs typeface="Times New Roman" panose="02020603050405020304" pitchFamily="18" charset="0"/>
              </a:rPr>
              <a:t> For example, you can expect a lemmatization algorithm to map “runs,” “running,” and “ran” to the lemma, “run.” </a:t>
            </a:r>
          </a:p>
          <a:p>
            <a:pPr algn="just"/>
            <a:r>
              <a:rPr lang="en-US" sz="3000" dirty="0">
                <a:solidFill>
                  <a:schemeClr val="tx1"/>
                </a:solidFill>
                <a:latin typeface="Times New Roman" panose="02020603050405020304" pitchFamily="18" charset="0"/>
                <a:cs typeface="Times New Roman" panose="02020603050405020304" pitchFamily="18" charset="0"/>
              </a:rPr>
              <a:t>For instance, stemming the word 'Caring' would return 'Car'. For instance, lemmatizing the word 'Caring' would return 'Care’.</a:t>
            </a:r>
          </a:p>
        </p:txBody>
      </p:sp>
    </p:spTree>
    <p:extLst>
      <p:ext uri="{BB962C8B-B14F-4D97-AF65-F5344CB8AC3E}">
        <p14:creationId xmlns:p14="http://schemas.microsoft.com/office/powerpoint/2010/main" val="976068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14443-E246-01D5-8A2C-1B0DBC59C261}"/>
              </a:ext>
            </a:extLst>
          </p:cNvPr>
          <p:cNvSpPr>
            <a:spLocks noGrp="1"/>
          </p:cNvSpPr>
          <p:nvPr>
            <p:ph type="title"/>
          </p:nvPr>
        </p:nvSpPr>
        <p:spPr>
          <a:xfrm>
            <a:off x="788807" y="95304"/>
            <a:ext cx="8534400" cy="1507067"/>
          </a:xfrm>
        </p:spPr>
        <p:txBody>
          <a:bodyPr>
            <a:noAutofit/>
          </a:bodyPr>
          <a:lstStyle/>
          <a:p>
            <a:r>
              <a:rPr lang="en-US" sz="4800" dirty="0">
                <a:latin typeface="Times New Roman" panose="02020603050405020304" pitchFamily="18" charset="0"/>
                <a:cs typeface="Times New Roman" panose="02020603050405020304" pitchFamily="18" charset="0"/>
              </a:rPr>
              <a:t>Part of Speech (POS) Tagging </a:t>
            </a:r>
          </a:p>
        </p:txBody>
      </p:sp>
      <p:sp>
        <p:nvSpPr>
          <p:cNvPr id="3" name="Content Placeholder 2">
            <a:extLst>
              <a:ext uri="{FF2B5EF4-FFF2-40B4-BE49-F238E27FC236}">
                <a16:creationId xmlns:a16="http://schemas.microsoft.com/office/drawing/2014/main" id="{4052FFC0-6A41-40A5-46DB-E5088D6F3F77}"/>
              </a:ext>
            </a:extLst>
          </p:cNvPr>
          <p:cNvSpPr>
            <a:spLocks noGrp="1"/>
          </p:cNvSpPr>
          <p:nvPr>
            <p:ph idx="1"/>
          </p:nvPr>
        </p:nvSpPr>
        <p:spPr>
          <a:xfrm>
            <a:off x="599484" y="1496058"/>
            <a:ext cx="11174593" cy="2482053"/>
          </a:xfrm>
        </p:spPr>
        <p:txBody>
          <a:bodyPr>
            <a:noAutofit/>
          </a:bodyPr>
          <a:lstStyle/>
          <a:p>
            <a:r>
              <a:rPr lang="en-US" sz="2600" dirty="0">
                <a:solidFill>
                  <a:schemeClr val="tx1"/>
                </a:solidFill>
                <a:latin typeface="Times New Roman" panose="02020603050405020304" pitchFamily="18" charset="0"/>
                <a:cs typeface="Times New Roman" panose="02020603050405020304" pitchFamily="18" charset="0"/>
              </a:rPr>
              <a:t>POS tagging, also known as part-of-speech tagging or grammatical tagging, is the process of assigning grammatical tags or labels to the words in a given text based on their part of speech. Each word in a sentence is tagged with a specific category that represents its syntactic role and grammatical function in the sentence.</a:t>
            </a:r>
          </a:p>
          <a:p>
            <a:pPr marL="0" indent="0">
              <a:buNone/>
            </a:pPr>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The main purpose of POS tagging is to analyze and understand the structure of a sentence by identifying the part of speech of each word. The part of speech indicates how a word functions in a sentence, such as whether it is a noun, verb, adjective, adverb, pronoun, conjunction, preposition, or other grammatical category. </a:t>
            </a:r>
          </a:p>
          <a:p>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9506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16F05A-E2CC-65C9-008F-872F60D7DF82}"/>
              </a:ext>
            </a:extLst>
          </p:cNvPr>
          <p:cNvSpPr>
            <a:spLocks noGrp="1"/>
          </p:cNvSpPr>
          <p:nvPr>
            <p:ph idx="1"/>
          </p:nvPr>
        </p:nvSpPr>
        <p:spPr>
          <a:xfrm>
            <a:off x="684211" y="374716"/>
            <a:ext cx="10488613" cy="5638800"/>
          </a:xfrm>
        </p:spPr>
        <p:txBody>
          <a:bodyPr>
            <a:noAutofit/>
          </a:bodyPr>
          <a:lstStyle/>
          <a:p>
            <a:r>
              <a:rPr lang="en-US" sz="3000" dirty="0">
                <a:solidFill>
                  <a:schemeClr val="tx1"/>
                </a:solidFill>
                <a:latin typeface="Times New Roman" panose="02020603050405020304" pitchFamily="18" charset="0"/>
                <a:cs typeface="Times New Roman" panose="02020603050405020304" pitchFamily="18" charset="0"/>
              </a:rPr>
              <a:t>By labeling each word with its corresponding part of speech, it becomes easier to perform various natural language processing (NLP) tasks like text analysis, information extraction, sentiment analysis, machine translation, and more.</a:t>
            </a:r>
          </a:p>
          <a:p>
            <a:endParaRPr lang="en-US" sz="3000" dirty="0">
              <a:solidFill>
                <a:schemeClr val="tx1"/>
              </a:solidFill>
              <a:latin typeface="Times New Roman" panose="02020603050405020304" pitchFamily="18" charset="0"/>
              <a:cs typeface="Times New Roman" panose="02020603050405020304" pitchFamily="18" charset="0"/>
            </a:endParaRPr>
          </a:p>
          <a:p>
            <a:r>
              <a:rPr lang="en-US" sz="3000" b="0" i="0" dirty="0">
                <a:solidFill>
                  <a:schemeClr val="tx1"/>
                </a:solidFill>
                <a:effectLst/>
                <a:latin typeface="Times New Roman" panose="02020603050405020304" pitchFamily="18" charset="0"/>
                <a:cs typeface="Times New Roman" panose="02020603050405020304" pitchFamily="18" charset="0"/>
              </a:rPr>
              <a:t>For example, given the sentence: "The cat is sitting on the mat," a POS tagger would assign tags to each word as follows:</a:t>
            </a:r>
          </a:p>
        </p:txBody>
      </p:sp>
      <p:pic>
        <p:nvPicPr>
          <p:cNvPr id="4" name="Picture 3">
            <a:extLst>
              <a:ext uri="{FF2B5EF4-FFF2-40B4-BE49-F238E27FC236}">
                <a16:creationId xmlns:a16="http://schemas.microsoft.com/office/drawing/2014/main" id="{1C69BD97-F6B0-0B24-456B-25627B8C642E}"/>
              </a:ext>
            </a:extLst>
          </p:cNvPr>
          <p:cNvPicPr>
            <a:picLocks noChangeAspect="1"/>
          </p:cNvPicPr>
          <p:nvPr/>
        </p:nvPicPr>
        <p:blipFill rotWithShape="1">
          <a:blip r:embed="rId2">
            <a:extLst>
              <a:ext uri="{28A0092B-C50C-407E-A947-70E740481C1C}">
                <a14:useLocalDpi xmlns:a14="http://schemas.microsoft.com/office/drawing/2010/main" val="0"/>
              </a:ext>
            </a:extLst>
          </a:blip>
          <a:srcRect l="14288" r="11484"/>
          <a:stretch/>
        </p:blipFill>
        <p:spPr>
          <a:xfrm>
            <a:off x="3836710" y="3891437"/>
            <a:ext cx="4666268" cy="2768600"/>
          </a:xfrm>
          <a:prstGeom prst="rect">
            <a:avLst/>
          </a:prstGeom>
        </p:spPr>
      </p:pic>
    </p:spTree>
    <p:extLst>
      <p:ext uri="{BB962C8B-B14F-4D97-AF65-F5344CB8AC3E}">
        <p14:creationId xmlns:p14="http://schemas.microsoft.com/office/powerpoint/2010/main" val="3363212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AF1E02-980D-1936-98AB-0AD6CE06B53B}"/>
              </a:ext>
            </a:extLst>
          </p:cNvPr>
          <p:cNvSpPr>
            <a:spLocks noGrp="1"/>
          </p:cNvSpPr>
          <p:nvPr>
            <p:ph idx="1"/>
          </p:nvPr>
        </p:nvSpPr>
        <p:spPr>
          <a:xfrm>
            <a:off x="722311" y="1047750"/>
            <a:ext cx="10850563" cy="5372100"/>
          </a:xfrm>
        </p:spPr>
        <p:txBody>
          <a:bodyPr>
            <a:noAutofit/>
          </a:bodyPr>
          <a:lstStyle/>
          <a:p>
            <a:pPr algn="l">
              <a:buFont typeface="Arial" panose="020B0604020202020204" pitchFamily="34" charset="0"/>
              <a:buChar char="•"/>
            </a:pPr>
            <a:r>
              <a:rPr lang="en-US" sz="4000" b="0" i="0" dirty="0">
                <a:solidFill>
                  <a:schemeClr val="tx1"/>
                </a:solidFill>
                <a:effectLst/>
                <a:latin typeface="Times New Roman" panose="02020603050405020304" pitchFamily="18" charset="0"/>
                <a:cs typeface="Times New Roman" panose="02020603050405020304" pitchFamily="18" charset="0"/>
              </a:rPr>
              <a:t>"The" - determiner</a:t>
            </a:r>
          </a:p>
          <a:p>
            <a:pPr algn="l">
              <a:buFont typeface="Arial" panose="020B0604020202020204" pitchFamily="34" charset="0"/>
              <a:buChar char="•"/>
            </a:pPr>
            <a:r>
              <a:rPr lang="en-US" sz="4000" b="0" i="0" dirty="0">
                <a:solidFill>
                  <a:schemeClr val="tx1"/>
                </a:solidFill>
                <a:effectLst/>
                <a:latin typeface="Times New Roman" panose="02020603050405020304" pitchFamily="18" charset="0"/>
                <a:cs typeface="Times New Roman" panose="02020603050405020304" pitchFamily="18" charset="0"/>
              </a:rPr>
              <a:t>"cat" - noun</a:t>
            </a:r>
          </a:p>
          <a:p>
            <a:pPr algn="l">
              <a:buFont typeface="Arial" panose="020B0604020202020204" pitchFamily="34" charset="0"/>
              <a:buChar char="•"/>
            </a:pPr>
            <a:r>
              <a:rPr lang="en-US" sz="4000" b="0" i="0" dirty="0">
                <a:solidFill>
                  <a:schemeClr val="tx1"/>
                </a:solidFill>
                <a:effectLst/>
                <a:latin typeface="Times New Roman" panose="02020603050405020304" pitchFamily="18" charset="0"/>
                <a:cs typeface="Times New Roman" panose="02020603050405020304" pitchFamily="18" charset="0"/>
              </a:rPr>
              <a:t>"is" - verb</a:t>
            </a:r>
          </a:p>
          <a:p>
            <a:pPr algn="l">
              <a:buFont typeface="Arial" panose="020B0604020202020204" pitchFamily="34" charset="0"/>
              <a:buChar char="•"/>
            </a:pPr>
            <a:r>
              <a:rPr lang="en-US" sz="4000" b="0" i="0" dirty="0">
                <a:solidFill>
                  <a:schemeClr val="tx1"/>
                </a:solidFill>
                <a:effectLst/>
                <a:latin typeface="Times New Roman" panose="02020603050405020304" pitchFamily="18" charset="0"/>
                <a:cs typeface="Times New Roman" panose="02020603050405020304" pitchFamily="18" charset="0"/>
              </a:rPr>
              <a:t>"sitting" - verb</a:t>
            </a:r>
          </a:p>
          <a:p>
            <a:pPr algn="l">
              <a:buFont typeface="Arial" panose="020B0604020202020204" pitchFamily="34" charset="0"/>
              <a:buChar char="•"/>
            </a:pPr>
            <a:r>
              <a:rPr lang="en-US" sz="4000" b="0" i="0" dirty="0">
                <a:solidFill>
                  <a:schemeClr val="tx1"/>
                </a:solidFill>
                <a:effectLst/>
                <a:latin typeface="Times New Roman" panose="02020603050405020304" pitchFamily="18" charset="0"/>
                <a:cs typeface="Times New Roman" panose="02020603050405020304" pitchFamily="18" charset="0"/>
              </a:rPr>
              <a:t>"on" - preposition</a:t>
            </a:r>
          </a:p>
          <a:p>
            <a:pPr algn="l">
              <a:buFont typeface="Arial" panose="020B0604020202020204" pitchFamily="34" charset="0"/>
              <a:buChar char="•"/>
            </a:pPr>
            <a:r>
              <a:rPr lang="en-US" sz="4000" b="0" i="0" dirty="0">
                <a:solidFill>
                  <a:schemeClr val="tx1"/>
                </a:solidFill>
                <a:effectLst/>
                <a:latin typeface="Times New Roman" panose="02020603050405020304" pitchFamily="18" charset="0"/>
                <a:cs typeface="Times New Roman" panose="02020603050405020304" pitchFamily="18" charset="0"/>
              </a:rPr>
              <a:t>"the" - determiner</a:t>
            </a:r>
          </a:p>
          <a:p>
            <a:pPr algn="l">
              <a:buFont typeface="Arial" panose="020B0604020202020204" pitchFamily="34" charset="0"/>
              <a:buChar char="•"/>
            </a:pPr>
            <a:r>
              <a:rPr lang="en-US" sz="4000" b="0" i="0" dirty="0">
                <a:solidFill>
                  <a:schemeClr val="tx1"/>
                </a:solidFill>
                <a:effectLst/>
                <a:latin typeface="Times New Roman" panose="02020603050405020304" pitchFamily="18" charset="0"/>
                <a:cs typeface="Times New Roman" panose="02020603050405020304" pitchFamily="18" charset="0"/>
              </a:rPr>
              <a:t>"mat" - noun</a:t>
            </a:r>
          </a:p>
          <a:p>
            <a:endParaRPr lang="en-US" sz="4000" dirty="0"/>
          </a:p>
        </p:txBody>
      </p:sp>
    </p:spTree>
    <p:extLst>
      <p:ext uri="{BB962C8B-B14F-4D97-AF65-F5344CB8AC3E}">
        <p14:creationId xmlns:p14="http://schemas.microsoft.com/office/powerpoint/2010/main" val="1126685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F52B4-2DF8-0599-8AA6-ACA1B66FD77E}"/>
              </a:ext>
            </a:extLst>
          </p:cNvPr>
          <p:cNvSpPr>
            <a:spLocks noGrp="1"/>
          </p:cNvSpPr>
          <p:nvPr>
            <p:ph type="title"/>
          </p:nvPr>
        </p:nvSpPr>
        <p:spPr>
          <a:xfrm>
            <a:off x="927099" y="294216"/>
            <a:ext cx="9964738" cy="1507067"/>
          </a:xfrm>
        </p:spPr>
        <p:txBody>
          <a:bodyPr>
            <a:noAutofit/>
          </a:bodyPr>
          <a:lstStyle/>
          <a:p>
            <a:r>
              <a:rPr lang="en-US" sz="4800" dirty="0">
                <a:latin typeface="Times New Roman" panose="02020603050405020304" pitchFamily="18" charset="0"/>
                <a:cs typeface="Times New Roman" panose="02020603050405020304" pitchFamily="18" charset="0"/>
              </a:rPr>
              <a:t>NAMED ENTITY RECOGINITION:</a:t>
            </a:r>
          </a:p>
        </p:txBody>
      </p:sp>
      <p:sp>
        <p:nvSpPr>
          <p:cNvPr id="3" name="Content Placeholder 2">
            <a:extLst>
              <a:ext uri="{FF2B5EF4-FFF2-40B4-BE49-F238E27FC236}">
                <a16:creationId xmlns:a16="http://schemas.microsoft.com/office/drawing/2014/main" id="{85EC03E4-BD7E-3B98-64D6-E2A6FCE24F2D}"/>
              </a:ext>
            </a:extLst>
          </p:cNvPr>
          <p:cNvSpPr>
            <a:spLocks noGrp="1"/>
          </p:cNvSpPr>
          <p:nvPr>
            <p:ph idx="1"/>
          </p:nvPr>
        </p:nvSpPr>
        <p:spPr>
          <a:xfrm>
            <a:off x="927099" y="1801283"/>
            <a:ext cx="10126663" cy="4391025"/>
          </a:xfrm>
        </p:spPr>
        <p:txBody>
          <a:bodyPr>
            <a:noAutofit/>
          </a:bodyPr>
          <a:lstStyle/>
          <a:p>
            <a:pPr algn="just"/>
            <a:r>
              <a:rPr lang="en-US" sz="3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Named Entity Recognition (NER) is a task of Natural Language Processing (NLP) that involves identifying and classifying named entities in a text into categories such as person names, organizations, locations, and others. </a:t>
            </a:r>
          </a:p>
          <a:p>
            <a:pPr algn="just"/>
            <a:r>
              <a:rPr lang="en-US" sz="3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 goal of NER is to extract structured information from unstructured text data and represent it in a machine-readable format.</a:t>
            </a:r>
          </a:p>
        </p:txBody>
      </p:sp>
    </p:spTree>
    <p:extLst>
      <p:ext uri="{BB962C8B-B14F-4D97-AF65-F5344CB8AC3E}">
        <p14:creationId xmlns:p14="http://schemas.microsoft.com/office/powerpoint/2010/main" val="3326137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DDB4A-EDBE-6EE0-868C-C45551DBFE74}"/>
              </a:ext>
            </a:extLst>
          </p:cNvPr>
          <p:cNvSpPr>
            <a:spLocks noGrp="1"/>
          </p:cNvSpPr>
          <p:nvPr>
            <p:ph idx="1"/>
          </p:nvPr>
        </p:nvSpPr>
        <p:spPr>
          <a:xfrm>
            <a:off x="628641" y="313834"/>
            <a:ext cx="10783888" cy="5810250"/>
          </a:xfrm>
        </p:spPr>
        <p:txBody>
          <a:bodyPr>
            <a:noAutofit/>
          </a:bodyPr>
          <a:lstStyle/>
          <a:p>
            <a:pPr algn="just"/>
            <a:r>
              <a:rPr lang="en-US" sz="3000" dirty="0">
                <a:solidFill>
                  <a:schemeClr val="tx1"/>
                </a:solidFill>
                <a:latin typeface="Times New Roman" panose="02020603050405020304" pitchFamily="18" charset="0"/>
                <a:cs typeface="Times New Roman" panose="02020603050405020304" pitchFamily="18" charset="0"/>
              </a:rPr>
              <a:t>For example, in the sentence “Mark Zuckerberg is one of the founders of Facebook, a company from the United States” we can identify three types of entities:</a:t>
            </a:r>
          </a:p>
          <a:p>
            <a:pPr algn="just"/>
            <a:endParaRPr lang="en-US" sz="3000" dirty="0">
              <a:solidFill>
                <a:schemeClr val="tx1"/>
              </a:solidFill>
              <a:latin typeface="Times New Roman" panose="02020603050405020304" pitchFamily="18" charset="0"/>
              <a:cs typeface="Times New Roman" panose="02020603050405020304" pitchFamily="18" charset="0"/>
            </a:endParaRPr>
          </a:p>
          <a:p>
            <a:pPr algn="just"/>
            <a:r>
              <a:rPr lang="en-US" sz="3000" dirty="0">
                <a:solidFill>
                  <a:schemeClr val="tx1"/>
                </a:solidFill>
                <a:latin typeface="Times New Roman" panose="02020603050405020304" pitchFamily="18" charset="0"/>
                <a:cs typeface="Times New Roman" panose="02020603050405020304" pitchFamily="18" charset="0"/>
              </a:rPr>
              <a:t>“Person”: Mark Zuckerberg</a:t>
            </a:r>
          </a:p>
          <a:p>
            <a:pPr algn="just"/>
            <a:r>
              <a:rPr lang="en-US" sz="3000" dirty="0">
                <a:solidFill>
                  <a:schemeClr val="tx1"/>
                </a:solidFill>
                <a:latin typeface="Times New Roman" panose="02020603050405020304" pitchFamily="18" charset="0"/>
                <a:cs typeface="Times New Roman" panose="02020603050405020304" pitchFamily="18" charset="0"/>
              </a:rPr>
              <a:t>“Company”: Facebook</a:t>
            </a:r>
          </a:p>
          <a:p>
            <a:pPr algn="just"/>
            <a:r>
              <a:rPr lang="en-US" sz="3000" dirty="0">
                <a:solidFill>
                  <a:schemeClr val="tx1"/>
                </a:solidFill>
                <a:latin typeface="Times New Roman" panose="02020603050405020304" pitchFamily="18" charset="0"/>
                <a:cs typeface="Times New Roman" panose="02020603050405020304" pitchFamily="18" charset="0"/>
              </a:rPr>
              <a:t>“Location”: United States</a:t>
            </a:r>
          </a:p>
        </p:txBody>
      </p:sp>
      <p:pic>
        <p:nvPicPr>
          <p:cNvPr id="4" name="Picture 3">
            <a:extLst>
              <a:ext uri="{FF2B5EF4-FFF2-40B4-BE49-F238E27FC236}">
                <a16:creationId xmlns:a16="http://schemas.microsoft.com/office/drawing/2014/main" id="{23A8C5AE-A25F-8449-C480-F126050ACC83}"/>
              </a:ext>
            </a:extLst>
          </p:cNvPr>
          <p:cNvPicPr>
            <a:picLocks noChangeAspect="1"/>
          </p:cNvPicPr>
          <p:nvPr/>
        </p:nvPicPr>
        <p:blipFill>
          <a:blip r:embed="rId2"/>
          <a:stretch>
            <a:fillRect/>
          </a:stretch>
        </p:blipFill>
        <p:spPr>
          <a:xfrm>
            <a:off x="3192545" y="3893269"/>
            <a:ext cx="5806910" cy="2898743"/>
          </a:xfrm>
          <a:prstGeom prst="rect">
            <a:avLst/>
          </a:prstGeom>
        </p:spPr>
      </p:pic>
    </p:spTree>
    <p:extLst>
      <p:ext uri="{BB962C8B-B14F-4D97-AF65-F5344CB8AC3E}">
        <p14:creationId xmlns:p14="http://schemas.microsoft.com/office/powerpoint/2010/main" val="2897253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0CB0-EA76-6875-4247-AF90520FA890}"/>
              </a:ext>
            </a:extLst>
          </p:cNvPr>
          <p:cNvSpPr>
            <a:spLocks noGrp="1"/>
          </p:cNvSpPr>
          <p:nvPr>
            <p:ph type="title"/>
          </p:nvPr>
        </p:nvSpPr>
        <p:spPr>
          <a:xfrm>
            <a:off x="838200" y="365125"/>
            <a:ext cx="10754360" cy="1839595"/>
          </a:xfrm>
        </p:spPr>
        <p:txBody>
          <a:bodyPr>
            <a:normAutofit/>
          </a:bodyPr>
          <a:lstStyle/>
          <a:p>
            <a:r>
              <a:rPr lang="en-US" sz="4800" dirty="0">
                <a:latin typeface="Times New Roman" panose="02020603050405020304" pitchFamily="18" charset="0"/>
                <a:cs typeface="Times New Roman" panose="02020603050405020304" pitchFamily="18" charset="0"/>
              </a:rPr>
              <a:t>Corpus, Documents, Paragraphs, Sentences, Tokens</a:t>
            </a:r>
          </a:p>
        </p:txBody>
      </p:sp>
      <p:sp>
        <p:nvSpPr>
          <p:cNvPr id="3" name="Content Placeholder 2">
            <a:extLst>
              <a:ext uri="{FF2B5EF4-FFF2-40B4-BE49-F238E27FC236}">
                <a16:creationId xmlns:a16="http://schemas.microsoft.com/office/drawing/2014/main" id="{91E63C6C-6767-EE96-8BA0-DCA3F509A6D5}"/>
              </a:ext>
            </a:extLst>
          </p:cNvPr>
          <p:cNvSpPr>
            <a:spLocks noGrp="1"/>
          </p:cNvSpPr>
          <p:nvPr>
            <p:ph idx="1"/>
          </p:nvPr>
        </p:nvSpPr>
        <p:spPr>
          <a:xfrm>
            <a:off x="838200" y="2330073"/>
            <a:ext cx="10515600" cy="4351338"/>
          </a:xfrm>
        </p:spPr>
        <p:txBody>
          <a:bodyPr>
            <a:normAutofit/>
          </a:bodyPr>
          <a:lstStyle/>
          <a:p>
            <a:pPr algn="just"/>
            <a:r>
              <a:rPr lang="en-US" sz="3000" i="0" dirty="0">
                <a:solidFill>
                  <a:schemeClr val="tx1"/>
                </a:solidFill>
                <a:effectLst/>
                <a:latin typeface="Times New Roman" panose="02020603050405020304" pitchFamily="18" charset="0"/>
                <a:cs typeface="Times New Roman" panose="02020603050405020304" pitchFamily="18" charset="0"/>
              </a:rPr>
              <a:t>A Corpus is defined as a collection of text documents for example a data set containing news is a corpus or the tweets containing Twitter data is a corpus. So, corpus consists of documents, documents comprise paragraphs, paragraphs comprise sentences and sentences comprise further smaller units which are called Tokens.</a:t>
            </a:r>
          </a:p>
          <a:p>
            <a:pPr algn="just"/>
            <a:r>
              <a:rPr lang="en-US" sz="3000" dirty="0">
                <a:solidFill>
                  <a:schemeClr val="tx1"/>
                </a:solidFill>
                <a:latin typeface="Times New Roman" panose="02020603050405020304" pitchFamily="18" charset="0"/>
                <a:cs typeface="Times New Roman" panose="02020603050405020304" pitchFamily="18" charset="0"/>
              </a:rPr>
              <a:t>Corpus&gt; Documents &gt; Paragraphs &gt; Sentences &gt; Tokens</a:t>
            </a:r>
          </a:p>
        </p:txBody>
      </p:sp>
    </p:spTree>
    <p:extLst>
      <p:ext uri="{BB962C8B-B14F-4D97-AF65-F5344CB8AC3E}">
        <p14:creationId xmlns:p14="http://schemas.microsoft.com/office/powerpoint/2010/main" val="3938036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103A-288F-5F9D-BEA6-C2A253C4059F}"/>
              </a:ext>
            </a:extLst>
          </p:cNvPr>
          <p:cNvSpPr>
            <a:spLocks noGrp="1"/>
          </p:cNvSpPr>
          <p:nvPr>
            <p:ph type="title"/>
          </p:nvPr>
        </p:nvSpPr>
        <p:spPr>
          <a:xfrm>
            <a:off x="758252" y="310091"/>
            <a:ext cx="8534400" cy="1507067"/>
          </a:xfrm>
        </p:spPr>
        <p:txBody>
          <a:bodyPr>
            <a:normAutofit/>
          </a:bodyPr>
          <a:lstStyle/>
          <a:p>
            <a:r>
              <a:rPr lang="en-US" sz="4800" dirty="0">
                <a:latin typeface="Times New Roman" panose="02020603050405020304" pitchFamily="18" charset="0"/>
                <a:cs typeface="Times New Roman" panose="02020603050405020304" pitchFamily="18" charset="0"/>
              </a:rPr>
              <a:t>Tokenization</a:t>
            </a:r>
          </a:p>
        </p:txBody>
      </p:sp>
      <p:sp>
        <p:nvSpPr>
          <p:cNvPr id="3" name="Content Placeholder 2">
            <a:extLst>
              <a:ext uri="{FF2B5EF4-FFF2-40B4-BE49-F238E27FC236}">
                <a16:creationId xmlns:a16="http://schemas.microsoft.com/office/drawing/2014/main" id="{0C1E89E9-0CD9-C63D-8CAE-3EE07B750A57}"/>
              </a:ext>
            </a:extLst>
          </p:cNvPr>
          <p:cNvSpPr>
            <a:spLocks noGrp="1"/>
          </p:cNvSpPr>
          <p:nvPr>
            <p:ph idx="1"/>
          </p:nvPr>
        </p:nvSpPr>
        <p:spPr>
          <a:xfrm>
            <a:off x="550862" y="1983317"/>
            <a:ext cx="10820399" cy="4564592"/>
          </a:xfrm>
        </p:spPr>
        <p:txBody>
          <a:bodyPr>
            <a:noAutofit/>
          </a:bodyPr>
          <a:lstStyle/>
          <a:p>
            <a:pPr algn="just"/>
            <a:r>
              <a:rPr lang="en-US" sz="3000" dirty="0">
                <a:solidFill>
                  <a:schemeClr val="tx1"/>
                </a:solidFill>
                <a:latin typeface="Times New Roman" panose="02020603050405020304" pitchFamily="18" charset="0"/>
                <a:cs typeface="Times New Roman" panose="02020603050405020304" pitchFamily="18" charset="0"/>
              </a:rPr>
              <a:t>Tokenization is a process of splitting a text object into smaller units which are also called tokens. Examples of tokens can be words, numbers, engrams, or even symbols. </a:t>
            </a:r>
          </a:p>
          <a:p>
            <a:pPr algn="just"/>
            <a:r>
              <a:rPr lang="en-US" sz="3000" dirty="0">
                <a:solidFill>
                  <a:schemeClr val="tx1"/>
                </a:solidFill>
                <a:latin typeface="Times New Roman" panose="02020603050405020304" pitchFamily="18" charset="0"/>
                <a:cs typeface="Times New Roman" panose="02020603050405020304" pitchFamily="18" charset="0"/>
              </a:rPr>
              <a:t>The most commonly used tokenization process are:</a:t>
            </a:r>
          </a:p>
          <a:p>
            <a:pPr marL="514350" indent="-514350" algn="just">
              <a:buFont typeface="+mj-lt"/>
              <a:buAutoNum type="arabicPeriod"/>
            </a:pPr>
            <a:r>
              <a:rPr lang="en-US" sz="3000" dirty="0">
                <a:latin typeface="Times New Roman" panose="02020603050405020304" pitchFamily="18" charset="0"/>
                <a:cs typeface="Times New Roman" panose="02020603050405020304" pitchFamily="18" charset="0"/>
              </a:rPr>
              <a:t>Word Tokenization</a:t>
            </a:r>
          </a:p>
          <a:p>
            <a:pPr marL="514350" indent="-514350" algn="just">
              <a:buFont typeface="+mj-lt"/>
              <a:buAutoNum type="arabicPeriod"/>
            </a:pPr>
            <a:r>
              <a:rPr lang="en-US" sz="3000" dirty="0">
                <a:solidFill>
                  <a:schemeClr val="tx1"/>
                </a:solidFill>
                <a:latin typeface="Times New Roman" panose="02020603050405020304" pitchFamily="18" charset="0"/>
                <a:cs typeface="Times New Roman" panose="02020603050405020304" pitchFamily="18" charset="0"/>
              </a:rPr>
              <a:t>Sentence Tokenization</a:t>
            </a:r>
          </a:p>
          <a:p>
            <a:pPr marL="457200" indent="-457200" algn="just">
              <a:buFont typeface="+mj-lt"/>
              <a:buAutoNum type="arabicPeriod"/>
            </a:pPr>
            <a:r>
              <a:rPr lang="en-US" sz="3000" dirty="0">
                <a:solidFill>
                  <a:schemeClr val="tx1"/>
                </a:solidFill>
                <a:latin typeface="Times New Roman" panose="02020603050405020304" pitchFamily="18" charset="0"/>
                <a:cs typeface="Times New Roman" panose="02020603050405020304" pitchFamily="18" charset="0"/>
              </a:rPr>
              <a:t>White-space Tokenization.</a:t>
            </a:r>
          </a:p>
          <a:p>
            <a:pPr marL="457200" indent="-457200" algn="just">
              <a:buFont typeface="+mj-lt"/>
              <a:buAutoNum type="arabicPeriod"/>
            </a:pPr>
            <a:r>
              <a:rPr lang="en-US" sz="3000" dirty="0">
                <a:solidFill>
                  <a:schemeClr val="tx1"/>
                </a:solidFill>
                <a:latin typeface="Times New Roman" panose="02020603050405020304" pitchFamily="18" charset="0"/>
                <a:cs typeface="Times New Roman" panose="02020603050405020304" pitchFamily="18" charset="0"/>
              </a:rPr>
              <a:t>Regular Expression Tokenization</a:t>
            </a:r>
          </a:p>
          <a:p>
            <a:pPr algn="just"/>
            <a:endParaRPr lang="en-US" sz="2500" dirty="0">
              <a:solidFill>
                <a:schemeClr val="tx1"/>
              </a:solidFill>
              <a:latin typeface="Times New Roman" panose="02020603050405020304" pitchFamily="18" charset="0"/>
              <a:cs typeface="Times New Roman" panose="02020603050405020304" pitchFamily="18" charset="0"/>
            </a:endParaRPr>
          </a:p>
          <a:p>
            <a:pPr algn="just"/>
            <a:endParaRPr lang="en-US" sz="2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485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EF653-CA80-9BAA-1744-CACE774BFDE7}"/>
              </a:ext>
            </a:extLst>
          </p:cNvPr>
          <p:cNvSpPr>
            <a:spLocks noGrp="1"/>
          </p:cNvSpPr>
          <p:nvPr>
            <p:ph idx="1"/>
          </p:nvPr>
        </p:nvSpPr>
        <p:spPr>
          <a:xfrm>
            <a:off x="704056" y="838200"/>
            <a:ext cx="10783888" cy="5648325"/>
          </a:xfrm>
        </p:spPr>
        <p:txBody>
          <a:bodyPr>
            <a:normAutofit/>
          </a:bodyPr>
          <a:lstStyle/>
          <a:p>
            <a:pPr algn="just"/>
            <a:r>
              <a:rPr lang="en-US" sz="4800" dirty="0">
                <a:solidFill>
                  <a:schemeClr val="tx1"/>
                </a:solidFill>
                <a:latin typeface="Times New Roman" panose="02020603050405020304" pitchFamily="18" charset="0"/>
                <a:cs typeface="Times New Roman" panose="02020603050405020304" pitchFamily="18" charset="0"/>
              </a:rPr>
              <a:t>WHITE SPACE TOKENIZATION</a:t>
            </a:r>
          </a:p>
          <a:p>
            <a:pPr marL="0" indent="0" algn="just">
              <a:buNone/>
            </a:pPr>
            <a:endParaRPr lang="en-US" sz="4800" dirty="0">
              <a:solidFill>
                <a:schemeClr val="tx1"/>
              </a:solidFill>
              <a:latin typeface="Times New Roman" panose="02020603050405020304" pitchFamily="18" charset="0"/>
              <a:cs typeface="Times New Roman" panose="02020603050405020304" pitchFamily="18" charset="0"/>
            </a:endParaRPr>
          </a:p>
          <a:p>
            <a:pPr algn="just"/>
            <a:r>
              <a:rPr lang="en-US" sz="3000" dirty="0">
                <a:solidFill>
                  <a:schemeClr val="tx1"/>
                </a:solidFill>
                <a:latin typeface="Times New Roman" panose="02020603050405020304" pitchFamily="18" charset="0"/>
                <a:cs typeface="Times New Roman" panose="02020603050405020304" pitchFamily="18" charset="0"/>
              </a:rPr>
              <a:t>Also known as unigram tokenization. In this process, the entire text is split into words by splitting them from white spaces.</a:t>
            </a:r>
          </a:p>
          <a:p>
            <a:pPr algn="just"/>
            <a:r>
              <a:rPr lang="en-US" sz="3000" dirty="0">
                <a:solidFill>
                  <a:schemeClr val="tx1"/>
                </a:solidFill>
                <a:latin typeface="Times New Roman" panose="02020603050405020304" pitchFamily="18" charset="0"/>
                <a:cs typeface="Times New Roman" panose="02020603050405020304" pitchFamily="18" charset="0"/>
              </a:rPr>
              <a:t>For example, in a sentence- “I went to New-York to play football.”</a:t>
            </a:r>
          </a:p>
          <a:p>
            <a:pPr algn="just"/>
            <a:r>
              <a:rPr lang="en-US" sz="3000" dirty="0">
                <a:solidFill>
                  <a:schemeClr val="tx1"/>
                </a:solidFill>
                <a:latin typeface="Times New Roman" panose="02020603050405020304" pitchFamily="18" charset="0"/>
                <a:cs typeface="Times New Roman" panose="02020603050405020304" pitchFamily="18" charset="0"/>
              </a:rPr>
              <a:t>This will be </a:t>
            </a:r>
            <a:r>
              <a:rPr lang="en-US" sz="3000" dirty="0" err="1">
                <a:solidFill>
                  <a:schemeClr val="tx1"/>
                </a:solidFill>
                <a:latin typeface="Times New Roman" panose="02020603050405020304" pitchFamily="18" charset="0"/>
                <a:cs typeface="Times New Roman" panose="02020603050405020304" pitchFamily="18" charset="0"/>
              </a:rPr>
              <a:t>splitted</a:t>
            </a:r>
            <a:r>
              <a:rPr lang="en-US" sz="3000" dirty="0">
                <a:solidFill>
                  <a:schemeClr val="tx1"/>
                </a:solidFill>
                <a:latin typeface="Times New Roman" panose="02020603050405020304" pitchFamily="18" charset="0"/>
                <a:cs typeface="Times New Roman" panose="02020603050405020304" pitchFamily="18" charset="0"/>
              </a:rPr>
              <a:t> into following tokens: “I”, “went”, “to”, “New-York”, “to”, “play”, “football.”</a:t>
            </a:r>
          </a:p>
          <a:p>
            <a:pPr algn="just"/>
            <a:r>
              <a:rPr lang="en-US" sz="3000" dirty="0">
                <a:solidFill>
                  <a:schemeClr val="tx1"/>
                </a:solidFill>
                <a:latin typeface="Times New Roman" panose="02020603050405020304" pitchFamily="18" charset="0"/>
                <a:cs typeface="Times New Roman" panose="02020603050405020304" pitchFamily="18" charset="0"/>
              </a:rPr>
              <a:t>Notice that “New-York” is not split further because the tokenization process was based on whitespaces only.</a:t>
            </a: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4265751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99EC1-A9C9-9D87-3009-BDBB12B8BA64}"/>
              </a:ext>
            </a:extLst>
          </p:cNvPr>
          <p:cNvSpPr>
            <a:spLocks noGrp="1"/>
          </p:cNvSpPr>
          <p:nvPr>
            <p:ph type="title"/>
          </p:nvPr>
        </p:nvSpPr>
        <p:spPr>
          <a:xfrm>
            <a:off x="655637" y="524932"/>
            <a:ext cx="11183938" cy="1507067"/>
          </a:xfrm>
        </p:spPr>
        <p:txBody>
          <a:bodyPr>
            <a:noAutofit/>
          </a:bodyPr>
          <a:lstStyle/>
          <a:p>
            <a:r>
              <a:rPr lang="en-US" sz="4800" dirty="0">
                <a:latin typeface="Times New Roman" panose="02020603050405020304" pitchFamily="18" charset="0"/>
                <a:cs typeface="Times New Roman" panose="02020603050405020304" pitchFamily="18" charset="0"/>
              </a:rPr>
              <a:t>Regular Expression Tokenization</a:t>
            </a:r>
          </a:p>
        </p:txBody>
      </p:sp>
      <p:sp>
        <p:nvSpPr>
          <p:cNvPr id="3" name="Content Placeholder 2">
            <a:extLst>
              <a:ext uri="{FF2B5EF4-FFF2-40B4-BE49-F238E27FC236}">
                <a16:creationId xmlns:a16="http://schemas.microsoft.com/office/drawing/2014/main" id="{72A5C224-AAED-B0A4-A264-5364C97FCAC2}"/>
              </a:ext>
            </a:extLst>
          </p:cNvPr>
          <p:cNvSpPr>
            <a:spLocks noGrp="1"/>
          </p:cNvSpPr>
          <p:nvPr>
            <p:ph idx="1"/>
          </p:nvPr>
        </p:nvSpPr>
        <p:spPr>
          <a:xfrm>
            <a:off x="670718" y="2221938"/>
            <a:ext cx="10850563" cy="3615267"/>
          </a:xfrm>
        </p:spPr>
        <p:txBody>
          <a:bodyPr>
            <a:noAutofit/>
          </a:bodyPr>
          <a:lstStyle/>
          <a:p>
            <a:pPr algn="just"/>
            <a:r>
              <a:rPr lang="en-US" sz="3000" dirty="0">
                <a:solidFill>
                  <a:schemeClr val="tx1"/>
                </a:solidFill>
                <a:latin typeface="Times New Roman" panose="02020603050405020304" pitchFamily="18" charset="0"/>
                <a:cs typeface="Times New Roman" panose="02020603050405020304" pitchFamily="18" charset="0"/>
              </a:rPr>
              <a:t>The other type of tokenization process is Regular Expression Tokenization, in which a regular expression pattern is used to get the tokens. For example, consider the following string containing multiple delimiters such as comma, semi-colon, and white space.</a:t>
            </a:r>
          </a:p>
          <a:p>
            <a:pPr algn="just"/>
            <a:r>
              <a:rPr lang="en-US" sz="3000" dirty="0">
                <a:solidFill>
                  <a:schemeClr val="tx1"/>
                </a:solidFill>
                <a:latin typeface="Times New Roman" panose="02020603050405020304" pitchFamily="18" charset="0"/>
                <a:cs typeface="Times New Roman" panose="02020603050405020304" pitchFamily="18" charset="0"/>
              </a:rPr>
              <a:t>Sentence= “Football, Cricket; Golf Tennis“</a:t>
            </a:r>
          </a:p>
          <a:p>
            <a:pPr algn="just"/>
            <a:r>
              <a:rPr lang="en-US" sz="3000" dirty="0">
                <a:solidFill>
                  <a:schemeClr val="tx1"/>
                </a:solidFill>
                <a:latin typeface="Times New Roman" panose="02020603050405020304" pitchFamily="18" charset="0"/>
                <a:cs typeface="Times New Roman" panose="02020603050405020304" pitchFamily="18" charset="0"/>
              </a:rPr>
              <a:t>Tokens= “Football”, ”Cricket”, “Golf”, “Tennis”</a:t>
            </a:r>
          </a:p>
          <a:p>
            <a:pPr algn="just"/>
            <a:r>
              <a:rPr lang="en-US" sz="3000" dirty="0">
                <a:solidFill>
                  <a:schemeClr val="tx1"/>
                </a:solidFill>
                <a:latin typeface="Times New Roman" panose="02020603050405020304" pitchFamily="18" charset="0"/>
                <a:cs typeface="Times New Roman" panose="02020603050405020304" pitchFamily="18" charset="0"/>
              </a:rPr>
              <a:t>Tokenization can be performed at the sentence level or at the world level or even at the character level.</a:t>
            </a:r>
          </a:p>
        </p:txBody>
      </p:sp>
    </p:spTree>
    <p:extLst>
      <p:ext uri="{BB962C8B-B14F-4D97-AF65-F5344CB8AC3E}">
        <p14:creationId xmlns:p14="http://schemas.microsoft.com/office/powerpoint/2010/main" val="720762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53185-C73D-CBF1-E114-1CFB26A1B6E6}"/>
              </a:ext>
            </a:extLst>
          </p:cNvPr>
          <p:cNvSpPr>
            <a:spLocks noGrp="1"/>
          </p:cNvSpPr>
          <p:nvPr>
            <p:ph type="title"/>
          </p:nvPr>
        </p:nvSpPr>
        <p:spPr>
          <a:xfrm>
            <a:off x="950912" y="353482"/>
            <a:ext cx="8534400" cy="1507067"/>
          </a:xfrm>
        </p:spPr>
        <p:txBody>
          <a:bodyPr>
            <a:normAutofit/>
          </a:bodyPr>
          <a:lstStyle/>
          <a:p>
            <a:r>
              <a:rPr lang="en-US" sz="4800" dirty="0">
                <a:latin typeface="Times New Roman" panose="02020603050405020304" pitchFamily="18" charset="0"/>
                <a:cs typeface="Times New Roman" panose="02020603050405020304" pitchFamily="18" charset="0"/>
              </a:rPr>
              <a:t>Stemming</a:t>
            </a:r>
          </a:p>
        </p:txBody>
      </p:sp>
      <p:sp>
        <p:nvSpPr>
          <p:cNvPr id="3" name="Content Placeholder 2">
            <a:extLst>
              <a:ext uri="{FF2B5EF4-FFF2-40B4-BE49-F238E27FC236}">
                <a16:creationId xmlns:a16="http://schemas.microsoft.com/office/drawing/2014/main" id="{5222500D-EBFE-ABEE-C255-697321D9F46C}"/>
              </a:ext>
            </a:extLst>
          </p:cNvPr>
          <p:cNvSpPr>
            <a:spLocks noGrp="1"/>
          </p:cNvSpPr>
          <p:nvPr>
            <p:ph idx="1"/>
          </p:nvPr>
        </p:nvSpPr>
        <p:spPr>
          <a:xfrm>
            <a:off x="741852" y="1987779"/>
            <a:ext cx="10412413" cy="4133850"/>
          </a:xfrm>
        </p:spPr>
        <p:txBody>
          <a:bodyPr>
            <a:normAutofit/>
          </a:bodyPr>
          <a:lstStyle/>
          <a:p>
            <a:pPr algn="just"/>
            <a:r>
              <a:rPr lang="en-US" sz="3000" dirty="0">
                <a:solidFill>
                  <a:schemeClr val="tx1"/>
                </a:solidFill>
                <a:latin typeface="Times New Roman" panose="02020603050405020304" pitchFamily="18" charset="0"/>
                <a:cs typeface="Times New Roman" panose="02020603050405020304" pitchFamily="18" charset="0"/>
              </a:rPr>
              <a:t>Stemming is a technique used to extract the base form of the words by removing affixes from them. It is just like cutting down the branches of a tree to its stems. For example, the stem of the words eating, eats, eaten is eat.</a:t>
            </a:r>
          </a:p>
          <a:p>
            <a:pPr algn="just"/>
            <a:r>
              <a:rPr lang="en-US" sz="3000" dirty="0">
                <a:solidFill>
                  <a:schemeClr val="tx1"/>
                </a:solidFill>
                <a:latin typeface="Times New Roman" panose="02020603050405020304" pitchFamily="18" charset="0"/>
                <a:cs typeface="Times New Roman" panose="02020603050405020304" pitchFamily="18" charset="0"/>
              </a:rPr>
              <a:t>For example, “laughing”, “laughed“, “laughs”, “laugh” will all become “laugh”, which is their stem, because their inflection form will be removed.</a:t>
            </a:r>
          </a:p>
          <a:p>
            <a:pPr algn="just"/>
            <a:endParaRPr lang="en-US" dirty="0"/>
          </a:p>
        </p:txBody>
      </p:sp>
    </p:spTree>
    <p:extLst>
      <p:ext uri="{BB962C8B-B14F-4D97-AF65-F5344CB8AC3E}">
        <p14:creationId xmlns:p14="http://schemas.microsoft.com/office/powerpoint/2010/main" val="252754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45191F-9B58-72E3-ADCE-822BA2E45A67}"/>
              </a:ext>
            </a:extLst>
          </p:cNvPr>
          <p:cNvSpPr>
            <a:spLocks noGrp="1"/>
          </p:cNvSpPr>
          <p:nvPr>
            <p:ph idx="1"/>
          </p:nvPr>
        </p:nvSpPr>
        <p:spPr>
          <a:xfrm>
            <a:off x="684211" y="685801"/>
            <a:ext cx="10917239" cy="5591174"/>
          </a:xfrm>
        </p:spPr>
        <p:txBody>
          <a:bodyPr>
            <a:noAutofit/>
          </a:bodyPr>
          <a:lstStyle/>
          <a:p>
            <a:pPr algn="just"/>
            <a:r>
              <a:rPr lang="en-US" sz="3000" dirty="0">
                <a:solidFill>
                  <a:schemeClr val="tx1"/>
                </a:solidFill>
                <a:latin typeface="Times New Roman" panose="02020603050405020304" pitchFamily="18" charset="0"/>
                <a:cs typeface="Times New Roman" panose="02020603050405020304" pitchFamily="18" charset="0"/>
              </a:rPr>
              <a:t>Stemming is not a good normalization process because sometimes stemming can produce words that are not in the dictionary. For example, consider a sentence: “His teams are not winning”</a:t>
            </a:r>
          </a:p>
          <a:p>
            <a:pPr algn="just"/>
            <a:endParaRPr lang="en-US" sz="3000" dirty="0">
              <a:solidFill>
                <a:schemeClr val="tx1"/>
              </a:solidFill>
              <a:latin typeface="Times New Roman" panose="02020603050405020304" pitchFamily="18" charset="0"/>
              <a:cs typeface="Times New Roman" panose="02020603050405020304" pitchFamily="18" charset="0"/>
            </a:endParaRPr>
          </a:p>
          <a:p>
            <a:pPr algn="just"/>
            <a:r>
              <a:rPr lang="en-US" sz="3000" dirty="0">
                <a:solidFill>
                  <a:schemeClr val="tx1"/>
                </a:solidFill>
                <a:latin typeface="Times New Roman" panose="02020603050405020304" pitchFamily="18" charset="0"/>
                <a:cs typeface="Times New Roman" panose="02020603050405020304" pitchFamily="18" charset="0"/>
              </a:rPr>
              <a:t>After stemming the tokens that we will get are- “hi”, “team”, “are”, “not”,  “</a:t>
            </a:r>
            <a:r>
              <a:rPr lang="en-US" sz="3000" dirty="0" err="1">
                <a:solidFill>
                  <a:schemeClr val="tx1"/>
                </a:solidFill>
                <a:latin typeface="Times New Roman" panose="02020603050405020304" pitchFamily="18" charset="0"/>
                <a:cs typeface="Times New Roman" panose="02020603050405020304" pitchFamily="18" charset="0"/>
              </a:rPr>
              <a:t>winn</a:t>
            </a:r>
            <a:r>
              <a:rPr lang="en-US" sz="3000" dirty="0">
                <a:solidFill>
                  <a:schemeClr val="tx1"/>
                </a:solidFill>
                <a:latin typeface="Times New Roman" panose="02020603050405020304" pitchFamily="18" charset="0"/>
                <a:cs typeface="Times New Roman" panose="02020603050405020304" pitchFamily="18" charset="0"/>
              </a:rPr>
              <a:t>”</a:t>
            </a:r>
          </a:p>
          <a:p>
            <a:pPr algn="just"/>
            <a:endParaRPr lang="en-US" sz="3000" dirty="0">
              <a:solidFill>
                <a:schemeClr val="tx1"/>
              </a:solidFill>
              <a:latin typeface="Times New Roman" panose="02020603050405020304" pitchFamily="18" charset="0"/>
              <a:cs typeface="Times New Roman" panose="02020603050405020304" pitchFamily="18" charset="0"/>
            </a:endParaRPr>
          </a:p>
          <a:p>
            <a:pPr algn="just"/>
            <a:r>
              <a:rPr lang="en-US" sz="3000" dirty="0">
                <a:solidFill>
                  <a:schemeClr val="tx1"/>
                </a:solidFill>
                <a:latin typeface="Times New Roman" panose="02020603050405020304" pitchFamily="18" charset="0"/>
                <a:cs typeface="Times New Roman" panose="02020603050405020304" pitchFamily="18" charset="0"/>
              </a:rPr>
              <a:t>Notice that the keyword “</a:t>
            </a:r>
            <a:r>
              <a:rPr lang="en-US" sz="3000" dirty="0" err="1">
                <a:solidFill>
                  <a:schemeClr val="tx1"/>
                </a:solidFill>
                <a:latin typeface="Times New Roman" panose="02020603050405020304" pitchFamily="18" charset="0"/>
                <a:cs typeface="Times New Roman" panose="02020603050405020304" pitchFamily="18" charset="0"/>
              </a:rPr>
              <a:t>winn</a:t>
            </a:r>
            <a:r>
              <a:rPr lang="en-US" sz="3000" dirty="0">
                <a:solidFill>
                  <a:schemeClr val="tx1"/>
                </a:solidFill>
                <a:latin typeface="Times New Roman" panose="02020603050405020304" pitchFamily="18" charset="0"/>
                <a:cs typeface="Times New Roman" panose="02020603050405020304" pitchFamily="18" charset="0"/>
              </a:rPr>
              <a:t>” is not a regular word and “hi” changed the context of the entire sentence.</a:t>
            </a:r>
          </a:p>
        </p:txBody>
      </p:sp>
    </p:spTree>
    <p:extLst>
      <p:ext uri="{BB962C8B-B14F-4D97-AF65-F5344CB8AC3E}">
        <p14:creationId xmlns:p14="http://schemas.microsoft.com/office/powerpoint/2010/main" val="199607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60F9304-47A2-B156-97B8-5DD931679F3D}"/>
              </a:ext>
            </a:extLst>
          </p:cNvPr>
          <p:cNvPicPr>
            <a:picLocks noGrp="1" noChangeAspect="1"/>
          </p:cNvPicPr>
          <p:nvPr>
            <p:ph idx="1"/>
          </p:nvPr>
        </p:nvPicPr>
        <p:blipFill>
          <a:blip r:embed="rId2"/>
          <a:stretch>
            <a:fillRect/>
          </a:stretch>
        </p:blipFill>
        <p:spPr>
          <a:xfrm>
            <a:off x="1104644" y="2070416"/>
            <a:ext cx="5352717" cy="1978000"/>
          </a:xfrm>
        </p:spPr>
      </p:pic>
      <p:pic>
        <p:nvPicPr>
          <p:cNvPr id="7" name="Picture 6">
            <a:extLst>
              <a:ext uri="{FF2B5EF4-FFF2-40B4-BE49-F238E27FC236}">
                <a16:creationId xmlns:a16="http://schemas.microsoft.com/office/drawing/2014/main" id="{86E70E6A-FFE7-9158-97A3-1BC8DFC65FFD}"/>
              </a:ext>
            </a:extLst>
          </p:cNvPr>
          <p:cNvPicPr>
            <a:picLocks noChangeAspect="1"/>
          </p:cNvPicPr>
          <p:nvPr/>
        </p:nvPicPr>
        <p:blipFill>
          <a:blip r:embed="rId3"/>
          <a:stretch>
            <a:fillRect/>
          </a:stretch>
        </p:blipFill>
        <p:spPr>
          <a:xfrm>
            <a:off x="7040881" y="1635827"/>
            <a:ext cx="4571682" cy="3313610"/>
          </a:xfrm>
          <a:prstGeom prst="rect">
            <a:avLst/>
          </a:prstGeom>
        </p:spPr>
      </p:pic>
    </p:spTree>
    <p:extLst>
      <p:ext uri="{BB962C8B-B14F-4D97-AF65-F5344CB8AC3E}">
        <p14:creationId xmlns:p14="http://schemas.microsoft.com/office/powerpoint/2010/main" val="2345471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74208-9DA5-3C4F-2EBF-0754291F77D7}"/>
              </a:ext>
            </a:extLst>
          </p:cNvPr>
          <p:cNvSpPr>
            <a:spLocks noGrp="1"/>
          </p:cNvSpPr>
          <p:nvPr>
            <p:ph type="title"/>
          </p:nvPr>
        </p:nvSpPr>
        <p:spPr>
          <a:xfrm>
            <a:off x="950912" y="182032"/>
            <a:ext cx="8534400" cy="1507067"/>
          </a:xfrm>
        </p:spPr>
        <p:txBody>
          <a:bodyPr>
            <a:normAutofit/>
          </a:bodyPr>
          <a:lstStyle/>
          <a:p>
            <a:r>
              <a:rPr lang="en-US" sz="4800" dirty="0">
                <a:latin typeface="Times New Roman" panose="02020603050405020304" pitchFamily="18" charset="0"/>
                <a:cs typeface="Times New Roman" panose="02020603050405020304" pitchFamily="18" charset="0"/>
              </a:rPr>
              <a:t>Lemmatization</a:t>
            </a:r>
          </a:p>
        </p:txBody>
      </p:sp>
      <p:sp>
        <p:nvSpPr>
          <p:cNvPr id="3" name="Content Placeholder 2">
            <a:extLst>
              <a:ext uri="{FF2B5EF4-FFF2-40B4-BE49-F238E27FC236}">
                <a16:creationId xmlns:a16="http://schemas.microsoft.com/office/drawing/2014/main" id="{A3102119-EF99-73E0-B5D7-0583F0745DB5}"/>
              </a:ext>
            </a:extLst>
          </p:cNvPr>
          <p:cNvSpPr>
            <a:spLocks noGrp="1"/>
          </p:cNvSpPr>
          <p:nvPr>
            <p:ph idx="1"/>
          </p:nvPr>
        </p:nvSpPr>
        <p:spPr>
          <a:xfrm>
            <a:off x="904081" y="1530480"/>
            <a:ext cx="10383838" cy="3615267"/>
          </a:xfrm>
        </p:spPr>
        <p:txBody>
          <a:bodyPr>
            <a:noAutofit/>
          </a:bodyPr>
          <a:lstStyle/>
          <a:p>
            <a:pPr algn="just"/>
            <a:r>
              <a:rPr lang="en-US" sz="3000" dirty="0">
                <a:solidFill>
                  <a:schemeClr val="tx1"/>
                </a:solidFill>
                <a:latin typeface="Times New Roman" panose="02020603050405020304" pitchFamily="18" charset="0"/>
                <a:cs typeface="Times New Roman" panose="02020603050405020304" pitchFamily="18" charset="0"/>
              </a:rPr>
              <a:t>The purpose of lemmatization is same as that of stemming but overcomes the drawbacks of stemming. In stemming, for some words, it may not give may not give meaningful representation. Here, lemmatization comes into picture as it gives meaningful word.</a:t>
            </a:r>
          </a:p>
          <a:p>
            <a:pPr algn="just"/>
            <a:endParaRPr lang="en-US" sz="3000" dirty="0">
              <a:solidFill>
                <a:schemeClr val="tx1"/>
              </a:solidFill>
              <a:latin typeface="Times New Roman" panose="02020603050405020304" pitchFamily="18" charset="0"/>
              <a:cs typeface="Times New Roman" panose="02020603050405020304" pitchFamily="18" charset="0"/>
            </a:endParaRPr>
          </a:p>
          <a:p>
            <a:pPr algn="just"/>
            <a:r>
              <a:rPr lang="en-US" sz="3000" dirty="0">
                <a:solidFill>
                  <a:schemeClr val="tx1"/>
                </a:solidFill>
                <a:latin typeface="Times New Roman" panose="02020603050405020304" pitchFamily="18" charset="0"/>
                <a:cs typeface="Times New Roman" panose="02020603050405020304" pitchFamily="18" charset="0"/>
              </a:rPr>
              <a:t>Lemmatization takes more time as compared to stemming because it finds meaningful word/ representation. Stemming just needs to get a base word and therefore takes less time.</a:t>
            </a:r>
          </a:p>
        </p:txBody>
      </p:sp>
    </p:spTree>
    <p:extLst>
      <p:ext uri="{BB962C8B-B14F-4D97-AF65-F5344CB8AC3E}">
        <p14:creationId xmlns:p14="http://schemas.microsoft.com/office/powerpoint/2010/main" val="2378164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TotalTime>
  <Words>1020</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  NATURAL LANGUAGE  PROCESSING  (LECTURE 2)  </vt:lpstr>
      <vt:lpstr>Corpus, Documents, Paragraphs, Sentences, Tokens</vt:lpstr>
      <vt:lpstr>Tokenization</vt:lpstr>
      <vt:lpstr>PowerPoint Presentation</vt:lpstr>
      <vt:lpstr>Regular Expression Tokenization</vt:lpstr>
      <vt:lpstr>Stemming</vt:lpstr>
      <vt:lpstr>PowerPoint Presentation</vt:lpstr>
      <vt:lpstr>PowerPoint Presentation</vt:lpstr>
      <vt:lpstr>Lemmatization</vt:lpstr>
      <vt:lpstr>PowerPoint Presentation</vt:lpstr>
      <vt:lpstr>Part of Speech (POS) Tagging </vt:lpstr>
      <vt:lpstr>PowerPoint Presentation</vt:lpstr>
      <vt:lpstr>PowerPoint Presentation</vt:lpstr>
      <vt:lpstr>NAMED ENTITY RECOGINITION: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 PART 2</dc:title>
  <dc:creator>23MSDS004</dc:creator>
  <cp:lastModifiedBy>Ahrar Bin Aslam</cp:lastModifiedBy>
  <cp:revision>19</cp:revision>
  <dcterms:created xsi:type="dcterms:W3CDTF">2023-07-11T09:50:23Z</dcterms:created>
  <dcterms:modified xsi:type="dcterms:W3CDTF">2024-11-18T22:27:09Z</dcterms:modified>
</cp:coreProperties>
</file>