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307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17960"/>
            <a:ext cx="10363200" cy="1470025"/>
          </a:xfrm>
        </p:spPr>
        <p:txBody>
          <a:bodyPr/>
          <a:lstStyle/>
          <a:p>
            <a:r>
              <a:rPr lang="en-IN" b="0" i="0" dirty="0">
                <a:solidFill>
                  <a:srgbClr val="404040"/>
                </a:solidFill>
                <a:effectLst/>
                <a:latin typeface="Inter"/>
              </a:rPr>
              <a:t>Inter-Procedural Data Flow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405352"/>
            <a:ext cx="8534400" cy="2233448"/>
          </a:xfrm>
        </p:spPr>
        <p:txBody>
          <a:bodyPr>
            <a:normAutofit lnSpcReduction="10000"/>
          </a:bodyPr>
          <a:lstStyle/>
          <a:p>
            <a:r>
              <a:rPr dirty="0"/>
              <a:t>Presented by: </a:t>
            </a:r>
            <a:endParaRPr lang="en-IN" dirty="0"/>
          </a:p>
          <a:p>
            <a:r>
              <a:rPr lang="en-IN" dirty="0"/>
              <a:t>AHREN ABISHEK.R (192311034)</a:t>
            </a:r>
          </a:p>
          <a:p>
            <a:r>
              <a:rPr lang="pt-BR" dirty="0"/>
              <a:t>CSA1429 Compiler Design: For Industrial Automation</a:t>
            </a:r>
            <a:r>
              <a:rPr lang="en-US" dirty="0"/>
              <a:t>D</a:t>
            </a:r>
            <a:r>
              <a:rPr dirty="0"/>
              <a:t>ate: </a:t>
            </a:r>
            <a:r>
              <a:rPr lang="en-US" dirty="0"/>
              <a:t>20/03/2025</a:t>
            </a:r>
            <a:endParaRPr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&amp; Performance Evaluation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ptos Narrow" panose="020B0004020202020204" pitchFamily="34" charset="0"/>
              </a:rPr>
              <a:t>Performance Metrics:</a:t>
            </a:r>
            <a:r>
              <a:rPr lang="en-US" altLang="en-US" dirty="0">
                <a:latin typeface="Aptos Narrow" panose="020B0004020202020204" pitchFamily="34" charset="0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ptos Narrow" panose="020B0004020202020204" pitchFamily="34" charset="0"/>
              </a:rPr>
              <a:t>Accuracy</a:t>
            </a:r>
            <a:r>
              <a:rPr lang="en-US" altLang="en-US" dirty="0">
                <a:latin typeface="Aptos Narrow" panose="020B0004020202020204" pitchFamily="34" charset="0"/>
              </a:rPr>
              <a:t>: How well does the model detect data flow correctly?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ptos Narrow" panose="020B0004020202020204" pitchFamily="34" charset="0"/>
              </a:rPr>
              <a:t>Efficiency</a:t>
            </a:r>
            <a:r>
              <a:rPr lang="en-US" altLang="en-US" dirty="0">
                <a:latin typeface="Aptos Narrow" panose="020B0004020202020204" pitchFamily="34" charset="0"/>
              </a:rPr>
              <a:t>: Time taken to analyze a program.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ptos Narrow" panose="020B0004020202020204" pitchFamily="34" charset="0"/>
              </a:rPr>
              <a:t>Scalability</a:t>
            </a:r>
            <a:r>
              <a:rPr lang="en-US" altLang="en-US" dirty="0">
                <a:latin typeface="Aptos Narrow" panose="020B0004020202020204" pitchFamily="34" charset="0"/>
              </a:rPr>
              <a:t>: Ability to handle large-scale software.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ptos Narrow" panose="020B0004020202020204" pitchFamily="34" charset="0"/>
              </a:rPr>
              <a:t>Comparison with Existing Models:</a:t>
            </a:r>
            <a:r>
              <a:rPr lang="en-US" altLang="en-US" dirty="0">
                <a:latin typeface="Aptos Narrow" panose="020B0004020202020204" pitchFamily="34" charset="0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ptos Narrow" panose="020B0004020202020204" pitchFamily="34" charset="0"/>
              </a:rPr>
              <a:t>Higher accuracy</a:t>
            </a:r>
            <a:r>
              <a:rPr lang="en-US" altLang="en-US" dirty="0">
                <a:latin typeface="Aptos Narrow" panose="020B0004020202020204" pitchFamily="34" charset="0"/>
              </a:rPr>
              <a:t> than traditional methods.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ptos Narrow" panose="020B0004020202020204" pitchFamily="34" charset="0"/>
              </a:rPr>
              <a:t>Faster processing</a:t>
            </a:r>
            <a:r>
              <a:rPr lang="en-US" altLang="en-US" dirty="0">
                <a:latin typeface="Aptos Narrow" panose="020B0004020202020204" pitchFamily="34" charset="0"/>
              </a:rPr>
              <a:t> with lower memory consumption.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404040"/>
                </a:solidFill>
                <a:effectLst/>
                <a:latin typeface="Inter"/>
              </a:rPr>
              <a:t>Discussion on Efficiency &amp; Accuracy</a:t>
            </a:r>
            <a:br>
              <a:rPr lang="en-IN" b="1" i="0" dirty="0">
                <a:solidFill>
                  <a:srgbClr val="404040"/>
                </a:solidFill>
                <a:effectLst/>
                <a:latin typeface="Inter"/>
              </a:rPr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:</a:t>
            </a:r>
            <a:r>
              <a:rPr lang="en-US" altLang="en-US" b="1" dirty="0">
                <a:latin typeface="Arial" panose="020B0604020202020204" pitchFamily="34" charset="0"/>
              </a:rPr>
              <a:t>Strengths of the Proposed Model: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Improved security analysis.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Handles recursion and dynamic function calls better.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Areas for Improvement: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Needs better optimization for extremely large codebases.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Requires more real-world validation on diverse datasets.</a:t>
            </a:r>
          </a:p>
          <a:p>
            <a:pPr algn="l">
              <a:buNone/>
            </a:pPr>
            <a:endParaRPr lang="en-US" b="0" i="0" dirty="0">
              <a:solidFill>
                <a:srgbClr val="404040"/>
              </a:solidFill>
              <a:effectLst/>
              <a:latin typeface="Inter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CHALLENGS AND LIMITATIONS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Technical Challenges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Handling recursive function calls and dynamic memory allocation.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Ensuring context sensitivity without excessive computational overhead.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Dependency Management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Managing dependencies across global variables and functions</a:t>
            </a:r>
            <a:br>
              <a:rPr lang="en-US" b="0" i="0" dirty="0">
                <a:solidFill>
                  <a:srgbClr val="404040"/>
                </a:solidFill>
                <a:effectLst/>
                <a:latin typeface="Inter"/>
              </a:rPr>
            </a:b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Current Constraints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Limited support for certain language features (e.g., pointers in C).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Requires further optimization for real-time analysis in IDEs.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Future Needs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Improved handling of dynamic memory allocation and pointers..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404040"/>
                </a:solidFill>
                <a:effectLst/>
                <a:latin typeface="Inter"/>
              </a:rPr>
              <a:t>Future Scope</a:t>
            </a:r>
            <a:br>
              <a:rPr lang="en-IN" b="1" i="0" dirty="0">
                <a:solidFill>
                  <a:srgbClr val="404040"/>
                </a:solidFill>
                <a:effectLst/>
                <a:latin typeface="Inter"/>
              </a:rPr>
            </a:br>
            <a:endParaRPr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A77B2CEE-7701-5A32-6E57-9BDED7D519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4910" y="1417638"/>
            <a:ext cx="11676993" cy="596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Integrate Machine Learning for Self-Learning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Model adapts and improves over time.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Extend Support for More Languages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Currently optimized for C/C++; need support for Python, Java, etc.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Reduce Computational Complexity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</a:p>
          <a:p>
            <a:pPr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Work on minimizing execution time further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</a:br>
            <a:r>
              <a:rPr lang="en-US" sz="2400" b="1" dirty="0">
                <a:latin typeface="Aptos" panose="020B0004020202020204" pitchFamily="34" charset="0"/>
              </a:rPr>
              <a:t>Scope for Further Research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ptos" panose="020B0004020202020204" pitchFamily="34" charset="0"/>
              </a:rPr>
              <a:t>Automated Code Repair</a:t>
            </a:r>
            <a:r>
              <a:rPr lang="en-US" sz="2400" dirty="0">
                <a:latin typeface="Aptos" panose="020B0004020202020204" pitchFamily="3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ptos" panose="020B0004020202020204" pitchFamily="34" charset="0"/>
              </a:rPr>
              <a:t>Not just analysis, but also </a:t>
            </a:r>
            <a:r>
              <a:rPr lang="en-US" sz="2400" b="1" dirty="0">
                <a:latin typeface="Aptos" panose="020B0004020202020204" pitchFamily="34" charset="0"/>
              </a:rPr>
              <a:t>fixing vulnerabilities automatically</a:t>
            </a:r>
            <a:r>
              <a:rPr lang="en-US" sz="2400" dirty="0">
                <a:latin typeface="Aptos" panose="020B00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ptos" panose="020B0004020202020204" pitchFamily="34" charset="0"/>
              </a:rPr>
              <a:t>Integration with IDEs</a:t>
            </a:r>
            <a:r>
              <a:rPr lang="en-US" sz="2400" dirty="0">
                <a:latin typeface="Aptos" panose="020B0004020202020204" pitchFamily="3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ptos" panose="020B0004020202020204" pitchFamily="34" charset="0"/>
              </a:rPr>
              <a:t>Real-time suggestions in VS Code, IntelliJ,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ptos" panose="020B0004020202020204" pitchFamily="34" charset="0"/>
              </a:rPr>
              <a:t>More Real-World Testing</a:t>
            </a:r>
            <a:r>
              <a:rPr lang="en-US" sz="2400" dirty="0">
                <a:latin typeface="Aptos" panose="020B0004020202020204" pitchFamily="3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ptos" panose="020B0004020202020204" pitchFamily="34" charset="0"/>
              </a:rPr>
              <a:t>Apply to large-scale enterprise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5746" y="274638"/>
            <a:ext cx="3320717" cy="1143000"/>
          </a:xfrm>
        </p:spPr>
        <p:txBody>
          <a:bodyPr/>
          <a:lstStyle/>
          <a:p>
            <a:pPr algn="l"/>
            <a:r>
              <a:rPr lang="en-IN" b="1" i="0" dirty="0">
                <a:solidFill>
                  <a:srgbClr val="404040"/>
                </a:solidFill>
                <a:effectLst/>
                <a:latin typeface="Inter"/>
              </a:rPr>
              <a:t>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None/>
            </a:pPr>
            <a:r>
              <a:rPr lang="en-US" dirty="0"/>
              <a:t>"</a:t>
            </a: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Extensions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Support for Other Languages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Extend the tool to support C++, Java, and Python.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IDE Integration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Integrate with popular IDEs (e.g., Visual Studio, Eclipse) for real-time analysis.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5842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404040"/>
                </a:solidFill>
                <a:effectLst/>
                <a:latin typeface="Inter"/>
              </a:rPr>
              <a:t>Conclusion</a:t>
            </a:r>
            <a:br>
              <a:rPr lang="en-IN" b="1" i="0" dirty="0">
                <a:solidFill>
                  <a:srgbClr val="404040"/>
                </a:solidFill>
                <a:effectLst/>
                <a:latin typeface="Inter"/>
              </a:rPr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Summary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Inter-procedural data flow analysis is a powerful technique for improving code quality and performance.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The proposed model addresses key limitations of existing tools and offers a scalable, context-sensitive solution.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Future Work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Extend support for more languages and integrate with AI-driven tools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177AA7-E92F-A76B-F0BA-E4434ED48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3" y="0"/>
            <a:ext cx="1133954" cy="1347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A71DE2-BAB3-1E5A-8101-F2CF219B0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964" y="92175"/>
            <a:ext cx="1518036" cy="134733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F55A-86D3-7350-17EB-DF366533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992B8-788D-E65E-3790-7DE696259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spcAft>
                <a:spcPts val="300"/>
              </a:spcAft>
              <a:buFont typeface="+mj-lt"/>
              <a:buAutoNum type="arabicPeriod" startAt="15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IEEE Transactions on Software Engineering</a:t>
            </a:r>
            <a:endParaRPr lang="en-US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 startAt="15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Why it's useful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 This journal publishes high-quality research on software engineering, including static analysis and data flow techniques. Look for papers on inter-procedural analysis.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 startAt="15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ACM SIGPLAN Conference on Programming Language Design and Implementation (PLDI)</a:t>
            </a:r>
            <a:endParaRPr lang="en-US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 startAt="15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Why it's useful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 PLDI is a top-tier conference where cutting-edge research on compiler design, including data flow analysis, is presented.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 startAt="15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International Conference on Software Engineering (ICSE)</a:t>
            </a:r>
            <a:endParaRPr lang="en-US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 startAt="15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Why it's useful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 ICSE is a premier conference for software engineering research, including static analysis and inter-procedural data flow analysis.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A8E0B2-374E-8BE7-ED59-E2FC4E410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3" y="0"/>
            <a:ext cx="1133954" cy="1347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426E36-173D-A080-D7DD-D3EE20062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964" y="-1"/>
            <a:ext cx="1518036" cy="13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65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E093-0188-ACED-CA64-DE8A132E2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03349"/>
            <a:ext cx="10363200" cy="1470025"/>
          </a:xfrm>
        </p:spPr>
        <p:txBody>
          <a:bodyPr/>
          <a:lstStyle/>
          <a:p>
            <a:r>
              <a:rPr lang="en-IN" dirty="0"/>
              <a:t>Queries &amp; Discussion – Key Takeaways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87986-8F5A-DB7A-7ECB-0A5DB7D85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843" y="2532646"/>
            <a:ext cx="11341768" cy="270710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Summary of </a:t>
            </a:r>
            <a:r>
              <a:rPr lang="en-US" dirty="0" err="1">
                <a:solidFill>
                  <a:schemeClr val="tx1"/>
                </a:solidFill>
              </a:rPr>
              <a:t>ContributionsEnhanced</a:t>
            </a:r>
            <a:r>
              <a:rPr lang="en-US" dirty="0">
                <a:solidFill>
                  <a:schemeClr val="tx1"/>
                </a:solidFill>
              </a:rPr>
              <a:t> Accuracy: Tracks inter-procedural dependencies more </a:t>
            </a:r>
            <a:r>
              <a:rPr lang="en-US" dirty="0" err="1">
                <a:solidFill>
                  <a:schemeClr val="tx1"/>
                </a:solidFill>
              </a:rPr>
              <a:t>effectively.Better</a:t>
            </a:r>
            <a:r>
              <a:rPr lang="en-US" dirty="0">
                <a:solidFill>
                  <a:schemeClr val="tx1"/>
                </a:solidFill>
              </a:rPr>
              <a:t> Performance: Reduces computation time and memory </a:t>
            </a:r>
            <a:r>
              <a:rPr lang="en-US" dirty="0" err="1">
                <a:solidFill>
                  <a:schemeClr val="tx1"/>
                </a:solidFill>
              </a:rPr>
              <a:t>footprint.Supports</a:t>
            </a:r>
            <a:r>
              <a:rPr lang="en-US" dirty="0">
                <a:solidFill>
                  <a:schemeClr val="tx1"/>
                </a:solidFill>
              </a:rPr>
              <a:t> Automated Code Refactoring: Helps developers write cleaner, optimized code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01904-5A79-D771-E5BE-812AADF16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3" y="264696"/>
            <a:ext cx="1133954" cy="1347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7AEB87-AE40-5DC6-780A-4AB921784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582" y="212559"/>
            <a:ext cx="1518036" cy="13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9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Data Flow Analysis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81065"/>
            <a:ext cx="109728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Definition &amp; Importance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Flow Analysis (DFA)</a:t>
            </a:r>
            <a:r>
              <a:rPr lang="en-US" dirty="0"/>
              <a:t> is a technique to track the flow of data within a program.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in </a:t>
            </a:r>
            <a:r>
              <a:rPr lang="en-US" b="1" dirty="0"/>
              <a:t>compiler optimizations, security analysis, and debugging.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Differentiates between </a:t>
            </a:r>
            <a:r>
              <a:rPr lang="en-US" b="1" dirty="0"/>
              <a:t>intra-procedural (within a function)</a:t>
            </a:r>
            <a:r>
              <a:rPr lang="en-US" dirty="0"/>
              <a:t> and </a:t>
            </a:r>
            <a:r>
              <a:rPr lang="en-US" b="1" dirty="0"/>
              <a:t>inter-procedural (across multiple functions) analysis.</a:t>
            </a:r>
            <a:endParaRPr lang="en-US" dirty="0"/>
          </a:p>
          <a:p>
            <a:pPr>
              <a:buNone/>
            </a:pPr>
            <a:r>
              <a:rPr lang="en-US" b="1" dirty="0"/>
              <a:t>Need for Inter-Procedural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Programs are modular</a:t>
            </a:r>
            <a:r>
              <a:rPr lang="en-US" dirty="0"/>
              <a:t> – they involve multiple functions.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single function may </a:t>
            </a:r>
            <a:r>
              <a:rPr lang="en-US" b="1" dirty="0"/>
              <a:t>affect variables in another function.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in </a:t>
            </a:r>
            <a:r>
              <a:rPr lang="en-US" b="1" dirty="0"/>
              <a:t>detecting bugs, improving performance, and enforcing security policies.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Models for Data Flow Analysis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/>
              <a:t>.</a:t>
            </a:r>
            <a:r>
              <a:rPr lang="en-US" altLang="en-US" b="1" dirty="0">
                <a:latin typeface="Arial" panose="020B0604020202020204" pitchFamily="34" charset="0"/>
              </a:rPr>
              <a:t> Classic Approaches: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Intraprocedural Analysis</a:t>
            </a:r>
            <a:r>
              <a:rPr lang="en-US" altLang="en-US" dirty="0">
                <a:latin typeface="Arial" panose="020B0604020202020204" pitchFamily="34" charset="0"/>
              </a:rPr>
              <a:t> (limited to one function).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Static Single Assignment (SSA)</a:t>
            </a:r>
            <a:r>
              <a:rPr lang="en-US" altLang="en-US" dirty="0">
                <a:latin typeface="Arial" panose="020B0604020202020204" pitchFamily="34" charset="0"/>
              </a:rPr>
              <a:t> (converts variables into unique assignments).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Control Flow Graph (CFG)</a:t>
            </a:r>
            <a:r>
              <a:rPr lang="en-US" altLang="en-US" dirty="0">
                <a:latin typeface="Arial" panose="020B0604020202020204" pitchFamily="34" charset="0"/>
              </a:rPr>
              <a:t> (represents program execution paths).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Key Methods Used: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Data Flow Equations</a:t>
            </a:r>
            <a:r>
              <a:rPr lang="en-US" altLang="en-US" dirty="0">
                <a:latin typeface="Arial" panose="020B0604020202020204" pitchFamily="34" charset="0"/>
              </a:rPr>
              <a:t> (models variable changes).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Pointer Analysis</a:t>
            </a:r>
            <a:r>
              <a:rPr lang="en-US" altLang="en-US" dirty="0">
                <a:latin typeface="Arial" panose="020B0604020202020204" pitchFamily="34" charset="0"/>
              </a:rPr>
              <a:t> (tracks pointer behavior in memory)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Importance &amp; Applications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B9391037-A6A6-C079-C0E7-D60A04A3EA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2201189"/>
            <a:ext cx="11101137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is it important?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optimization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(removes dead code).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(detects vulnerabilities).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Assists in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parallel computing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(identifies dependencies).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Where is it used?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GCC, LLVM use it for optimization.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Tools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Helps in detecting leaks in apps.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&amp; Machine Learning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for code analysis in software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in Existing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Context Insensitivity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Fails to distinguish between different calls of the same function.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Precision vs. Efficiency Tradeoff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Highly precise models are slow; fast models lack accuracy.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Scalability Issues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Works well for small programs but struggles with enterprise-level software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1C5F85DA-9810-9904-D214-9621053D5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328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469" y="274638"/>
            <a:ext cx="9021762" cy="1072024"/>
          </a:xfrm>
        </p:spPr>
        <p:txBody>
          <a:bodyPr>
            <a:normAutofit fontScale="90000"/>
          </a:bodyPr>
          <a:lstStyle/>
          <a:p>
            <a:r>
              <a:rPr lang="en-US" dirty="0"/>
              <a:t> The Proposed Model - Concept &amp; Framework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6">
            <a:extLst>
              <a:ext uri="{FF2B5EF4-FFF2-40B4-BE49-F238E27FC236}">
                <a16:creationId xmlns:a16="http://schemas.microsoft.com/office/drawing/2014/main" id="{26621238-EAF2-1881-3FB2-51470B7830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0703" y="1665093"/>
            <a:ext cx="10305293" cy="4918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What is the Proposed Model?</a:t>
            </a:r>
            <a:r>
              <a:rPr lang="en-US" sz="2800" dirty="0"/>
              <a:t> A hybrid approach combining </a:t>
            </a:r>
            <a:r>
              <a:rPr lang="en-US" sz="2800" b="1" dirty="0"/>
              <a:t>static</a:t>
            </a:r>
            <a:r>
              <a:rPr lang="en-US" sz="2800" dirty="0"/>
              <a:t> and </a:t>
            </a:r>
            <a:r>
              <a:rPr lang="en-US" sz="2800" b="1" dirty="0"/>
              <a:t>dynamic</a:t>
            </a:r>
            <a:r>
              <a:rPr lang="en-US" sz="2800" dirty="0"/>
              <a:t> analysis.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Uses </a:t>
            </a:r>
            <a:r>
              <a:rPr lang="en-US" sz="2800" b="1" dirty="0"/>
              <a:t>Graph Neural Networks (GNNs)</a:t>
            </a:r>
            <a:r>
              <a:rPr lang="en-US" sz="2800" dirty="0"/>
              <a:t> to improve data flow tracking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Hybrid Analysis – Combines Flow-Sensitive, Context-Sensitive, and Graph-Based methods. Function Dependency Tracking – Efficiently maps cross-function data flow and recursion. Alias &amp; Pointer Tracking – Accurately handles memory references and alias analysis. Code Optimization – Detects dead code, redundancies, and inefficiencies. Security Enhancements – Identifies buffer overflows, memory leaks, and vulnerabilities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404040"/>
                </a:solidFill>
                <a:effectLst/>
                <a:latin typeface="Inter"/>
              </a:rPr>
              <a:t>System Design / Architecture</a:t>
            </a:r>
            <a:br>
              <a:rPr lang="en-IN" b="1" i="0" dirty="0">
                <a:solidFill>
                  <a:srgbClr val="404040"/>
                </a:solidFill>
                <a:effectLst/>
                <a:latin typeface="Inter"/>
              </a:rPr>
            </a:br>
            <a:endParaRPr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CE62E0-2347-060A-CA15-050CCB8E50D9}"/>
              </a:ext>
            </a:extLst>
          </p:cNvPr>
          <p:cNvSpPr txBox="1"/>
          <p:nvPr/>
        </p:nvSpPr>
        <p:spPr>
          <a:xfrm>
            <a:off x="609600" y="1928553"/>
            <a:ext cx="10972800" cy="2300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404040"/>
                </a:solidFill>
                <a:effectLst/>
                <a:latin typeface="Inter"/>
              </a:rPr>
              <a:t>Three-Layer Architecture</a:t>
            </a:r>
            <a:r>
              <a:rPr lang="en-IN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404040"/>
                </a:solidFill>
                <a:effectLst/>
                <a:latin typeface="Inter"/>
              </a:rPr>
              <a:t>Input Processing</a:t>
            </a:r>
            <a:r>
              <a:rPr lang="en-IN" b="0" i="0" dirty="0">
                <a:solidFill>
                  <a:srgbClr val="404040"/>
                </a:solidFill>
                <a:effectLst/>
                <a:latin typeface="Inter"/>
              </a:rPr>
              <a:t>: Lexical analysis and parsing.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404040"/>
                </a:solidFill>
                <a:effectLst/>
                <a:latin typeface="Inter"/>
              </a:rPr>
              <a:t>Transformation Engine</a:t>
            </a:r>
            <a:r>
              <a:rPr lang="en-IN" b="0" i="0" dirty="0">
                <a:solidFill>
                  <a:srgbClr val="404040"/>
                </a:solidFill>
                <a:effectLst/>
                <a:latin typeface="Inter"/>
              </a:rPr>
              <a:t>: Inter-procedural data flow analysis logic.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404040"/>
                </a:solidFill>
                <a:effectLst/>
                <a:latin typeface="Inter"/>
              </a:rPr>
              <a:t>Output Generation</a:t>
            </a:r>
            <a:r>
              <a:rPr lang="en-IN" b="0" i="0" dirty="0">
                <a:solidFill>
                  <a:srgbClr val="404040"/>
                </a:solidFill>
                <a:effectLst/>
                <a:latin typeface="Inter"/>
              </a:rPr>
              <a:t>: Reports, warnings, or optimized code.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404040"/>
                </a:solidFill>
                <a:effectLst/>
                <a:latin typeface="Inter"/>
              </a:rPr>
              <a:t>Flow</a:t>
            </a:r>
            <a:r>
              <a:rPr lang="en-IN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  <a:latin typeface="Inter"/>
              </a:rPr>
              <a:t>Lexical analysis → Parsing → CFG generation → Data Flow Analysis → Validation → Output generation.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D9F07-1A17-F7AC-2960-5A0C37546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2BCB-37C8-E585-48DE-73DF14246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0BBBF4-5E8B-DAAB-AB00-3CF82790736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3A3550-1BFC-BCAB-41E0-6CEB5812761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A790F4AD-1141-85A9-7F36-D669E4873C71}"/>
              </a:ext>
            </a:extLst>
          </p:cNvPr>
          <p:cNvSpPr txBox="1">
            <a:spLocks/>
          </p:cNvSpPr>
          <p:nvPr/>
        </p:nvSpPr>
        <p:spPr>
          <a:xfrm>
            <a:off x="-892328" y="5441604"/>
            <a:ext cx="7985760" cy="544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8226E4-9D79-8870-D203-14DCCC33E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530" y="1417638"/>
            <a:ext cx="9620322" cy="50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43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4C94A-CB33-F132-C94F-287952B6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221" y="1477796"/>
            <a:ext cx="10972800" cy="1143000"/>
          </a:xfrm>
        </p:spPr>
        <p:txBody>
          <a:bodyPr/>
          <a:lstStyle/>
          <a:p>
            <a:r>
              <a:rPr lang="en-IN" dirty="0"/>
              <a:t>Implementation Workflow &amp; Methodology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D75BF6-1250-B9F6-4D7B-52F86BCEF8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6632" y="2993069"/>
            <a:ext cx="1153873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1: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Convert source code into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 Flow Graph (CFG)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2: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Apply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Pointer Analysis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data tracking.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3: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 Neural Networks (GNN)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analyze relationships.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4: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Detect security flaws or inefficiencies.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5: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 recommendations for optimization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E8F6F-CCA1-93FF-1925-5CF3FF289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3954" cy="1347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F53C85-AF1D-49AA-BC5B-F7EB572E5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9003" y="-6805"/>
            <a:ext cx="1518036" cy="13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48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993</Words>
  <Application>Microsoft Office PowerPoint</Application>
  <PresentationFormat>Widescreen</PresentationFormat>
  <Paragraphs>114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Aptos Narrow</vt:lpstr>
      <vt:lpstr>Arial</vt:lpstr>
      <vt:lpstr>Calibri</vt:lpstr>
      <vt:lpstr>Inter</vt:lpstr>
      <vt:lpstr>Wingdings</vt:lpstr>
      <vt:lpstr>Office Theme</vt:lpstr>
      <vt:lpstr>Inter-Procedural Data Flow Analysis</vt:lpstr>
      <vt:lpstr>Introduction to Data Flow Analysis</vt:lpstr>
      <vt:lpstr>Existing Models for Data Flow Analysis</vt:lpstr>
      <vt:lpstr>Importance &amp; Applications</vt:lpstr>
      <vt:lpstr>Challenges in Existing Models</vt:lpstr>
      <vt:lpstr> The Proposed Model - Concept &amp; Framework</vt:lpstr>
      <vt:lpstr>System Design / Architecture </vt:lpstr>
      <vt:lpstr>Implementation</vt:lpstr>
      <vt:lpstr>Implementation Workflow &amp; Methodology</vt:lpstr>
      <vt:lpstr>Results &amp; Performance Evaluation</vt:lpstr>
      <vt:lpstr>Discussion on Efficiency &amp; Accuracy </vt:lpstr>
      <vt:lpstr>CHALLENGS AND LIMITATIONS</vt:lpstr>
      <vt:lpstr>Future Scope </vt:lpstr>
      <vt:lpstr>Extensions</vt:lpstr>
      <vt:lpstr>Conclusion </vt:lpstr>
      <vt:lpstr>REFERENCES</vt:lpstr>
      <vt:lpstr>Queries &amp; Discussion – Key Takeaways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Title</dc:title>
  <dc:subject/>
  <dc:creator>sankar</dc:creator>
  <cp:keywords/>
  <dc:description>generated using python-pptx</dc:description>
  <cp:lastModifiedBy>ahren abishek</cp:lastModifiedBy>
  <cp:revision>8</cp:revision>
  <dcterms:created xsi:type="dcterms:W3CDTF">2013-01-27T09:14:16Z</dcterms:created>
  <dcterms:modified xsi:type="dcterms:W3CDTF">2025-03-20T01:56:41Z</dcterms:modified>
  <cp:category/>
</cp:coreProperties>
</file>