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8"/>
  </p:notesMasterIdLst>
  <p:sldIdLst>
    <p:sldId id="377" r:id="rId3"/>
    <p:sldId id="470" r:id="rId4"/>
    <p:sldId id="474" r:id="rId5"/>
    <p:sldId id="477" r:id="rId6"/>
    <p:sldId id="427" r:id="rId7"/>
    <p:sldId id="478" r:id="rId8"/>
    <p:sldId id="479" r:id="rId9"/>
    <p:sldId id="480" r:id="rId10"/>
    <p:sldId id="482" r:id="rId11"/>
    <p:sldId id="434" r:id="rId12"/>
    <p:sldId id="473" r:id="rId13"/>
    <p:sldId id="486" r:id="rId14"/>
    <p:sldId id="487" r:id="rId15"/>
    <p:sldId id="475" r:id="rId16"/>
    <p:sldId id="483" r:id="rId17"/>
    <p:sldId id="484" r:id="rId18"/>
    <p:sldId id="488" r:id="rId19"/>
    <p:sldId id="489" r:id="rId20"/>
    <p:sldId id="490" r:id="rId21"/>
    <p:sldId id="491" r:id="rId22"/>
    <p:sldId id="492" r:id="rId23"/>
    <p:sldId id="428" r:id="rId24"/>
    <p:sldId id="493" r:id="rId25"/>
    <p:sldId id="471" r:id="rId26"/>
    <p:sldId id="4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5394" autoAdjust="0"/>
  </p:normalViewPr>
  <p:slideViewPr>
    <p:cSldViewPr snapToGrid="0">
      <p:cViewPr varScale="1">
        <p:scale>
          <a:sx n="99" d="100"/>
          <a:sy n="99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E0DB-1B0D-4D09-8B5F-F626BF80BE6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4AA4-3292-483E-9541-7F45E2B7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4AA4-3292-483E-9541-7F45E2B7BD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213EAA3-6D95-4597-9E5F-2B0AB062F7A3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A3FDD0-E85F-4C11-BB48-4E2DF0606516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5CB24C-8471-4A59-A567-7EA070ED2E16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FB7D1BFA-590E-4550-8A2D-1041B598CCDA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70BC75C-3745-4B65-B6CA-E08D9AE85518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12FAC97-92EE-47E4-9CDD-716025FB743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69C5F1B-2C49-48C0-8C55-E7B5EE19C3A4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C23F1DAE-5404-4FEF-B638-A603C68ECB1B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6622AFA1-A46F-419F-84F2-B11D23EF2783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E41B96D-3F02-4506-A6FE-46EF768865D9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94F3A5A-2966-483F-9952-B112DD6D2D99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6D605B0-F540-490B-ADF6-31D3629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66D19-C9FF-4F42-8713-86FB4A8A91FD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4D4E43-60A7-4F5D-883E-E5B9A1C4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416F052-17EC-4F82-A4B8-C99DD587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DB35-B4CF-4345-B6F6-F1E95EFC6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52C7-A960-4959-957F-AFFAE663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28C8-57A1-463B-9090-B18C7BE0A3BC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C50A-6C54-4A8C-BEBC-64B5E19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BE04-C106-429E-9783-8F78CB78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68D45-CDEA-4C6A-ACA3-67F3468A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4C40A7-AC26-4678-A323-632F8BBD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1ECF-3B91-43CB-823F-75500631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8EE9DB-40C9-4A69-AF21-C723226730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20468-29FC-420C-9401-45A2E1D6F4AB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EE059C-DEF6-424E-B6CC-84EDA4B1E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AD7691-762C-477B-A454-031C0FE185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CAC31-5C07-4319-8264-1FE36A427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072B-4932-40DE-8944-2CE0009C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F465-E5E9-4640-9E90-04FBC13E23B4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891A-5558-4706-9299-4F123AA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F28D-9745-4D4E-938D-F09160F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E0C7-D37D-4D16-AD2A-8403B811C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FF6EE-7FD6-407A-875E-0CA76642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62854-170E-48F1-BFA2-9389A748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AE499A-1319-4289-B9C1-ABF737CD08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8658-63A3-42F2-B94E-4F6A952A23AF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AF2B2-9077-4039-882D-BC1EEABC8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7C4037-E014-456E-82D7-860D87FE78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EE20-660C-436B-840C-CCF870B07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FC2469-C5BB-4209-B55D-A8410CEBC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5C94-32D3-4E98-AC68-F68C41B4EC68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0E9428-052B-4CA1-87CC-A80397D3B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728CB4-85E2-496B-9610-FAFEC2136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D03E0-6854-421A-8237-F0FB3F79C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473B-DF22-4FE0-9147-A2CE54EC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2065C-03B6-4F79-ACC2-97A258F88920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0A30-9D7A-4E04-BB95-307906FA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8C3E-81B7-4092-A805-EBA290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A6CF4-C2D5-4108-AE88-459B964A0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3125-BD52-4229-A09A-7D896161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96030-72C3-4ABB-A682-C744215CE106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8612-0BA5-4653-93A2-FF551E3B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6AE3-B751-41CE-B3AE-5058728E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A634-7354-4F28-A4A6-68D1C7F1B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6BF81676-FCF5-4954-A145-7207EA032988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439A6CD-DBD7-4B33-A2AF-73BF53D0450B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3C54EE-B984-4334-BC1D-D764791A0B4C}"/>
                </a:ext>
              </a:extLst>
            </p:cNvPr>
            <p:cNvCxnSpPr/>
            <p:nvPr/>
          </p:nvCxnSpPr>
          <p:spPr>
            <a:xfrm flipH="1">
              <a:off x="7424738" y="3681168"/>
              <a:ext cx="4765675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A23BEB04-0760-4DCB-B8F8-3F1E4D5DFB6D}"/>
                </a:ext>
              </a:extLst>
            </p:cNvPr>
            <p:cNvSpPr/>
            <p:nvPr/>
          </p:nvSpPr>
          <p:spPr>
            <a:xfrm>
              <a:off x="9182100" y="-8467"/>
              <a:ext cx="300831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4CAA6860-D8F7-4DCF-877C-519A81C0B1CE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648E8F-3915-408B-8086-9F47163025A1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FD88559A-2FB0-407B-9F97-E0E49C45C456}"/>
                </a:ext>
              </a:extLst>
            </p:cNvPr>
            <p:cNvSpPr/>
            <p:nvPr/>
          </p:nvSpPr>
          <p:spPr>
            <a:xfrm>
              <a:off x="9334500" y="-8467"/>
              <a:ext cx="285591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CDF9C189-2DC6-41F3-A85B-DB8A8B32EE45}"/>
                </a:ext>
              </a:extLst>
            </p:cNvPr>
            <p:cNvSpPr/>
            <p:nvPr/>
          </p:nvSpPr>
          <p:spPr>
            <a:xfrm>
              <a:off x="10898188" y="-8467"/>
              <a:ext cx="1289050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2605CA4D-7663-41AA-9B58-A73A46308870}"/>
                </a:ext>
              </a:extLst>
            </p:cNvPr>
            <p:cNvSpPr/>
            <p:nvPr/>
          </p:nvSpPr>
          <p:spPr>
            <a:xfrm>
              <a:off x="10939463" y="-8467"/>
              <a:ext cx="124777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0E59ADC-B308-4FC0-AA02-B19BE81AD949}"/>
                </a:ext>
              </a:extLst>
            </p:cNvPr>
            <p:cNvSpPr/>
            <p:nvPr/>
          </p:nvSpPr>
          <p:spPr>
            <a:xfrm>
              <a:off x="10371138" y="3589086"/>
              <a:ext cx="1819275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7D03E8-D462-4098-87BA-937C50F258EC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027DB6-81ED-4110-9596-05F88812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B084-7DA7-4F0A-A193-DCA4B568FCD8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8DB4F-CECE-4C14-91B6-E335F67C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DC74E66-21EE-427A-A993-AA0902AB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D3DFE-CDC3-4CC3-AA14-458C27A84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6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18D4-5E91-45C1-BEE1-B47B900D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1DBCE-5B8E-49EC-B1CC-5F14689F141D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DB64-DB2C-4D4A-A13F-0639F1FB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5A72-49E0-4AF0-A53A-ECE2155E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16F6-04A8-4F39-8C41-2F0AE6BC3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4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8D9C-7620-4D3B-8F7A-13A3BD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4FD5-7C8C-456A-9B8C-90460F6B5DAB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4050-F530-41F9-BE88-70A15C45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B381-18C0-4A0F-9FF8-1D9CE102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1770D-970B-4D29-BB2F-48BB74C2A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FB56-0985-40B1-A145-01A592E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B7DC0-8178-40D7-97E3-02F2AD96CE9C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6FFA-B5AF-431F-8610-0066AE2A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289A-E50F-4555-A175-1FF3DF73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99EF-046A-448F-B93C-AA78D8C20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3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D09685-324B-4D17-855F-BBCFACBC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CF688-C48A-4E75-A19D-C0BBFFB425F3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433E5B-44D3-476F-9C56-4E60F8D5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F95DAC-82AF-4BF1-8D13-E262DBB8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B209D-4E4B-4B30-BEDD-EEA5582F8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6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CC951C-B235-4261-8AE7-D90F8F8B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38955-DC57-4DCE-9D19-6E8850C94A98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B332DB-07EA-4A93-9FB5-B30ED5F5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4DD6BC-5C26-4E37-94FB-FE1A50B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FEAF7-89DD-411E-B22C-62FF745A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0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0D21A8-C892-45DC-AFC1-D3412B7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58DA-3C7B-4981-AE6E-DE8970551C15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2BABDB-375B-4DBA-AB45-E956B4FF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ABB8D7-A3FA-40F1-A41C-80DBD18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4C94C-8187-473C-857D-A28181348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3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73A084-7355-45F0-B95F-AA04C68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3BC78-4B61-43EC-98DE-EFC5387B596F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196445-5A81-4006-B354-1F31739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816C5E-05C2-4685-8AC0-F2FBEA0D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3B54-8D7A-4DD5-A022-A7A0E34F1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0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70F827-D6DE-4708-A327-A7110CE2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CE95-B1AA-4BF6-B07F-05885ABE4FDB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62E79F-9D7C-472F-A898-B244C923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EF36B5-390A-4A7F-A630-A5C6794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93C04-4FE1-44EA-9522-0238AEE1F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8DBF30-06E6-46DA-8FD6-7FC16BAB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2BC07-9D8B-40DD-9826-68F6A209AFD7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B8A5A-7F53-41CF-9F7C-BBAADF7A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84DB7A-D490-47D4-8418-47CA0C17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FEB19-6AD7-47CC-8D4E-D8D2FC333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3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4510-1970-46DE-A023-0A675CE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A799-BCDC-480F-A2AE-1F37F5EBE26B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BAE0-D5E4-4419-8112-23380E77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55CE-FB10-42BF-8614-58A2906A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69B90-BF36-4125-BD76-17F7B20E9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142E69-78F8-40A9-955D-0A38230A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88988"/>
            <a:ext cx="60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B87B-B9DC-4D2B-8280-DBC23C46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8" y="28876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F424B1B-D4F0-4B08-9991-3DE2822966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1905-6CD1-4043-A07C-ACD555C4F4EE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FDA0A0-6B29-4459-AA3F-611412A1C8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C56748-0E18-462F-B90E-2FCBA8E096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E7F3-1354-4110-A682-1F52F4B77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5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651C-966E-4283-A6D7-DE4E7DC9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55C2-D764-48A7-851F-2C5F02D1B658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C460-F8F3-4BAB-90E9-EBC7292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53FC-CE31-4A09-8ECD-D5A7121A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AB98-D6AE-4CF3-B80B-045F15E0F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0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A44FF-AF78-4165-8E1F-6E6ED987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88988"/>
            <a:ext cx="60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6DE5B-9A4F-439D-BE37-A5A40E46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588" y="28876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A616C1-586E-456A-9272-C521B3DDE4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D3F70-FDB7-49B3-B8E6-3CF5D15305BA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E6471-1E12-4C7B-A073-DD0931D5F1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544FE0-C990-4DA6-A98E-B216039002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1B43-B67D-4147-B030-B6399EBDC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257D-87AD-4368-98DE-02933BBA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18F19-8734-402B-9443-72A3CBA1A7EA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FE7C-D2E9-4D74-897A-1E14180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B7E7-7C84-43A3-B42D-74E0026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E2A26-6013-4A12-A012-C05A5EE0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6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392D8D-FDA8-4C16-BEC5-E2B516FC39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9BE3A-BE07-4760-B97A-18698FEEB78F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42BC44-0ECD-42E3-A003-1F517B6E79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5F2A11-906F-4751-A904-E5455DFAF1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6E70-09F4-4C04-8800-21206320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0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BA3E-D67B-4810-9940-40D3F4ED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1039F-7155-43E9-A6CA-48FB8A737214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ECC3-0B37-4B2A-A580-F47AC49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3ADC-F75C-42CC-96EC-DF03FE49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4739-830C-4A21-A6D7-229460DF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0B38-E0C1-4A59-A183-1CBFBFB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2987-851D-4552-80B4-FDEFAF07AE88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AF01-2100-4B70-875C-033DF959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5B01-F334-429F-8FA5-A564BC76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183FA-4EF7-45C3-BAC3-6E4AABD5B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485DA9-6438-4EEE-91B6-8DDBF5C7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20C6C-EA17-41D4-B60C-51BA243E3AF0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9E95C-AE9A-4411-B198-00CF3791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5EAC16-5747-4021-B8C7-05B35FE2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C1B08-82A6-4258-AA6A-EB06778B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8DE3D4-ED01-4875-9D93-C2B8F7E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9ACA-B4E0-4348-A4CF-B91F9C471144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3B1F7E-1034-4FF4-814A-3F60D9C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3E1A95-484E-4DAE-83ED-07AF8E7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3B9D3-8B62-473F-B8A8-58E157C89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CEB28B-11F0-499F-B31D-0D3D46BF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2315-7E8D-4A8A-95D8-E43F86BABA6A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32EC9C-9C4E-47BD-809A-73134FE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471506-CBEE-48BA-97C4-28E19561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C95-8B0B-4D5E-BF92-A45F88DF2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2EF1BD4-B03B-4356-AF67-54336BC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AB0F-128B-4353-A1A2-E20443C6FF37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CA2CEF-E18D-4EB3-AB96-5A58344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1117D2-216F-42A4-856C-C56BDF2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B1BEC-3F02-4664-878A-E597206E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635BF0-199F-4955-A347-E284673D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B469E-9303-4B35-91A6-F12513E9490D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E81E2E-4EA0-409A-8832-7FBE2F2B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FE4758-DA3E-48F8-8C78-321C483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BD6D0-12C0-4DD5-9B7C-914EE26D9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62BEF-87A5-405E-B8F7-1A767BA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6FB3-8814-4E0B-8C9B-6547E9C7443D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EA8BB9-4EF0-4587-9312-ED06BC8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83BEAF-6E52-4010-90C5-F58E2317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C47-8AAE-47C8-BFC3-5316680CD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B2F044EE-20BC-4267-A9A0-8C5BAA0EC6B3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40A92-82D8-4F8E-85C3-20C654CA0C81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423F64-9F1A-4D3D-BDE5-94315E20AB21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CC7AC85-FAF4-4B2E-8B39-C772724E20EC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0B6BB86-65DD-490D-8003-E1BB82E66DD2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8E6EF70-3AFD-470E-B0BC-EDF9E5D483D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65E5570-726D-40A4-88E1-F48B4989133C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4258223-6124-4E42-8C30-590210E75812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7F9A0F4-74E5-471F-9807-DD05924239C7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B44CA6-7C6D-40A0-8FFF-3964C82CABCA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A15ABBD-B965-48AE-87A8-B37331F818D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764070E-DAD4-454B-A1E3-90EA85BE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528FA6D-DAF4-476E-859B-E8FC18601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66E9-D3FA-465D-B914-F588FFA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4C5C4F-4AA4-4B93-BCFA-62A8206ABDB7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A75-CA85-4326-953A-1AEC76C1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1B4A-1D30-49BB-A77B-ECD44521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4BB4C1A-9B9B-46CD-BFC3-2C5529B6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>
            <a:extLst>
              <a:ext uri="{FF2B5EF4-FFF2-40B4-BE49-F238E27FC236}">
                <a16:creationId xmlns:a16="http://schemas.microsoft.com/office/drawing/2014/main" id="{56DCAD51-18B2-48BE-99A4-34F3AF6FD9E5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40A92-82D8-4F8E-85C3-20C654CA0C81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423F64-9F1A-4D3D-BDE5-94315E20AB2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5675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CC7AC85-FAF4-4B2E-8B39-C772724E20EC}"/>
                </a:ext>
              </a:extLst>
            </p:cNvPr>
            <p:cNvSpPr/>
            <p:nvPr/>
          </p:nvSpPr>
          <p:spPr>
            <a:xfrm>
              <a:off x="9182100" y="-8467"/>
              <a:ext cx="300831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0B6BB86-65DD-490D-8003-E1BB82E66DD2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8E6EF70-3AFD-470E-B0BC-EDF9E5D483D7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65E5570-726D-40A4-88E1-F48B4989133C}"/>
                </a:ext>
              </a:extLst>
            </p:cNvPr>
            <p:cNvSpPr/>
            <p:nvPr/>
          </p:nvSpPr>
          <p:spPr>
            <a:xfrm>
              <a:off x="9334500" y="-8467"/>
              <a:ext cx="285591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4258223-6124-4E42-8C30-590210E75812}"/>
                </a:ext>
              </a:extLst>
            </p:cNvPr>
            <p:cNvSpPr/>
            <p:nvPr/>
          </p:nvSpPr>
          <p:spPr>
            <a:xfrm>
              <a:off x="10898188" y="-8467"/>
              <a:ext cx="1289050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7F9A0F4-74E5-471F-9807-DD05924239C7}"/>
                </a:ext>
              </a:extLst>
            </p:cNvPr>
            <p:cNvSpPr/>
            <p:nvPr/>
          </p:nvSpPr>
          <p:spPr>
            <a:xfrm>
              <a:off x="10939463" y="-8467"/>
              <a:ext cx="124777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B44CA6-7C6D-40A0-8FFF-3964C82CABCA}"/>
                </a:ext>
              </a:extLst>
            </p:cNvPr>
            <p:cNvSpPr/>
            <p:nvPr/>
          </p:nvSpPr>
          <p:spPr>
            <a:xfrm>
              <a:off x="10371138" y="3589086"/>
              <a:ext cx="1819275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A15ABBD-B965-48AE-87A8-B37331F818D3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06F3CE04-5603-46DC-8241-B5385B3BB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47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F65E049-5545-4EBF-8668-637976FFB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2160588"/>
            <a:ext cx="859472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66E9-D3FA-465D-B914-F588FFA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0438"/>
            <a:ext cx="911225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BFCA8C-26C2-4B45-A8EE-494D7AC6FBF5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A75-CA85-4326-953A-1AEC76C1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0438"/>
            <a:ext cx="6296025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1B4A-1D30-49BB-A77B-ECD44521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0" y="6040438"/>
            <a:ext cx="681038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783D471-F390-4ED9-BF46-C7DBD861C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2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1313" indent="-3413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FFFFFF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523F7B26-436D-4799-A29A-8F80C22F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060" y="1198054"/>
            <a:ext cx="2400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white"/>
                </a:solidFill>
                <a:latin typeface="Trebuchet MS" panose="020B0603020202020204"/>
              </a:rPr>
              <a:t>Assignment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D8635-8C0A-4D8F-8002-60CF6F3E10B6}"/>
              </a:ext>
            </a:extLst>
          </p:cNvPr>
          <p:cNvSpPr txBox="1"/>
          <p:nvPr/>
        </p:nvSpPr>
        <p:spPr>
          <a:xfrm>
            <a:off x="3675041" y="1846278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by Step Development (outline)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6A85A-34C3-47A4-A288-4C12F25E358B}"/>
              </a:ext>
            </a:extLst>
          </p:cNvPr>
          <p:cNvSpPr txBox="1"/>
          <p:nvPr/>
        </p:nvSpPr>
        <p:spPr>
          <a:xfrm>
            <a:off x="2346532" y="3947529"/>
            <a:ext cx="788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You should read 04-23-2020 Assignment2 Discussion 1.pptx before starting this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FECD9-8C1B-4880-94C7-E3FB2E7919FC}"/>
              </a:ext>
            </a:extLst>
          </p:cNvPr>
          <p:cNvSpPr txBox="1"/>
          <p:nvPr/>
        </p:nvSpPr>
        <p:spPr>
          <a:xfrm>
            <a:off x="5303520" y="565994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April 24, 2020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1CD595-51C4-4EC3-9348-EE10145AB8FC}"/>
              </a:ext>
            </a:extLst>
          </p:cNvPr>
          <p:cNvSpPr/>
          <p:nvPr/>
        </p:nvSpPr>
        <p:spPr>
          <a:xfrm>
            <a:off x="2487591" y="2618083"/>
            <a:ext cx="760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code below is designed to be easy to explain. Upgrade the code to improve your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72761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1000C-36D8-4527-ABFB-DADD27A4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74" y="769844"/>
            <a:ext cx="9655377" cy="4686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CBC900-8564-4665-BE23-8BAA096343D5}"/>
              </a:ext>
            </a:extLst>
          </p:cNvPr>
          <p:cNvSpPr/>
          <p:nvPr/>
        </p:nvSpPr>
        <p:spPr>
          <a:xfrm>
            <a:off x="812818" y="1141202"/>
            <a:ext cx="1526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Click to save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A2C53-9CCB-4EBF-945F-F3C2021544E9}"/>
              </a:ext>
            </a:extLst>
          </p:cNvPr>
          <p:cNvSpPr/>
          <p:nvPr/>
        </p:nvSpPr>
        <p:spPr>
          <a:xfrm>
            <a:off x="764223" y="1791809"/>
            <a:ext cx="1623237" cy="104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6F06D-CAE0-42F0-ADC3-5B345A392C72}"/>
              </a:ext>
            </a:extLst>
          </p:cNvPr>
          <p:cNvSpPr/>
          <p:nvPr/>
        </p:nvSpPr>
        <p:spPr>
          <a:xfrm>
            <a:off x="568666" y="2934758"/>
            <a:ext cx="2371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Error mark disappears after a few seconds.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DE811E-C7E3-4367-9F85-1414F20F094C}"/>
              </a:ext>
            </a:extLst>
          </p:cNvPr>
          <p:cNvSpPr/>
          <p:nvPr/>
        </p:nvSpPr>
        <p:spPr>
          <a:xfrm>
            <a:off x="725398" y="769844"/>
            <a:ext cx="387079" cy="371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05479-F853-4C98-A457-0274CF436B90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C6982-2090-4B96-89D8-DFCC93CB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01" y="1222072"/>
            <a:ext cx="5858693" cy="4105848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DE950E9-54B1-40A4-ADD9-F442ED6E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489" y="1872497"/>
            <a:ext cx="9060965" cy="483149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B52892-D373-4DDC-9244-349FF7A688E3}"/>
              </a:ext>
            </a:extLst>
          </p:cNvPr>
          <p:cNvCxnSpPr>
            <a:cxnSpLocks/>
          </p:cNvCxnSpPr>
          <p:nvPr/>
        </p:nvCxnSpPr>
        <p:spPr>
          <a:xfrm>
            <a:off x="2654245" y="3386870"/>
            <a:ext cx="704972" cy="13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8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A0FBF9-EEEE-4229-9D5E-49311DC29B6F}"/>
              </a:ext>
            </a:extLst>
          </p:cNvPr>
          <p:cNvSpPr/>
          <p:nvPr/>
        </p:nvSpPr>
        <p:spPr>
          <a:xfrm>
            <a:off x="468430" y="709145"/>
            <a:ext cx="7231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Download burger1.png, burger2.png and burger3,png and save it in </a:t>
            </a:r>
            <a:r>
              <a:rPr lang="en-US" sz="1400" dirty="0">
                <a:solidFill>
                  <a:srgbClr val="FFC000"/>
                </a:solidFill>
              </a:rPr>
              <a:t>Project</a:t>
            </a:r>
            <a:r>
              <a:rPr lang="en-US" sz="1400" dirty="0"/>
              <a:t> folder.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E0EA8D-4379-4023-B7D9-BDB96CF3B146}"/>
              </a:ext>
            </a:extLst>
          </p:cNvPr>
          <p:cNvSpPr/>
          <p:nvPr/>
        </p:nvSpPr>
        <p:spPr>
          <a:xfrm>
            <a:off x="324232" y="196810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Preparation step 4/4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24602-2C85-4421-AF18-917D1667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1" y="1216196"/>
            <a:ext cx="3854685" cy="2572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C0EB4E-928A-4BDB-984A-9B4017CE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79" y="1163201"/>
            <a:ext cx="5363323" cy="40772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9570D9-91FA-47D1-9D1D-A49B75F249CE}"/>
              </a:ext>
            </a:extLst>
          </p:cNvPr>
          <p:cNvSpPr/>
          <p:nvPr/>
        </p:nvSpPr>
        <p:spPr>
          <a:xfrm>
            <a:off x="550745" y="3048902"/>
            <a:ext cx="713116" cy="54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7CE36-99CD-43EC-921B-4A30B68A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5" y="3743216"/>
            <a:ext cx="4115374" cy="298174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5D9A35-CE5B-4F94-B210-359FB0F7F087}"/>
              </a:ext>
            </a:extLst>
          </p:cNvPr>
          <p:cNvCxnSpPr>
            <a:cxnSpLocks/>
          </p:cNvCxnSpPr>
          <p:nvPr/>
        </p:nvCxnSpPr>
        <p:spPr>
          <a:xfrm>
            <a:off x="1263861" y="3592630"/>
            <a:ext cx="1729894" cy="2259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82D382-6D31-479D-91F4-791CFBD2AD64}"/>
              </a:ext>
            </a:extLst>
          </p:cNvPr>
          <p:cNvCxnSpPr/>
          <p:nvPr/>
        </p:nvCxnSpPr>
        <p:spPr>
          <a:xfrm flipH="1">
            <a:off x="3665696" y="4028356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61621C-F909-459A-A953-EC497CA1B37A}"/>
              </a:ext>
            </a:extLst>
          </p:cNvPr>
          <p:cNvCxnSpPr/>
          <p:nvPr/>
        </p:nvCxnSpPr>
        <p:spPr>
          <a:xfrm flipH="1">
            <a:off x="4530617" y="4020215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92C637-47A1-41C7-8B2A-6DF4CCF02E19}"/>
              </a:ext>
            </a:extLst>
          </p:cNvPr>
          <p:cNvSpPr txBox="1"/>
          <p:nvPr/>
        </p:nvSpPr>
        <p:spPr>
          <a:xfrm>
            <a:off x="4319224" y="3822528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B3F1E-4599-4A2F-A4E0-B385AAE2DE0E}"/>
              </a:ext>
            </a:extLst>
          </p:cNvPr>
          <p:cNvSpPr txBox="1"/>
          <p:nvPr/>
        </p:nvSpPr>
        <p:spPr>
          <a:xfrm>
            <a:off x="3375884" y="3881715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workspace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696-B99A-4622-B9F8-EFE6C95E3E87}"/>
              </a:ext>
            </a:extLst>
          </p:cNvPr>
          <p:cNvCxnSpPr>
            <a:cxnSpLocks/>
          </p:cNvCxnSpPr>
          <p:nvPr/>
        </p:nvCxnSpPr>
        <p:spPr>
          <a:xfrm flipV="1">
            <a:off x="5999824" y="4722395"/>
            <a:ext cx="968867" cy="1426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A1216F-C029-46F9-8AE2-4E1C20C44B42}"/>
              </a:ext>
            </a:extLst>
          </p:cNvPr>
          <p:cNvSpPr txBox="1"/>
          <p:nvPr/>
        </p:nvSpPr>
        <p:spPr>
          <a:xfrm>
            <a:off x="6774179" y="5481257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Names appear in the eclipse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B0A092-4A73-40B0-8ECE-E08181E850BA}"/>
              </a:ext>
            </a:extLst>
          </p:cNvPr>
          <p:cNvSpPr/>
          <p:nvPr/>
        </p:nvSpPr>
        <p:spPr>
          <a:xfrm>
            <a:off x="7101163" y="684399"/>
            <a:ext cx="3615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 case of </a:t>
            </a:r>
            <a:r>
              <a:rPr lang="en-US" sz="1400" dirty="0" err="1"/>
              <a:t>jGrasp</a:t>
            </a:r>
            <a:r>
              <a:rPr lang="en-US" sz="1400" dirty="0"/>
              <a:t>, save it to source folder. </a:t>
            </a:r>
          </a:p>
        </p:txBody>
      </p:sp>
    </p:spTree>
    <p:extLst>
      <p:ext uri="{BB962C8B-B14F-4D97-AF65-F5344CB8AC3E}">
        <p14:creationId xmlns:p14="http://schemas.microsoft.com/office/powerpoint/2010/main" val="297434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CDBDB7-AC0C-4301-A0F2-B21979FF1D17}"/>
              </a:ext>
            </a:extLst>
          </p:cNvPr>
          <p:cNvSpPr/>
          <p:nvPr/>
        </p:nvSpPr>
        <p:spPr>
          <a:xfrm>
            <a:off x="4533894" y="2435812"/>
            <a:ext cx="280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Development steps</a:t>
            </a:r>
          </a:p>
        </p:txBody>
      </p:sp>
    </p:spTree>
    <p:extLst>
      <p:ext uri="{BB962C8B-B14F-4D97-AF65-F5344CB8AC3E}">
        <p14:creationId xmlns:p14="http://schemas.microsoft.com/office/powerpoint/2010/main" val="46187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860142C-D892-4E2A-831B-081EAC992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45544"/>
              </p:ext>
            </p:extLst>
          </p:nvPr>
        </p:nvGraphicFramePr>
        <p:xfrm>
          <a:off x="689009" y="1774642"/>
          <a:ext cx="3084097" cy="311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name1="Inheritance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name2="Overriding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name3="Polymorphism Burger“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price1=3.0;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price2=2.0;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price3=3.5;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topping1="beef patty, tomato,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topping2="beef patty, lime,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lettuce, tomato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topping3="chicken breast,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gallo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Promotion=“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Stay Home 50% off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MenuStyle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=“English, $”;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405083CB-CC3B-49D8-B672-C12A3B398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86132"/>
              </p:ext>
            </p:extLst>
          </p:nvPr>
        </p:nvGraphicFramePr>
        <p:xfrm>
          <a:off x="4418797" y="1768343"/>
          <a:ext cx="3084097" cy="311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France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name1="Inheritance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name2="Overriding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name3="Polymorphism Burger“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price1=3.0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price2=2.0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price3=3.5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topping1="beef patty, tomato,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topping2="beef patty, lime,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lettuce, tomato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topping3="chicken breast,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gallo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Promotion=“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none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MenuStyle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=“French,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3439B1E9-49D9-474E-B584-44C7F2F94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57744"/>
              </p:ext>
            </p:extLst>
          </p:nvPr>
        </p:nvGraphicFramePr>
        <p:xfrm>
          <a:off x="8158212" y="1768343"/>
          <a:ext cx="3084096" cy="312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Korea</a:t>
                      </a:r>
                    </a:p>
                  </a:txBody>
                  <a:tcPr marL="104503" marR="104503" marT="52192" marB="521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name1="Inheritance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name2="Overriding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name3="Polymorphism Burger“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price1=3.0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price2=2.0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price3=3.5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exchange rate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topping1="beef patty, tomato,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topping2="beef patty, lime,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lettuce, tomato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topping3="</a:t>
                      </a:r>
                      <a:r>
                        <a:rPr kumimoji="0" lang="en-US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chicken breast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gallo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Promotion=“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Winter Olympic 50% off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MenuStyle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=“Korean, W”;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104503" marR="104503" marT="52192" marB="521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62219A8-9FD7-4FBD-A0CC-095CBABCB4A1}"/>
              </a:ext>
            </a:extLst>
          </p:cNvPr>
          <p:cNvSpPr txBox="1"/>
          <p:nvPr/>
        </p:nvSpPr>
        <p:spPr>
          <a:xfrm>
            <a:off x="885524" y="68339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Define data </a:t>
            </a:r>
          </a:p>
        </p:txBody>
      </p:sp>
    </p:spTree>
    <p:extLst>
      <p:ext uri="{BB962C8B-B14F-4D97-AF65-F5344CB8AC3E}">
        <p14:creationId xmlns:p14="http://schemas.microsoft.com/office/powerpoint/2010/main" val="285263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6962A-3AC1-4128-A8B0-98E8ADC7D0CB}"/>
              </a:ext>
            </a:extLst>
          </p:cNvPr>
          <p:cNvSpPr txBox="1"/>
          <p:nvPr/>
        </p:nvSpPr>
        <p:spPr>
          <a:xfrm>
            <a:off x="356133" y="225474"/>
            <a:ext cx="75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structure (super and sub class)</a:t>
            </a: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00C2BF7F-58E2-49C1-B247-D149E315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3827"/>
              </p:ext>
            </p:extLst>
          </p:nvPr>
        </p:nvGraphicFramePr>
        <p:xfrm>
          <a:off x="2840533" y="1087654"/>
          <a:ext cx="3754791" cy="287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Burger211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name1="Inheritance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name2="Overriding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name3="Polymorphism Burger“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price1=3.0;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price2=2.0;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price3=3.5;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topping1="beef patty, tomato, 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topping2="beef patty, lime,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lettuce, tomato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topping3="chicken breast,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gallo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Promotion=“”;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Menu{}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8DDB14E6-19DE-4054-81EE-5728019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88077"/>
              </p:ext>
            </p:extLst>
          </p:nvPr>
        </p:nvGraphicFramePr>
        <p:xfrm>
          <a:off x="281040" y="4604468"/>
          <a:ext cx="24384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9C8588E5-CDE1-45D7-BDA5-8DB4DF933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59033"/>
              </p:ext>
            </p:extLst>
          </p:nvPr>
        </p:nvGraphicFramePr>
        <p:xfrm>
          <a:off x="3498729" y="4604468"/>
          <a:ext cx="2438400" cy="101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France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20651246-240C-4D7E-A308-464EAFDE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73921"/>
              </p:ext>
            </p:extLst>
          </p:nvPr>
        </p:nvGraphicFramePr>
        <p:xfrm>
          <a:off x="6783796" y="4604468"/>
          <a:ext cx="2438400" cy="99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0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Korea</a:t>
                      </a:r>
                    </a:p>
                  </a:txBody>
                  <a:tcPr marL="104503" marR="104503" marT="52192" marB="521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192" marB="521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화살표 연결선 13">
            <a:extLst>
              <a:ext uri="{FF2B5EF4-FFF2-40B4-BE49-F238E27FC236}">
                <a16:creationId xmlns:a16="http://schemas.microsoft.com/office/drawing/2014/main" id="{F85497C1-0B8F-4A83-B3E7-C5F0D9B3A486}"/>
              </a:ext>
            </a:extLst>
          </p:cNvPr>
          <p:cNvCxnSpPr/>
          <p:nvPr/>
        </p:nvCxnSpPr>
        <p:spPr>
          <a:xfrm flipH="1">
            <a:off x="4615973" y="4045669"/>
            <a:ext cx="0" cy="20743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7">
            <a:extLst>
              <a:ext uri="{FF2B5EF4-FFF2-40B4-BE49-F238E27FC236}">
                <a16:creationId xmlns:a16="http://schemas.microsoft.com/office/drawing/2014/main" id="{4FF2CA6D-C5F2-48E8-8792-94DF375A2861}"/>
              </a:ext>
            </a:extLst>
          </p:cNvPr>
          <p:cNvCxnSpPr>
            <a:cxnSpLocks/>
          </p:cNvCxnSpPr>
          <p:nvPr/>
        </p:nvCxnSpPr>
        <p:spPr>
          <a:xfrm flipV="1">
            <a:off x="1667456" y="4272153"/>
            <a:ext cx="6413500" cy="1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8">
            <a:extLst>
              <a:ext uri="{FF2B5EF4-FFF2-40B4-BE49-F238E27FC236}">
                <a16:creationId xmlns:a16="http://schemas.microsoft.com/office/drawing/2014/main" id="{E10945F4-96C4-4341-8187-D26BB6D1ECC5}"/>
              </a:ext>
            </a:extLst>
          </p:cNvPr>
          <p:cNvCxnSpPr/>
          <p:nvPr/>
        </p:nvCxnSpPr>
        <p:spPr>
          <a:xfrm flipH="1">
            <a:off x="4626917" y="4297552"/>
            <a:ext cx="0" cy="2624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AE1EB1CD-D4F4-4807-8D34-4DFAC80C78FC}"/>
              </a:ext>
            </a:extLst>
          </p:cNvPr>
          <p:cNvCxnSpPr/>
          <p:nvPr/>
        </p:nvCxnSpPr>
        <p:spPr>
          <a:xfrm flipH="1">
            <a:off x="1658989" y="4293319"/>
            <a:ext cx="0" cy="2667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25">
            <a:extLst>
              <a:ext uri="{FF2B5EF4-FFF2-40B4-BE49-F238E27FC236}">
                <a16:creationId xmlns:a16="http://schemas.microsoft.com/office/drawing/2014/main" id="{760CC1AA-B154-4215-ACD2-6C70BB5A4C70}"/>
              </a:ext>
            </a:extLst>
          </p:cNvPr>
          <p:cNvCxnSpPr>
            <a:cxnSpLocks/>
          </p:cNvCxnSpPr>
          <p:nvPr/>
        </p:nvCxnSpPr>
        <p:spPr>
          <a:xfrm>
            <a:off x="8080956" y="4272153"/>
            <a:ext cx="0" cy="3280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2AB36FF-55C9-4FE6-ADF4-FD48B037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87" y="444339"/>
            <a:ext cx="4749275" cy="24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894A7-5F04-43EE-94F2-E6A701953F47}"/>
              </a:ext>
            </a:extLst>
          </p:cNvPr>
          <p:cNvSpPr txBox="1"/>
          <p:nvPr/>
        </p:nvSpPr>
        <p:spPr>
          <a:xfrm>
            <a:off x="635267" y="548640"/>
            <a:ext cx="37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 structure in Super class</a:t>
            </a: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6788CBE2-5A18-47A2-8EE7-E04C8B30C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7888"/>
              </p:ext>
            </p:extLst>
          </p:nvPr>
        </p:nvGraphicFramePr>
        <p:xfrm>
          <a:off x="1002107" y="1357162"/>
          <a:ext cx="3754791" cy="287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Burger211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name1="Inheritance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name2="Overriding Burger";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name3="Polymorphism Burger“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price1=3.0;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price2=2.0;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price3=3.5;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topping1="beef patty, tomato, 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topping2="beef patty, lime, onion,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lettuce, tomato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topping3="chicken breast,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gallo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onion, ranch source";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Promotion=“”;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Menu{}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83D59237-8F6F-4355-B6D9-F5A526E0D994}"/>
              </a:ext>
            </a:extLst>
          </p:cNvPr>
          <p:cNvSpPr/>
          <p:nvPr/>
        </p:nvSpPr>
        <p:spPr>
          <a:xfrm>
            <a:off x="4331368" y="1992429"/>
            <a:ext cx="548640" cy="1848051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D6858A-4278-44B4-9F41-FCEF454C257A}"/>
              </a:ext>
            </a:extLst>
          </p:cNvPr>
          <p:cNvCxnSpPr/>
          <p:nvPr/>
        </p:nvCxnSpPr>
        <p:spPr>
          <a:xfrm flipH="1" flipV="1">
            <a:off x="1626669" y="4129238"/>
            <a:ext cx="760396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F29B5F-0DFB-449C-8D65-AFD7BC7319D7}"/>
              </a:ext>
            </a:extLst>
          </p:cNvPr>
          <p:cNvSpPr txBox="1"/>
          <p:nvPr/>
        </p:nvSpPr>
        <p:spPr>
          <a:xfrm>
            <a:off x="5197066" y="2731788"/>
            <a:ext cx="674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practice purposes, let’s define these variables as “private”.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FD06B-F89E-4D89-A287-42E0827751AA}"/>
              </a:ext>
            </a:extLst>
          </p:cNvPr>
          <p:cNvSpPr txBox="1"/>
          <p:nvPr/>
        </p:nvSpPr>
        <p:spPr>
          <a:xfrm>
            <a:off x="5197066" y="3101120"/>
            <a:ext cx="337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(apply encapsulation)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0F8EB9-8B80-482F-A1B9-E6BAEA9D92FE}"/>
              </a:ext>
            </a:extLst>
          </p:cNvPr>
          <p:cNvSpPr/>
          <p:nvPr/>
        </p:nvSpPr>
        <p:spPr>
          <a:xfrm>
            <a:off x="1285143" y="4944140"/>
            <a:ext cx="856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all countries design menu in their own style. So there is no need to implement a menu here. Just define the structure.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9F1B5-C928-4A51-88AD-D4453AC4E041}"/>
              </a:ext>
            </a:extLst>
          </p:cNvPr>
          <p:cNvSpPr txBox="1"/>
          <p:nvPr/>
        </p:nvSpPr>
        <p:spPr>
          <a:xfrm>
            <a:off x="6261549" y="5532719"/>
            <a:ext cx="320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(apply abstract class)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FE63A-A72C-4B0C-8CF7-25070DEF701F}"/>
              </a:ext>
            </a:extLst>
          </p:cNvPr>
          <p:cNvSpPr txBox="1"/>
          <p:nvPr/>
        </p:nvSpPr>
        <p:spPr>
          <a:xfrm>
            <a:off x="635267" y="548640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Super class - abstract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49AA66-A710-44CB-85DB-2503A9072004}"/>
              </a:ext>
            </a:extLst>
          </p:cNvPr>
          <p:cNvSpPr/>
          <p:nvPr/>
        </p:nvSpPr>
        <p:spPr>
          <a:xfrm>
            <a:off x="1199949" y="119197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abstract class Burger211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abstract void Menu(String franchise);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}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fr-FR" sz="1400" dirty="0"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713D5-BEF5-4E22-8DFE-22E751C9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26" y="1377973"/>
            <a:ext cx="3591126" cy="21168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906F98-4D87-446A-97D8-75D76A048584}"/>
              </a:ext>
            </a:extLst>
          </p:cNvPr>
          <p:cNvSpPr/>
          <p:nvPr/>
        </p:nvSpPr>
        <p:spPr>
          <a:xfrm>
            <a:off x="3878981" y="1838425"/>
            <a:ext cx="981777" cy="28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934FF-1D97-49CD-8456-A969C3ECB408}"/>
              </a:ext>
            </a:extLst>
          </p:cNvPr>
          <p:cNvSpPr/>
          <p:nvPr/>
        </p:nvSpPr>
        <p:spPr>
          <a:xfrm>
            <a:off x="7561798" y="1561696"/>
            <a:ext cx="749166" cy="24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08171-638B-4938-89DF-2915B667A8E2}"/>
              </a:ext>
            </a:extLst>
          </p:cNvPr>
          <p:cNvSpPr txBox="1"/>
          <p:nvPr/>
        </p:nvSpPr>
        <p:spPr>
          <a:xfrm>
            <a:off x="6096000" y="722434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printing franchise name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7CA381-95FB-4BB1-B074-817C423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98" y="3906067"/>
            <a:ext cx="5987149" cy="2780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FC5E7-774C-4A7A-A7F3-E7412BEC7CE8}"/>
              </a:ext>
            </a:extLst>
          </p:cNvPr>
          <p:cNvSpPr txBox="1"/>
          <p:nvPr/>
        </p:nvSpPr>
        <p:spPr>
          <a:xfrm>
            <a:off x="8509190" y="3984191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# 12 (04-22-2020)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583167A-007D-41CC-A0DA-0A9849826DCC}"/>
              </a:ext>
            </a:extLst>
          </p:cNvPr>
          <p:cNvSpPr/>
          <p:nvPr/>
        </p:nvSpPr>
        <p:spPr>
          <a:xfrm>
            <a:off x="4745255" y="992896"/>
            <a:ext cx="2916454" cy="816653"/>
          </a:xfrm>
          <a:custGeom>
            <a:avLst/>
            <a:gdLst>
              <a:gd name="connsiteX0" fmla="*/ 0 w 2916454"/>
              <a:gd name="connsiteY0" fmla="*/ 816653 h 816653"/>
              <a:gd name="connsiteX1" fmla="*/ 847023 w 2916454"/>
              <a:gd name="connsiteY1" fmla="*/ 8131 h 816653"/>
              <a:gd name="connsiteX2" fmla="*/ 2916454 w 2916454"/>
              <a:gd name="connsiteY2" fmla="*/ 470144 h 81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6454" h="816653">
                <a:moveTo>
                  <a:pt x="0" y="816653"/>
                </a:moveTo>
                <a:cubicBezTo>
                  <a:pt x="180473" y="441267"/>
                  <a:pt x="360947" y="65882"/>
                  <a:pt x="847023" y="8131"/>
                </a:cubicBezTo>
                <a:cubicBezTo>
                  <a:pt x="1333099" y="-49620"/>
                  <a:pt x="2124776" y="210262"/>
                  <a:pt x="2916454" y="470144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AEE3B-CD11-45F2-9412-D18116BF68F2}"/>
              </a:ext>
            </a:extLst>
          </p:cNvPr>
          <p:cNvSpPr txBox="1"/>
          <p:nvPr/>
        </p:nvSpPr>
        <p:spPr>
          <a:xfrm>
            <a:off x="635267" y="548640"/>
            <a:ext cx="434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Super class - encapsulation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5881D6-62FB-47A5-9840-3788E3A7B277}"/>
              </a:ext>
            </a:extLst>
          </p:cNvPr>
          <p:cNvSpPr/>
          <p:nvPr/>
        </p:nvSpPr>
        <p:spPr>
          <a:xfrm>
            <a:off x="812738" y="1645291"/>
            <a:ext cx="4836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static private double </a:t>
            </a:r>
            <a:r>
              <a:rPr lang="en-US" sz="1400" i="1" dirty="0">
                <a:latin typeface="Consolas" panose="020B0609020204030204" pitchFamily="49" charset="0"/>
              </a:rPr>
              <a:t>price1, price2, price3;</a:t>
            </a: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39E20-8C6B-43DF-B9FD-AE093B0F70EC}"/>
              </a:ext>
            </a:extLst>
          </p:cNvPr>
          <p:cNvSpPr/>
          <p:nvPr/>
        </p:nvSpPr>
        <p:spPr>
          <a:xfrm>
            <a:off x="635267" y="114239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public abstract class Burger211 {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E65A11-3F38-469A-B11C-052F8F6791F9}"/>
              </a:ext>
            </a:extLst>
          </p:cNvPr>
          <p:cNvSpPr/>
          <p:nvPr/>
        </p:nvSpPr>
        <p:spPr>
          <a:xfrm>
            <a:off x="791379" y="3981602"/>
            <a:ext cx="41842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public double getPrice1()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public double getPrice2()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public double getPrice3()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price3;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5BA3B1-94FE-44E3-AA04-13CFB952492F}"/>
              </a:ext>
            </a:extLst>
          </p:cNvPr>
          <p:cNvSpPr/>
          <p:nvPr/>
        </p:nvSpPr>
        <p:spPr>
          <a:xfrm>
            <a:off x="791379" y="2680387"/>
            <a:ext cx="33082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void price(){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price1=3.0;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price2=2.0;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price3=3.5;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6647B-04E2-43DD-8E66-E0CE1D7A1788}"/>
              </a:ext>
            </a:extLst>
          </p:cNvPr>
          <p:cNvSpPr txBox="1"/>
          <p:nvPr/>
        </p:nvSpPr>
        <p:spPr>
          <a:xfrm>
            <a:off x="9517392" y="754343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Slide # 10 (04-21-2020)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73E432-79E2-4554-BE28-73CED5F1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020" y="1142396"/>
            <a:ext cx="6423804" cy="31600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1B9EC-8089-4F1C-888D-E73287B6B909}"/>
              </a:ext>
            </a:extLst>
          </p:cNvPr>
          <p:cNvSpPr/>
          <p:nvPr/>
        </p:nvSpPr>
        <p:spPr>
          <a:xfrm>
            <a:off x="812738" y="2002774"/>
            <a:ext cx="4184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abstract void Menu(String franchise);</a:t>
            </a:r>
          </a:p>
        </p:txBody>
      </p:sp>
    </p:spTree>
    <p:extLst>
      <p:ext uri="{BB962C8B-B14F-4D97-AF65-F5344CB8AC3E}">
        <p14:creationId xmlns:p14="http://schemas.microsoft.com/office/powerpoint/2010/main" val="213273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E25BB-3646-4428-B7B0-982271F3041F}"/>
              </a:ext>
            </a:extLst>
          </p:cNvPr>
          <p:cNvSpPr txBox="1"/>
          <p:nvPr/>
        </p:nvSpPr>
        <p:spPr>
          <a:xfrm>
            <a:off x="635266" y="548640"/>
            <a:ext cx="582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Super class – Initialization (constructor)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B4DFF7-50C1-45BE-8C47-5D2AE0F002AC}"/>
              </a:ext>
            </a:extLst>
          </p:cNvPr>
          <p:cNvSpPr/>
          <p:nvPr/>
        </p:nvSpPr>
        <p:spPr>
          <a:xfrm>
            <a:off x="812738" y="1645291"/>
            <a:ext cx="4836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static private double </a:t>
            </a:r>
            <a:r>
              <a:rPr lang="en-US" sz="1400" i="1" dirty="0">
                <a:latin typeface="Consolas" panose="020B0609020204030204" pitchFamily="49" charset="0"/>
              </a:rPr>
              <a:t>price1, price2, price3;</a:t>
            </a:r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B2BD9-A9E9-49DD-9E5C-BF483D0CAC1F}"/>
              </a:ext>
            </a:extLst>
          </p:cNvPr>
          <p:cNvSpPr/>
          <p:nvPr/>
        </p:nvSpPr>
        <p:spPr>
          <a:xfrm>
            <a:off x="635267" y="114239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public abstract class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Burger211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E6D2C7-66E2-4A43-9488-B31C208D3772}"/>
              </a:ext>
            </a:extLst>
          </p:cNvPr>
          <p:cNvSpPr/>
          <p:nvPr/>
        </p:nvSpPr>
        <p:spPr>
          <a:xfrm>
            <a:off x="791379" y="4328109"/>
            <a:ext cx="41842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public double getPrice1()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public double getPrice2()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price2;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public double getPrice3()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i="1" dirty="0">
                <a:latin typeface="Consolas" panose="020B0609020204030204" pitchFamily="49" charset="0"/>
              </a:rPr>
              <a:t>price3;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95D8D-2527-4925-8B02-5BD64B8CB590}"/>
              </a:ext>
            </a:extLst>
          </p:cNvPr>
          <p:cNvSpPr/>
          <p:nvPr/>
        </p:nvSpPr>
        <p:spPr>
          <a:xfrm>
            <a:off x="791379" y="3071678"/>
            <a:ext cx="33082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void price(){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price1=3.0;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price2=2.0;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latin typeface="Consolas" panose="020B0609020204030204" pitchFamily="49" charset="0"/>
              </a:rPr>
              <a:t>price3=3.5;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B957A4-8C84-4C8E-96C4-935582C95127}"/>
              </a:ext>
            </a:extLst>
          </p:cNvPr>
          <p:cNvSpPr/>
          <p:nvPr/>
        </p:nvSpPr>
        <p:spPr>
          <a:xfrm>
            <a:off x="867876" y="2289574"/>
            <a:ext cx="2679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Burger211() {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price();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0987-AAEC-48E3-A0BB-B11360A01BE6}"/>
              </a:ext>
            </a:extLst>
          </p:cNvPr>
          <p:cNvSpPr/>
          <p:nvPr/>
        </p:nvSpPr>
        <p:spPr>
          <a:xfrm>
            <a:off x="812738" y="2002774"/>
            <a:ext cx="4184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abstract void Menu(String franchise);</a:t>
            </a:r>
          </a:p>
        </p:txBody>
      </p:sp>
    </p:spTree>
    <p:extLst>
      <p:ext uri="{BB962C8B-B14F-4D97-AF65-F5344CB8AC3E}">
        <p14:creationId xmlns:p14="http://schemas.microsoft.com/office/powerpoint/2010/main" val="253974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79009-969B-4E73-A8D2-379C842B6AF6}"/>
              </a:ext>
            </a:extLst>
          </p:cNvPr>
          <p:cNvSpPr txBox="1"/>
          <p:nvPr/>
        </p:nvSpPr>
        <p:spPr>
          <a:xfrm>
            <a:off x="462012" y="404262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 KOREA - Structure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D3C044-5F66-4F4C-90D8-9909DC2227E0}"/>
              </a:ext>
            </a:extLst>
          </p:cNvPr>
          <p:cNvSpPr/>
          <p:nvPr/>
        </p:nvSpPr>
        <p:spPr>
          <a:xfrm>
            <a:off x="593556" y="1070127"/>
            <a:ext cx="1123589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taesik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java.text.DecimalFormat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public class KOREA extends Burger211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static double </a:t>
            </a:r>
            <a:r>
              <a:rPr lang="en-US" sz="1400" i="1" dirty="0" err="1">
                <a:latin typeface="Consolas" panose="020B0609020204030204" pitchFamily="49" charset="0"/>
              </a:rPr>
              <a:t>exchangeRate</a:t>
            </a:r>
            <a:r>
              <a:rPr lang="en-US" sz="1400" i="1" dirty="0">
                <a:latin typeface="Consolas" panose="020B0609020204030204" pitchFamily="49" charset="0"/>
              </a:rPr>
              <a:t>=1000;  </a:t>
            </a:r>
            <a:r>
              <a:rPr lang="en-US" sz="1400" i="1" dirty="0">
                <a:solidFill>
                  <a:srgbClr val="FFC000"/>
                </a:solidFill>
                <a:latin typeface="Consolas" panose="020B0609020204030204" pitchFamily="49" charset="0"/>
              </a:rPr>
              <a:t>// foreign currency exchange rate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static double </a:t>
            </a:r>
            <a:r>
              <a:rPr lang="en-US" sz="1400" i="1" dirty="0" err="1">
                <a:latin typeface="Consolas" panose="020B0609020204030204" pitchFamily="49" charset="0"/>
              </a:rPr>
              <a:t>discountRate</a:t>
            </a:r>
            <a:r>
              <a:rPr lang="en-US" sz="1400" i="1" dirty="0">
                <a:latin typeface="Consolas" panose="020B0609020204030204" pitchFamily="49" charset="0"/>
              </a:rPr>
              <a:t> =0.5;  </a:t>
            </a:r>
            <a:r>
              <a:rPr lang="en-US" sz="1400" i="1" dirty="0">
                <a:solidFill>
                  <a:srgbClr val="FFC000"/>
                </a:solidFill>
                <a:latin typeface="Consolas" panose="020B0609020204030204" pitchFamily="49" charset="0"/>
              </a:rPr>
              <a:t>// promotion 0.0~1.0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String info1="", info2="", info3=""; </a:t>
            </a:r>
            <a:r>
              <a:rPr lang="en-US" sz="1400" i="1" dirty="0">
                <a:solidFill>
                  <a:srgbClr val="FFC000"/>
                </a:solidFill>
                <a:latin typeface="Consolas" panose="020B0609020204030204" pitchFamily="49" charset="0"/>
              </a:rPr>
              <a:t>// will be sent to GUI (see slide #23) as </a:t>
            </a:r>
            <a:r>
              <a:rPr lang="en-US" sz="14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parametres</a:t>
            </a:r>
            <a:r>
              <a:rPr lang="en-US" sz="1400" i="1" dirty="0">
                <a:solidFill>
                  <a:srgbClr val="FFC000"/>
                </a:solidFill>
                <a:latin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KOREA(){ 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// constructor. Super class, Burger211, need to initialize first. Then KOREA will do next.</a:t>
            </a:r>
          </a:p>
          <a:p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            // You must understand why.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27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CDBDB7-AC0C-4301-A0F2-B21979FF1D17}"/>
              </a:ext>
            </a:extLst>
          </p:cNvPr>
          <p:cNvSpPr/>
          <p:nvPr/>
        </p:nvSpPr>
        <p:spPr>
          <a:xfrm>
            <a:off x="837793" y="684014"/>
            <a:ext cx="178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81B52-2FD2-4A7D-B4E3-6E3582716A02}"/>
              </a:ext>
            </a:extLst>
          </p:cNvPr>
          <p:cNvSpPr txBox="1"/>
          <p:nvPr/>
        </p:nvSpPr>
        <p:spPr>
          <a:xfrm>
            <a:off x="1607419" y="1703672"/>
            <a:ext cx="9708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project</a:t>
            </a:r>
          </a:p>
          <a:p>
            <a:pPr marL="342900" indent="-342900">
              <a:buAutoNum type="arabicPeriod"/>
            </a:pPr>
            <a:r>
              <a:rPr lang="en-US" dirty="0"/>
              <a:t>Create a package</a:t>
            </a:r>
          </a:p>
          <a:p>
            <a:pPr marL="342900" indent="-342900">
              <a:buAutoNum type="arabicPeriod"/>
            </a:pPr>
            <a:r>
              <a:rPr lang="en-US" dirty="0"/>
              <a:t>Download MenuGUI.java from canvas. Add (or import) </a:t>
            </a:r>
            <a:r>
              <a:rPr lang="en-US" dirty="0" err="1"/>
              <a:t>MenuGUI</a:t>
            </a:r>
            <a:r>
              <a:rPr lang="en-US" dirty="0"/>
              <a:t> to your package.</a:t>
            </a:r>
          </a:p>
          <a:p>
            <a:pPr marL="342900" indent="-342900">
              <a:buAutoNum type="arabicPeriod"/>
            </a:pPr>
            <a:r>
              <a:rPr lang="en-US" dirty="0"/>
              <a:t>Download burger1.png, burger2.png and burger3,png and save it in the correct location.</a:t>
            </a:r>
          </a:p>
        </p:txBody>
      </p:sp>
    </p:spTree>
    <p:extLst>
      <p:ext uri="{BB962C8B-B14F-4D97-AF65-F5344CB8AC3E}">
        <p14:creationId xmlns:p14="http://schemas.microsoft.com/office/powerpoint/2010/main" val="138609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C13FB0-18DB-44E0-B724-B4159E471370}"/>
              </a:ext>
            </a:extLst>
          </p:cNvPr>
          <p:cNvSpPr/>
          <p:nvPr/>
        </p:nvSpPr>
        <p:spPr>
          <a:xfrm>
            <a:off x="462012" y="1250929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@Override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public double getPrice1() { 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 return (super.getPrice1()*</a:t>
            </a:r>
            <a:r>
              <a:rPr lang="en-US" sz="1400" i="1" dirty="0" err="1">
                <a:solidFill>
                  <a:prstClr val="white"/>
                </a:solidFill>
                <a:latin typeface="Consolas" panose="020B0609020204030204" pitchFamily="49" charset="0"/>
              </a:rPr>
              <a:t>exchangeRate</a:t>
            </a:r>
            <a:r>
              <a:rPr lang="en-US" sz="1400" i="1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@Override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public double getPrice2() { 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 return (super.getPrice2()*</a:t>
            </a:r>
            <a:r>
              <a:rPr lang="en-US" sz="1400" i="1" dirty="0" err="1">
                <a:solidFill>
                  <a:prstClr val="white"/>
                </a:solidFill>
                <a:latin typeface="Consolas" panose="020B0609020204030204" pitchFamily="49" charset="0"/>
              </a:rPr>
              <a:t>exchangeRate</a:t>
            </a:r>
            <a:r>
              <a:rPr lang="en-US" sz="1400" i="1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public double getPrice3() { 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 return (super.getPrice3()*</a:t>
            </a:r>
            <a:r>
              <a:rPr lang="en-US" sz="1400" i="1" dirty="0" err="1">
                <a:solidFill>
                  <a:prstClr val="white"/>
                </a:solidFill>
                <a:latin typeface="Consolas" panose="020B0609020204030204" pitchFamily="49" charset="0"/>
              </a:rPr>
              <a:t>exchangeRate</a:t>
            </a:r>
            <a:r>
              <a:rPr lang="en-US" sz="1400" i="1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0F7B0-13A8-43F6-B33A-4391BF2FF37D}"/>
              </a:ext>
            </a:extLst>
          </p:cNvPr>
          <p:cNvSpPr txBox="1"/>
          <p:nvPr/>
        </p:nvSpPr>
        <p:spPr>
          <a:xfrm>
            <a:off x="462012" y="404262"/>
            <a:ext cx="604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 KOREA – Reading private variable in super class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4F760-4F65-462B-96A4-6C3ED340C2AE}"/>
              </a:ext>
            </a:extLst>
          </p:cNvPr>
          <p:cNvSpPr/>
          <p:nvPr/>
        </p:nvSpPr>
        <p:spPr>
          <a:xfrm>
            <a:off x="606391" y="4573238"/>
            <a:ext cx="694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public String </a:t>
            </a:r>
            <a:r>
              <a:rPr lang="en-US" sz="1400" dirty="0" err="1">
                <a:latin typeface="Consolas" panose="020B0609020204030204" pitchFamily="49" charset="0"/>
              </a:rPr>
              <a:t>getAdvertising</a:t>
            </a:r>
            <a:r>
              <a:rPr lang="en-US" sz="1400" dirty="0">
                <a:latin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"^ Buy One Get One ZERO % off - CS211 Student Only ^";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4943A-22A2-4F46-B33D-CE49CAA7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4" y="1330655"/>
            <a:ext cx="5881570" cy="3187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CBCCD-FBC2-4F88-B75B-124060BE533B}"/>
              </a:ext>
            </a:extLst>
          </p:cNvPr>
          <p:cNvSpPr txBox="1"/>
          <p:nvPr/>
        </p:nvSpPr>
        <p:spPr>
          <a:xfrm>
            <a:off x="9750392" y="1021701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# 17 (04-16-2020)</a:t>
            </a:r>
          </a:p>
        </p:txBody>
      </p:sp>
    </p:spTree>
    <p:extLst>
      <p:ext uri="{BB962C8B-B14F-4D97-AF65-F5344CB8AC3E}">
        <p14:creationId xmlns:p14="http://schemas.microsoft.com/office/powerpoint/2010/main" val="158376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B0592-EF1A-494E-BC39-3A45B37B0335}"/>
              </a:ext>
            </a:extLst>
          </p:cNvPr>
          <p:cNvSpPr txBox="1"/>
          <p:nvPr/>
        </p:nvSpPr>
        <p:spPr>
          <a:xfrm>
            <a:off x="433136" y="356136"/>
            <a:ext cx="541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 KOREA – Overriding menu and calling GUI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5F9CC8-5952-4642-8903-848CCD1274FE}"/>
              </a:ext>
            </a:extLst>
          </p:cNvPr>
          <p:cNvSpPr/>
          <p:nvPr/>
        </p:nvSpPr>
        <p:spPr>
          <a:xfrm>
            <a:off x="535805" y="879012"/>
            <a:ext cx="933008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public void Menu(String franchise){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DecimalFormat</a:t>
            </a:r>
            <a:r>
              <a:rPr lang="en-US" sz="1400" dirty="0">
                <a:latin typeface="Consolas" panose="020B0609020204030204" pitchFamily="49" charset="0"/>
              </a:rPr>
              <a:t> df = new </a:t>
            </a:r>
            <a:r>
              <a:rPr lang="en-US" sz="1400" dirty="0" err="1">
                <a:latin typeface="Consolas" panose="020B0609020204030204" pitchFamily="49" charset="0"/>
              </a:rPr>
              <a:t>DecimalFormat</a:t>
            </a:r>
            <a:r>
              <a:rPr lang="en-US" sz="1400" dirty="0">
                <a:latin typeface="Consolas" panose="020B0609020204030204" pitchFamily="49" charset="0"/>
              </a:rPr>
              <a:t>("#,###,##0.0");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if (</a:t>
            </a:r>
            <a:r>
              <a:rPr lang="en-US" sz="1400" i="1" dirty="0" err="1">
                <a:latin typeface="Consolas" panose="020B0609020204030204" pitchFamily="49" charset="0"/>
              </a:rPr>
              <a:t>discountRate</a:t>
            </a:r>
            <a:r>
              <a:rPr lang="en-US" sz="1400" i="1" dirty="0">
                <a:latin typeface="Consolas" panose="020B0609020204030204" pitchFamily="49" charset="0"/>
              </a:rPr>
              <a:t>&gt;0.0)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String p1=</a:t>
            </a:r>
            <a:r>
              <a:rPr lang="en-US" sz="1400" dirty="0" err="1">
                <a:latin typeface="Consolas" panose="020B0609020204030204" pitchFamily="49" charset="0"/>
              </a:rPr>
              <a:t>df.format</a:t>
            </a:r>
            <a:r>
              <a:rPr lang="en-US" sz="1400" dirty="0">
                <a:latin typeface="Consolas" panose="020B0609020204030204" pitchFamily="49" charset="0"/>
              </a:rPr>
              <a:t>(getPrice1()*(1.0-</a:t>
            </a:r>
            <a:r>
              <a:rPr lang="en-US" sz="1400" i="1" dirty="0">
                <a:latin typeface="Consolas" panose="020B0609020204030204" pitchFamily="49" charset="0"/>
              </a:rPr>
              <a:t>discountRate));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info1=</a:t>
            </a:r>
            <a:r>
              <a:rPr lang="en-US" sz="1400" i="1" dirty="0">
                <a:latin typeface="Consolas" panose="020B0609020204030204" pitchFamily="49" charset="0"/>
              </a:rPr>
              <a:t>name1 + " / " + "W" +p1 +" (was:" + getPrice1()+")";</a:t>
            </a:r>
          </a:p>
          <a:p>
            <a:endParaRPr lang="en-US" sz="1400" i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String p2=</a:t>
            </a:r>
            <a:r>
              <a:rPr lang="en-US" sz="1400" dirty="0" err="1">
                <a:latin typeface="Consolas" panose="020B0609020204030204" pitchFamily="49" charset="0"/>
              </a:rPr>
              <a:t>df.format</a:t>
            </a:r>
            <a:r>
              <a:rPr lang="en-US" sz="1400" dirty="0">
                <a:latin typeface="Consolas" panose="020B0609020204030204" pitchFamily="49" charset="0"/>
              </a:rPr>
              <a:t>(getPrice2()*(1.0-</a:t>
            </a:r>
            <a:r>
              <a:rPr lang="en-US" sz="1400" i="1" dirty="0">
                <a:latin typeface="Consolas" panose="020B0609020204030204" pitchFamily="49" charset="0"/>
              </a:rPr>
              <a:t>discountRate));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info2=</a:t>
            </a:r>
            <a:r>
              <a:rPr lang="en-US" sz="1400" i="1" dirty="0">
                <a:latin typeface="Consolas" panose="020B0609020204030204" pitchFamily="49" charset="0"/>
              </a:rPr>
              <a:t>name2 + " / " + "W" +p2 +" (was:" + getPrice2()+")";</a:t>
            </a:r>
          </a:p>
          <a:p>
            <a:endParaRPr lang="en-US" sz="1400" i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String p3=</a:t>
            </a:r>
            <a:r>
              <a:rPr lang="en-US" sz="1400" dirty="0" err="1">
                <a:latin typeface="Consolas" panose="020B0609020204030204" pitchFamily="49" charset="0"/>
              </a:rPr>
              <a:t>df.format</a:t>
            </a:r>
            <a:r>
              <a:rPr lang="en-US" sz="1400" dirty="0">
                <a:latin typeface="Consolas" panose="020B0609020204030204" pitchFamily="49" charset="0"/>
              </a:rPr>
              <a:t>(getPrice3()*(1.0-</a:t>
            </a:r>
            <a:r>
              <a:rPr lang="en-US" sz="1400" i="1" dirty="0">
                <a:latin typeface="Consolas" panose="020B0609020204030204" pitchFamily="49" charset="0"/>
              </a:rPr>
              <a:t>discountRate));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info3=</a:t>
            </a:r>
            <a:r>
              <a:rPr lang="en-US" sz="1400" i="1" dirty="0">
                <a:latin typeface="Consolas" panose="020B0609020204030204" pitchFamily="49" charset="0"/>
              </a:rPr>
              <a:t>name3 + " / " + "W" +p3 +" (was:" + getPrice3()+")";  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} else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info1=</a:t>
            </a:r>
            <a:r>
              <a:rPr lang="en-US" sz="1400" i="1" dirty="0">
                <a:latin typeface="Consolas" panose="020B0609020204030204" pitchFamily="49" charset="0"/>
              </a:rPr>
              <a:t>name1 + " / " + "W" +getPrice1() 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info2=</a:t>
            </a:r>
            <a:r>
              <a:rPr lang="en-US" sz="1400" i="1" dirty="0">
                <a:latin typeface="Consolas" panose="020B0609020204030204" pitchFamily="49" charset="0"/>
              </a:rPr>
              <a:t>name2 + " / " + "W" +getPrice2() 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info3=</a:t>
            </a:r>
            <a:r>
              <a:rPr lang="en-US" sz="1400" i="1" dirty="0">
                <a:latin typeface="Consolas" panose="020B0609020204030204" pitchFamily="49" charset="0"/>
              </a:rPr>
              <a:t>name3 + " / " + "W" +getPrice3() 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DF8AA0-CE83-478A-8110-0D0C1A76BF41}"/>
              </a:ext>
            </a:extLst>
          </p:cNvPr>
          <p:cNvSpPr/>
          <p:nvPr/>
        </p:nvSpPr>
        <p:spPr>
          <a:xfrm>
            <a:off x="689812" y="5818482"/>
            <a:ext cx="10966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// call GUI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new </a:t>
            </a:r>
            <a:r>
              <a:rPr lang="en-US" sz="1400" dirty="0" err="1">
                <a:latin typeface="Consolas" panose="020B0609020204030204" pitchFamily="49" charset="0"/>
              </a:rPr>
              <a:t>MenuGUI</a:t>
            </a:r>
            <a:r>
              <a:rPr lang="en-US" sz="1400" dirty="0">
                <a:latin typeface="Consolas" panose="020B0609020204030204" pitchFamily="49" charset="0"/>
              </a:rPr>
              <a:t>(franchise,info1,getTopping1(),info2,getTopping2(),info3,getTopping3(),</a:t>
            </a:r>
            <a:r>
              <a:rPr lang="en-US" sz="1400" dirty="0" err="1">
                <a:latin typeface="Consolas" panose="020B0609020204030204" pitchFamily="49" charset="0"/>
              </a:rPr>
              <a:t>getAdvertising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  <a:endParaRPr 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04DAFE-6093-4F54-91C9-72CE66599A11}"/>
              </a:ext>
            </a:extLst>
          </p:cNvPr>
          <p:cNvCxnSpPr/>
          <p:nvPr/>
        </p:nvCxnSpPr>
        <p:spPr>
          <a:xfrm>
            <a:off x="1453415" y="2820202"/>
            <a:ext cx="2050181" cy="325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E0FF6B-B1F9-4BD1-85EE-7A2656E303C4}"/>
              </a:ext>
            </a:extLst>
          </p:cNvPr>
          <p:cNvCxnSpPr>
            <a:cxnSpLocks/>
          </p:cNvCxnSpPr>
          <p:nvPr/>
        </p:nvCxnSpPr>
        <p:spPr>
          <a:xfrm>
            <a:off x="1538438" y="3429000"/>
            <a:ext cx="3832459" cy="265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4894EB-C0F8-43CC-80D6-7BA11D5895C6}"/>
              </a:ext>
            </a:extLst>
          </p:cNvPr>
          <p:cNvCxnSpPr>
            <a:cxnSpLocks/>
          </p:cNvCxnSpPr>
          <p:nvPr/>
        </p:nvCxnSpPr>
        <p:spPr>
          <a:xfrm>
            <a:off x="1453415" y="4050632"/>
            <a:ext cx="6112042" cy="202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2D34A852-25AE-4294-858A-31374812CF55}"/>
              </a:ext>
            </a:extLst>
          </p:cNvPr>
          <p:cNvSpPr/>
          <p:nvPr/>
        </p:nvSpPr>
        <p:spPr>
          <a:xfrm>
            <a:off x="7223760" y="1712963"/>
            <a:ext cx="683394" cy="30415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872B62-AF7C-44DA-92C7-7F6E6AE9B356}"/>
              </a:ext>
            </a:extLst>
          </p:cNvPr>
          <p:cNvSpPr/>
          <p:nvPr/>
        </p:nvSpPr>
        <p:spPr>
          <a:xfrm>
            <a:off x="8142974" y="2910588"/>
            <a:ext cx="3513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base">
              <a:spcBef>
                <a:spcPts val="8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C000"/>
                </a:solidFill>
              </a:rPr>
              <a:t>Each country creates their own style of menu because of different language, price, currency and culture.</a:t>
            </a:r>
          </a:p>
        </p:txBody>
      </p:sp>
    </p:spTree>
    <p:extLst>
      <p:ext uri="{BB962C8B-B14F-4D97-AF65-F5344CB8AC3E}">
        <p14:creationId xmlns:p14="http://schemas.microsoft.com/office/powerpoint/2010/main" val="3351717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2645B9C-BF1B-44E2-89A7-0D5AABF4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42" y="1863392"/>
            <a:ext cx="7863692" cy="46353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C3DF4D-18D3-4C4C-9913-739E0480712A}"/>
              </a:ext>
            </a:extLst>
          </p:cNvPr>
          <p:cNvSpPr/>
          <p:nvPr/>
        </p:nvSpPr>
        <p:spPr>
          <a:xfrm>
            <a:off x="322644" y="1114578"/>
            <a:ext cx="1155268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(franchise,info1,topping1,info2,topping2,info3,topping3,promo);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E053C0-BE5D-4D06-9335-C020B4E111EB}"/>
              </a:ext>
            </a:extLst>
          </p:cNvPr>
          <p:cNvCxnSpPr>
            <a:cxnSpLocks/>
          </p:cNvCxnSpPr>
          <p:nvPr/>
        </p:nvCxnSpPr>
        <p:spPr>
          <a:xfrm>
            <a:off x="2724539" y="1489826"/>
            <a:ext cx="2426735" cy="8411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1D0172-B870-46A7-B0CD-8513B7E9D898}"/>
              </a:ext>
            </a:extLst>
          </p:cNvPr>
          <p:cNvSpPr/>
          <p:nvPr/>
        </p:nvSpPr>
        <p:spPr>
          <a:xfrm>
            <a:off x="3045512" y="3510651"/>
            <a:ext cx="3495248" cy="2242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E0B7A-9FB1-4023-ADFE-E33019391238}"/>
              </a:ext>
            </a:extLst>
          </p:cNvPr>
          <p:cNvCxnSpPr>
            <a:cxnSpLocks/>
          </p:cNvCxnSpPr>
          <p:nvPr/>
        </p:nvCxnSpPr>
        <p:spPr>
          <a:xfrm>
            <a:off x="3937906" y="1487643"/>
            <a:ext cx="137599" cy="16725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AF966F-30A2-49E1-B730-BEFB88922BCE}"/>
              </a:ext>
            </a:extLst>
          </p:cNvPr>
          <p:cNvSpPr/>
          <p:nvPr/>
        </p:nvSpPr>
        <p:spPr>
          <a:xfrm>
            <a:off x="3052663" y="3214339"/>
            <a:ext cx="3488097" cy="2242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ABF2B-C19B-41C4-BD1D-9E693D30EF05}"/>
              </a:ext>
            </a:extLst>
          </p:cNvPr>
          <p:cNvCxnSpPr>
            <a:cxnSpLocks/>
          </p:cNvCxnSpPr>
          <p:nvPr/>
        </p:nvCxnSpPr>
        <p:spPr>
          <a:xfrm>
            <a:off x="4488918" y="1475005"/>
            <a:ext cx="216005" cy="206271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1451E-7CCE-4CFA-BB66-565B6AB4E823}"/>
              </a:ext>
            </a:extLst>
          </p:cNvPr>
          <p:cNvCxnSpPr>
            <a:cxnSpLocks/>
          </p:cNvCxnSpPr>
          <p:nvPr/>
        </p:nvCxnSpPr>
        <p:spPr>
          <a:xfrm flipH="1">
            <a:off x="7271944" y="1487643"/>
            <a:ext cx="2488073" cy="133074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72D00-2718-48A9-88CC-CD2D7C1BF9B2}"/>
              </a:ext>
            </a:extLst>
          </p:cNvPr>
          <p:cNvSpPr/>
          <p:nvPr/>
        </p:nvSpPr>
        <p:spPr>
          <a:xfrm>
            <a:off x="3052663" y="2758600"/>
            <a:ext cx="4560920" cy="2242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AA401-ADD5-4BC7-A415-99229A79FCB6}"/>
              </a:ext>
            </a:extLst>
          </p:cNvPr>
          <p:cNvSpPr/>
          <p:nvPr/>
        </p:nvSpPr>
        <p:spPr>
          <a:xfrm>
            <a:off x="5126276" y="2345817"/>
            <a:ext cx="965417" cy="3122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754D7-66E4-499B-B855-F0BC6ED36FDF}"/>
              </a:ext>
            </a:extLst>
          </p:cNvPr>
          <p:cNvSpPr txBox="1"/>
          <p:nvPr/>
        </p:nvSpPr>
        <p:spPr>
          <a:xfrm>
            <a:off x="178420" y="31223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call GUI menu</a:t>
            </a:r>
          </a:p>
        </p:txBody>
      </p:sp>
    </p:spTree>
    <p:extLst>
      <p:ext uri="{BB962C8B-B14F-4D97-AF65-F5344CB8AC3E}">
        <p14:creationId xmlns:p14="http://schemas.microsoft.com/office/powerpoint/2010/main" val="362046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61592-477D-45B3-BBCA-8496288CB5DD}"/>
              </a:ext>
            </a:extLst>
          </p:cNvPr>
          <p:cNvSpPr txBox="1"/>
          <p:nvPr/>
        </p:nvSpPr>
        <p:spPr>
          <a:xfrm>
            <a:off x="462012" y="404262"/>
            <a:ext cx="361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Program- myBurger211.java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F7EE7A-4E23-4FFC-BFF5-F1D95276FEDC}"/>
              </a:ext>
            </a:extLst>
          </p:cNvPr>
          <p:cNvSpPr/>
          <p:nvPr/>
        </p:nvSpPr>
        <p:spPr>
          <a:xfrm>
            <a:off x="920817" y="115162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</a:rPr>
              <a:t>taesik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myBurger211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Burger211</a:t>
            </a:r>
            <a:r>
              <a:rPr lang="en-US" sz="1600" dirty="0">
                <a:latin typeface="Consolas" panose="020B0609020204030204" pitchFamily="49" charset="0"/>
              </a:rPr>
              <a:t> Bellevue = 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USA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Bellevue.Menu</a:t>
            </a:r>
            <a:r>
              <a:rPr lang="en-US" sz="1600" dirty="0">
                <a:latin typeface="Consolas" panose="020B0609020204030204" pitchFamily="49" charset="0"/>
              </a:rPr>
              <a:t>("Bellevue");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Burger211</a:t>
            </a:r>
            <a:r>
              <a:rPr lang="en-US" sz="1600" dirty="0">
                <a:latin typeface="Consolas" panose="020B0609020204030204" pitchFamily="49" charset="0"/>
              </a:rPr>
              <a:t> Seattle = 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USA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Seattle.Menu</a:t>
            </a:r>
            <a:r>
              <a:rPr lang="en-US" sz="1600" dirty="0">
                <a:latin typeface="Consolas" panose="020B0609020204030204" pitchFamily="49" charset="0"/>
              </a:rPr>
              <a:t>("Seattle");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Burger211</a:t>
            </a:r>
            <a:r>
              <a:rPr lang="en-US" sz="1600" dirty="0">
                <a:latin typeface="Consolas" panose="020B0609020204030204" pitchFamily="49" charset="0"/>
              </a:rPr>
              <a:t> PyeongChang = 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KOREA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PyeongChang.Menu</a:t>
            </a:r>
            <a:r>
              <a:rPr lang="en-US" sz="1600" dirty="0">
                <a:latin typeface="Consolas" panose="020B0609020204030204" pitchFamily="49" charset="0"/>
              </a:rPr>
              <a:t>("PyeongChang");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Burger211</a:t>
            </a:r>
            <a:r>
              <a:rPr lang="en-US" sz="1600" dirty="0">
                <a:latin typeface="Consolas" panose="020B0609020204030204" pitchFamily="49" charset="0"/>
              </a:rPr>
              <a:t> Seoul = new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KOREA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Seoul.Menu</a:t>
            </a:r>
            <a:r>
              <a:rPr lang="en-US" sz="1600" dirty="0">
                <a:latin typeface="Consolas" panose="020B0609020204030204" pitchFamily="49" charset="0"/>
              </a:rPr>
              <a:t>("Seoul");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6C772-A49B-4ED6-863D-B8120CC9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16" y="3041583"/>
            <a:ext cx="5682878" cy="33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BF16D-DE2E-4B5B-98A0-AA08465EB330}"/>
              </a:ext>
            </a:extLst>
          </p:cNvPr>
          <p:cNvSpPr txBox="1"/>
          <p:nvPr/>
        </p:nvSpPr>
        <p:spPr>
          <a:xfrm>
            <a:off x="9962148" y="2648370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Slide # 28 (04-20-2020)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3B300-443A-4C40-A54D-28840931C109}"/>
              </a:ext>
            </a:extLst>
          </p:cNvPr>
          <p:cNvSpPr/>
          <p:nvPr/>
        </p:nvSpPr>
        <p:spPr>
          <a:xfrm>
            <a:off x="7908765" y="2549432"/>
            <a:ext cx="2053383" cy="375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run-time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109544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21BB97-443C-41CD-806B-04835AEB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9" y="973106"/>
            <a:ext cx="5504949" cy="3244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90B1C3-CCC4-40AF-8823-67D8566A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78" y="2809071"/>
            <a:ext cx="6380747" cy="378097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7D77E1-17D1-45B7-8FE7-7141775A77F8}"/>
              </a:ext>
            </a:extLst>
          </p:cNvPr>
          <p:cNvCxnSpPr>
            <a:cxnSpLocks/>
          </p:cNvCxnSpPr>
          <p:nvPr/>
        </p:nvCxnSpPr>
        <p:spPr>
          <a:xfrm flipH="1" flipV="1">
            <a:off x="4004110" y="1051345"/>
            <a:ext cx="1992429" cy="18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740B5-CE35-47C4-A935-F7F03C622FB6}"/>
              </a:ext>
            </a:extLst>
          </p:cNvPr>
          <p:cNvSpPr/>
          <p:nvPr/>
        </p:nvSpPr>
        <p:spPr>
          <a:xfrm>
            <a:off x="6096000" y="947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Menus are all superimposed and the one behind them is not visible. Click here and then drag. You will see next one.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5E658-A328-41B9-BD87-15A598BE519E}"/>
              </a:ext>
            </a:extLst>
          </p:cNvPr>
          <p:cNvCxnSpPr>
            <a:cxnSpLocks/>
          </p:cNvCxnSpPr>
          <p:nvPr/>
        </p:nvCxnSpPr>
        <p:spPr>
          <a:xfrm flipH="1">
            <a:off x="8821151" y="1470886"/>
            <a:ext cx="211755" cy="141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AF60F6-07C4-47A7-ACFD-6D869D68B6FC}"/>
              </a:ext>
            </a:extLst>
          </p:cNvPr>
          <p:cNvSpPr txBox="1"/>
          <p:nvPr/>
        </p:nvSpPr>
        <p:spPr>
          <a:xfrm>
            <a:off x="259883" y="21175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128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74524-4003-4373-A54D-E167FEFEA5D6}"/>
              </a:ext>
            </a:extLst>
          </p:cNvPr>
          <p:cNvSpPr txBox="1"/>
          <p:nvPr/>
        </p:nvSpPr>
        <p:spPr>
          <a:xfrm>
            <a:off x="404261" y="404262"/>
            <a:ext cx="119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4A9D4-1BC8-4EAC-A177-8F431295FA54}"/>
              </a:ext>
            </a:extLst>
          </p:cNvPr>
          <p:cNvSpPr txBox="1"/>
          <p:nvPr/>
        </p:nvSpPr>
        <p:spPr>
          <a:xfrm>
            <a:off x="404261" y="866276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the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6A348-BB91-46A9-B9CD-0918C621904A}"/>
              </a:ext>
            </a:extLst>
          </p:cNvPr>
          <p:cNvSpPr txBox="1"/>
          <p:nvPr/>
        </p:nvSpPr>
        <p:spPr>
          <a:xfrm>
            <a:off x="1742173" y="2242687"/>
            <a:ext cx="4740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Encapsulation: burger name, topping, and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Initialization: burger name, topping, and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905E4-8C1B-4BF6-A131-42C56175729F}"/>
              </a:ext>
            </a:extLst>
          </p:cNvPr>
          <p:cNvSpPr txBox="1"/>
          <p:nvPr/>
        </p:nvSpPr>
        <p:spPr>
          <a:xfrm>
            <a:off x="903684" y="1780673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class: Burger211.java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40F88-9C5C-45E0-BC7B-C4A19EA7A47D}"/>
              </a:ext>
            </a:extLst>
          </p:cNvPr>
          <p:cNvSpPr txBox="1"/>
          <p:nvPr/>
        </p:nvSpPr>
        <p:spPr>
          <a:xfrm>
            <a:off x="1769970" y="3790750"/>
            <a:ext cx="9722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Override: getToping1(), getToping2(), getToping3(), </a:t>
            </a:r>
            <a:r>
              <a:rPr lang="en-US" sz="1400" dirty="0" err="1"/>
              <a:t>getAdvertising</a:t>
            </a:r>
            <a:r>
              <a:rPr lang="en-US" sz="1400" dirty="0"/>
              <a:t>(), getName1(), getName2(), getName3()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Override Menu() in details if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D3A15-5755-439F-AFCA-D5BE1B88FC54}"/>
              </a:ext>
            </a:extLst>
          </p:cNvPr>
          <p:cNvSpPr txBox="1"/>
          <p:nvPr/>
        </p:nvSpPr>
        <p:spPr>
          <a:xfrm>
            <a:off x="931482" y="3328736"/>
            <a:ext cx="399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class: USA and one more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BC05-FA6D-47DF-94E7-66834A1257E7}"/>
              </a:ext>
            </a:extLst>
          </p:cNvPr>
          <p:cNvSpPr txBox="1"/>
          <p:nvPr/>
        </p:nvSpPr>
        <p:spPr>
          <a:xfrm>
            <a:off x="931482" y="469213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more..</a:t>
            </a:r>
          </a:p>
        </p:txBody>
      </p:sp>
    </p:spTree>
    <p:extLst>
      <p:ext uri="{BB962C8B-B14F-4D97-AF65-F5344CB8AC3E}">
        <p14:creationId xmlns:p14="http://schemas.microsoft.com/office/powerpoint/2010/main" val="130960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2F5F742-B13A-4CC3-937E-E1270872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41" y="4156259"/>
            <a:ext cx="5172797" cy="23148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271394-06DE-4B24-920B-7098AA922DF2}"/>
              </a:ext>
            </a:extLst>
          </p:cNvPr>
          <p:cNvSpPr/>
          <p:nvPr/>
        </p:nvSpPr>
        <p:spPr>
          <a:xfrm>
            <a:off x="626489" y="700224"/>
            <a:ext cx="10897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Download MenuGUI.java from canvas, save it to your package folder. In case of </a:t>
            </a:r>
            <a:r>
              <a:rPr lang="en-US" sz="1600" dirty="0" err="1"/>
              <a:t>jGrasp</a:t>
            </a:r>
            <a:r>
              <a:rPr lang="en-US" sz="1600" dirty="0"/>
              <a:t>, save it to source folder.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4DFF59-A553-43BC-82E5-1BA6C687FA3F}"/>
              </a:ext>
            </a:extLst>
          </p:cNvPr>
          <p:cNvSpPr/>
          <p:nvPr/>
        </p:nvSpPr>
        <p:spPr>
          <a:xfrm>
            <a:off x="324232" y="196810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Preparation step 3/4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F1CBEA-8703-4901-B8BC-11612375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9" y="1252136"/>
            <a:ext cx="3854685" cy="2572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CC767A-FC19-46C9-8017-D72B2DFC1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79" y="1163201"/>
            <a:ext cx="5363323" cy="407726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0ADB03-A1B0-455B-88E6-61A41779B406}"/>
              </a:ext>
            </a:extLst>
          </p:cNvPr>
          <p:cNvCxnSpPr>
            <a:cxnSpLocks/>
          </p:cNvCxnSpPr>
          <p:nvPr/>
        </p:nvCxnSpPr>
        <p:spPr>
          <a:xfrm>
            <a:off x="1501541" y="2993457"/>
            <a:ext cx="1152560" cy="267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EABE9-238A-43F6-8CB4-1B1F12938D05}"/>
              </a:ext>
            </a:extLst>
          </p:cNvPr>
          <p:cNvSpPr/>
          <p:nvPr/>
        </p:nvSpPr>
        <p:spPr>
          <a:xfrm>
            <a:off x="626489" y="2885272"/>
            <a:ext cx="943275" cy="20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15CD6E-CC25-4DF9-9AD1-D6C74D7D2DCD}"/>
              </a:ext>
            </a:extLst>
          </p:cNvPr>
          <p:cNvCxnSpPr/>
          <p:nvPr/>
        </p:nvCxnSpPr>
        <p:spPr>
          <a:xfrm flipH="1">
            <a:off x="3141087" y="4427621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3B6355-2A67-4133-B23B-ABE777F0FCCE}"/>
              </a:ext>
            </a:extLst>
          </p:cNvPr>
          <p:cNvCxnSpPr/>
          <p:nvPr/>
        </p:nvCxnSpPr>
        <p:spPr>
          <a:xfrm flipH="1">
            <a:off x="4006008" y="4419480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276932-807C-4640-98CB-08A852A5013C}"/>
              </a:ext>
            </a:extLst>
          </p:cNvPr>
          <p:cNvCxnSpPr/>
          <p:nvPr/>
        </p:nvCxnSpPr>
        <p:spPr>
          <a:xfrm flipH="1">
            <a:off x="5037810" y="4448355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A7CB1E-1FC3-46F5-91AA-A63105B42434}"/>
              </a:ext>
            </a:extLst>
          </p:cNvPr>
          <p:cNvCxnSpPr/>
          <p:nvPr/>
        </p:nvCxnSpPr>
        <p:spPr>
          <a:xfrm flipH="1">
            <a:off x="5532074" y="4419480"/>
            <a:ext cx="83376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F02EA-EFF0-41CA-BAED-E5B21841E1D4}"/>
              </a:ext>
            </a:extLst>
          </p:cNvPr>
          <p:cNvSpPr txBox="1"/>
          <p:nvPr/>
        </p:nvSpPr>
        <p:spPr>
          <a:xfrm>
            <a:off x="5532074" y="414248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727D8-E39B-4976-AB81-BA0FD9EF4EB7}"/>
              </a:ext>
            </a:extLst>
          </p:cNvPr>
          <p:cNvSpPr txBox="1"/>
          <p:nvPr/>
        </p:nvSpPr>
        <p:spPr>
          <a:xfrm>
            <a:off x="4870929" y="4076569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folder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17965-1AFB-44EC-8BAA-1CEF3EC56C9B}"/>
              </a:ext>
            </a:extLst>
          </p:cNvPr>
          <p:cNvSpPr txBox="1"/>
          <p:nvPr/>
        </p:nvSpPr>
        <p:spPr>
          <a:xfrm>
            <a:off x="3822677" y="4142481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D52D0-F89D-4E72-8795-17324FFBF3AF}"/>
              </a:ext>
            </a:extLst>
          </p:cNvPr>
          <p:cNvSpPr txBox="1"/>
          <p:nvPr/>
        </p:nvSpPr>
        <p:spPr>
          <a:xfrm>
            <a:off x="2905508" y="41611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workspace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E50791-C892-4FAD-9D2E-CEA0DAF83E28}"/>
              </a:ext>
            </a:extLst>
          </p:cNvPr>
          <p:cNvSpPr/>
          <p:nvPr/>
        </p:nvSpPr>
        <p:spPr>
          <a:xfrm>
            <a:off x="2711137" y="5672939"/>
            <a:ext cx="943275" cy="20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D4B1861-9B6F-417F-BB88-4E42C3C4EEF2}"/>
              </a:ext>
            </a:extLst>
          </p:cNvPr>
          <p:cNvSpPr/>
          <p:nvPr/>
        </p:nvSpPr>
        <p:spPr>
          <a:xfrm>
            <a:off x="3685903" y="4079415"/>
            <a:ext cx="4263992" cy="2499979"/>
          </a:xfrm>
          <a:custGeom>
            <a:avLst/>
            <a:gdLst>
              <a:gd name="connsiteX0" fmla="*/ 0 w 4263992"/>
              <a:gd name="connsiteY0" fmla="*/ 1713297 h 2499979"/>
              <a:gd name="connsiteX1" fmla="*/ 3272590 w 4263992"/>
              <a:gd name="connsiteY1" fmla="*/ 2415941 h 2499979"/>
              <a:gd name="connsiteX2" fmla="*/ 4263992 w 4263992"/>
              <a:gd name="connsiteY2" fmla="*/ 0 h 249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3992" h="2499979">
                <a:moveTo>
                  <a:pt x="0" y="1713297"/>
                </a:moveTo>
                <a:cubicBezTo>
                  <a:pt x="1280962" y="2207394"/>
                  <a:pt x="2561925" y="2701491"/>
                  <a:pt x="3272590" y="2415941"/>
                </a:cubicBezTo>
                <a:cubicBezTo>
                  <a:pt x="3983255" y="2130392"/>
                  <a:pt x="4123623" y="1065196"/>
                  <a:pt x="426399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4C7087-C59D-4571-A4C2-090B347A384D}"/>
              </a:ext>
            </a:extLst>
          </p:cNvPr>
          <p:cNvSpPr txBox="1"/>
          <p:nvPr/>
        </p:nvSpPr>
        <p:spPr>
          <a:xfrm>
            <a:off x="7642279" y="5569600"/>
            <a:ext cx="26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import </a:t>
            </a:r>
            <a:r>
              <a:rPr lang="en-US" sz="1600" dirty="0" err="1">
                <a:solidFill>
                  <a:srgbClr val="FFC000"/>
                </a:solidFill>
              </a:rPr>
              <a:t>MenuGUI</a:t>
            </a:r>
            <a:r>
              <a:rPr lang="en-US" sz="1600" dirty="0">
                <a:solidFill>
                  <a:srgbClr val="FFC000"/>
                </a:solidFill>
              </a:rPr>
              <a:t> to eclipse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DFA1D-EE93-4B73-B49D-387377BA8847}"/>
              </a:ext>
            </a:extLst>
          </p:cNvPr>
          <p:cNvSpPr txBox="1"/>
          <p:nvPr/>
        </p:nvSpPr>
        <p:spPr>
          <a:xfrm>
            <a:off x="7454733" y="6006177"/>
            <a:ext cx="439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you don’t know how to do this, follow next slide, otherwise jump to slide #11.</a:t>
            </a:r>
          </a:p>
        </p:txBody>
      </p:sp>
    </p:spTree>
    <p:extLst>
      <p:ext uri="{BB962C8B-B14F-4D97-AF65-F5344CB8AC3E}">
        <p14:creationId xmlns:p14="http://schemas.microsoft.com/office/powerpoint/2010/main" val="400647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D9CB2-D735-4F10-BD25-6471033F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95" y="2026626"/>
            <a:ext cx="3381375" cy="2628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3AC81-559B-4C82-9726-42FF343219AC}"/>
              </a:ext>
            </a:extLst>
          </p:cNvPr>
          <p:cNvSpPr txBox="1"/>
          <p:nvPr/>
        </p:nvSpPr>
        <p:spPr>
          <a:xfrm>
            <a:off x="659423" y="515616"/>
            <a:ext cx="5599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add(import) .java file into your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571B1-760E-4157-882A-53D56921B427}"/>
              </a:ext>
            </a:extLst>
          </p:cNvPr>
          <p:cNvSpPr txBox="1"/>
          <p:nvPr/>
        </p:nvSpPr>
        <p:spPr>
          <a:xfrm>
            <a:off x="914400" y="1397976"/>
            <a:ext cx="807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Assume that you have a project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myGraphics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 and a package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taesik.kim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7E99A-344D-432F-9735-05C63A08B76B}"/>
              </a:ext>
            </a:extLst>
          </p:cNvPr>
          <p:cNvSpPr/>
          <p:nvPr/>
        </p:nvSpPr>
        <p:spPr>
          <a:xfrm>
            <a:off x="1698475" y="3229264"/>
            <a:ext cx="999460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4DD38-AB80-49D8-8959-872CC05389F1}"/>
              </a:ext>
            </a:extLst>
          </p:cNvPr>
          <p:cNvSpPr/>
          <p:nvPr/>
        </p:nvSpPr>
        <p:spPr>
          <a:xfrm>
            <a:off x="1821566" y="3749597"/>
            <a:ext cx="999460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AF21F-D7B0-4451-B2BF-0B70C21B28B4}"/>
              </a:ext>
            </a:extLst>
          </p:cNvPr>
          <p:cNvSpPr txBox="1"/>
          <p:nvPr/>
        </p:nvSpPr>
        <p:spPr>
          <a:xfrm>
            <a:off x="343949" y="14628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FYI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E399-0D9F-48E2-B16C-08E39531021C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</p:spTree>
    <p:extLst>
      <p:ext uri="{BB962C8B-B14F-4D97-AF65-F5344CB8AC3E}">
        <p14:creationId xmlns:p14="http://schemas.microsoft.com/office/powerpoint/2010/main" val="139028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BE5DC-DB0B-41E6-ABFD-AC24B28C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" y="154325"/>
            <a:ext cx="5287541" cy="2192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D010B-650F-4D56-8E83-3E269BCB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89" y="257597"/>
            <a:ext cx="4789362" cy="198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DBAB6-CCDE-4191-BC8C-E8499BFB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187" y="4285169"/>
            <a:ext cx="6125964" cy="253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E0F81-EFE7-43E0-B4BE-E13F38F3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95" y="2487565"/>
            <a:ext cx="348615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254AD-B9B1-420A-B11A-4AC04FB16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912" y="2487565"/>
            <a:ext cx="3752850" cy="1724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30B9B0-98C8-4E54-89D1-6B3311AD42A2}"/>
              </a:ext>
            </a:extLst>
          </p:cNvPr>
          <p:cNvSpPr/>
          <p:nvPr/>
        </p:nvSpPr>
        <p:spPr>
          <a:xfrm>
            <a:off x="1575382" y="1138621"/>
            <a:ext cx="999460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51B90-8FC9-40CE-AE75-1A131CF343F4}"/>
              </a:ext>
            </a:extLst>
          </p:cNvPr>
          <p:cNvSpPr/>
          <p:nvPr/>
        </p:nvSpPr>
        <p:spPr>
          <a:xfrm>
            <a:off x="949569" y="192964"/>
            <a:ext cx="492370" cy="16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99B6B-961E-4900-AA15-B98BC323297F}"/>
              </a:ext>
            </a:extLst>
          </p:cNvPr>
          <p:cNvSpPr/>
          <p:nvPr/>
        </p:nvSpPr>
        <p:spPr>
          <a:xfrm>
            <a:off x="6879203" y="1302917"/>
            <a:ext cx="734935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054A-0B54-4307-998F-C0ED51525C28}"/>
              </a:ext>
            </a:extLst>
          </p:cNvPr>
          <p:cNvSpPr/>
          <p:nvPr/>
        </p:nvSpPr>
        <p:spPr>
          <a:xfrm>
            <a:off x="2048735" y="3662186"/>
            <a:ext cx="734935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A9F46-CF86-4F25-8D35-67FF31313136}"/>
              </a:ext>
            </a:extLst>
          </p:cNvPr>
          <p:cNvSpPr/>
          <p:nvPr/>
        </p:nvSpPr>
        <p:spPr>
          <a:xfrm>
            <a:off x="5867528" y="3600434"/>
            <a:ext cx="734935" cy="22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04F408-8C30-4CE9-B269-AF183BDF5105}"/>
              </a:ext>
            </a:extLst>
          </p:cNvPr>
          <p:cNvCxnSpPr/>
          <p:nvPr/>
        </p:nvCxnSpPr>
        <p:spPr>
          <a:xfrm>
            <a:off x="2664069" y="1250433"/>
            <a:ext cx="3063720" cy="111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586055-6D56-4B52-B042-A445C4CF01AD}"/>
              </a:ext>
            </a:extLst>
          </p:cNvPr>
          <p:cNvCxnSpPr>
            <a:cxnSpLocks/>
          </p:cNvCxnSpPr>
          <p:nvPr/>
        </p:nvCxnSpPr>
        <p:spPr>
          <a:xfrm flipH="1">
            <a:off x="2842629" y="1441575"/>
            <a:ext cx="4610802" cy="1361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8D49FA-AEE2-435A-851C-D7CE6694A8C6}"/>
              </a:ext>
            </a:extLst>
          </p:cNvPr>
          <p:cNvCxnSpPr>
            <a:cxnSpLocks/>
          </p:cNvCxnSpPr>
          <p:nvPr/>
        </p:nvCxnSpPr>
        <p:spPr>
          <a:xfrm>
            <a:off x="2843745" y="3765537"/>
            <a:ext cx="1352184" cy="55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EE13C2-1845-4EF5-BE6D-90004B45D318}"/>
              </a:ext>
            </a:extLst>
          </p:cNvPr>
          <p:cNvCxnSpPr>
            <a:cxnSpLocks/>
          </p:cNvCxnSpPr>
          <p:nvPr/>
        </p:nvCxnSpPr>
        <p:spPr>
          <a:xfrm>
            <a:off x="6435909" y="3765537"/>
            <a:ext cx="504143" cy="1677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2EC83C-DCBD-4561-B534-98025BBE25EA}"/>
              </a:ext>
            </a:extLst>
          </p:cNvPr>
          <p:cNvSpPr txBox="1"/>
          <p:nvPr/>
        </p:nvSpPr>
        <p:spPr>
          <a:xfrm>
            <a:off x="6234995" y="578533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place a  .java file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CFE75-E3B4-44AF-979D-931155FC5F1A}"/>
              </a:ext>
            </a:extLst>
          </p:cNvPr>
          <p:cNvSpPr txBox="1"/>
          <p:nvPr/>
        </p:nvSpPr>
        <p:spPr>
          <a:xfrm>
            <a:off x="1388720" y="7293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your work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8F6BF2-5D34-45E8-B03C-206849AEA976}"/>
              </a:ext>
            </a:extLst>
          </p:cNvPr>
          <p:cNvSpPr txBox="1"/>
          <p:nvPr/>
        </p:nvSpPr>
        <p:spPr>
          <a:xfrm>
            <a:off x="1758408" y="139165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your project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0E8708-FC30-42CE-B519-CC080078261A}"/>
              </a:ext>
            </a:extLst>
          </p:cNvPr>
          <p:cNvSpPr txBox="1"/>
          <p:nvPr/>
        </p:nvSpPr>
        <p:spPr>
          <a:xfrm>
            <a:off x="1818501" y="3842258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your package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F3B52-49A1-4812-A81F-582545E3FA4E}"/>
              </a:ext>
            </a:extLst>
          </p:cNvPr>
          <p:cNvSpPr txBox="1"/>
          <p:nvPr/>
        </p:nvSpPr>
        <p:spPr>
          <a:xfrm>
            <a:off x="6430298" y="372413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your package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6AD3E-C2D6-40B6-93D3-476C424392CF}"/>
              </a:ext>
            </a:extLst>
          </p:cNvPr>
          <p:cNvSpPr/>
          <p:nvPr/>
        </p:nvSpPr>
        <p:spPr>
          <a:xfrm>
            <a:off x="5972337" y="5555083"/>
            <a:ext cx="3322665" cy="770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62A7F-8C78-41F4-8DA3-DD2563B8152B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</p:spTree>
    <p:extLst>
      <p:ext uri="{BB962C8B-B14F-4D97-AF65-F5344CB8AC3E}">
        <p14:creationId xmlns:p14="http://schemas.microsoft.com/office/powerpoint/2010/main" val="36418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40316-E794-475F-85D9-466CD408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56" y="1125048"/>
            <a:ext cx="6915150" cy="28670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98156-04A2-40F8-85AC-EBB036A6F7C4}"/>
              </a:ext>
            </a:extLst>
          </p:cNvPr>
          <p:cNvCxnSpPr>
            <a:cxnSpLocks/>
          </p:cNvCxnSpPr>
          <p:nvPr/>
        </p:nvCxnSpPr>
        <p:spPr>
          <a:xfrm flipH="1" flipV="1">
            <a:off x="4317023" y="2347547"/>
            <a:ext cx="1644162" cy="1960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83FC24-820C-4D0B-A18A-76BF1A6E02AE}"/>
              </a:ext>
            </a:extLst>
          </p:cNvPr>
          <p:cNvSpPr txBox="1"/>
          <p:nvPr/>
        </p:nvSpPr>
        <p:spPr>
          <a:xfrm>
            <a:off x="3801942" y="430823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.java file you want to add to your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0E068-DB7C-4AE5-A1C8-D11579C416A0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</p:spTree>
    <p:extLst>
      <p:ext uri="{BB962C8B-B14F-4D97-AF65-F5344CB8AC3E}">
        <p14:creationId xmlns:p14="http://schemas.microsoft.com/office/powerpoint/2010/main" val="4733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4B0DE-C585-401D-AFF4-9668C063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50" y="1169447"/>
            <a:ext cx="8661011" cy="4250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E4ACD-F88D-46FF-AF0B-8B5393EEE60B}"/>
              </a:ext>
            </a:extLst>
          </p:cNvPr>
          <p:cNvSpPr txBox="1"/>
          <p:nvPr/>
        </p:nvSpPr>
        <p:spPr>
          <a:xfrm>
            <a:off x="611538" y="39138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 eclipse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94CC1-CB03-4DF2-B6CC-19B66B722602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</p:spTree>
    <p:extLst>
      <p:ext uri="{BB962C8B-B14F-4D97-AF65-F5344CB8AC3E}">
        <p14:creationId xmlns:p14="http://schemas.microsoft.com/office/powerpoint/2010/main" val="1121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A33F9-ED24-45E5-9E42-0A88469F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7" y="442009"/>
            <a:ext cx="4800600" cy="5800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B4AA78-F909-482C-9AF7-B79984EBD31D}"/>
              </a:ext>
            </a:extLst>
          </p:cNvPr>
          <p:cNvSpPr/>
          <p:nvPr/>
        </p:nvSpPr>
        <p:spPr>
          <a:xfrm>
            <a:off x="875263" y="2184736"/>
            <a:ext cx="714026" cy="206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FF1DC-5A15-4AD7-94D7-82EA4D404925}"/>
              </a:ext>
            </a:extLst>
          </p:cNvPr>
          <p:cNvSpPr txBox="1"/>
          <p:nvPr/>
        </p:nvSpPr>
        <p:spPr>
          <a:xfrm>
            <a:off x="1589289" y="191841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Right click your package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87B92-121E-4509-969A-E18C89A9EAD1}"/>
              </a:ext>
            </a:extLst>
          </p:cNvPr>
          <p:cNvSpPr/>
          <p:nvPr/>
        </p:nvSpPr>
        <p:spPr>
          <a:xfrm>
            <a:off x="1440901" y="5555121"/>
            <a:ext cx="2142195" cy="206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ACD31-9DF4-4685-B701-6079130DEF43}"/>
              </a:ext>
            </a:extLst>
          </p:cNvPr>
          <p:cNvSpPr txBox="1"/>
          <p:nvPr/>
        </p:nvSpPr>
        <p:spPr>
          <a:xfrm>
            <a:off x="1436042" y="18154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B9557-5A10-432C-9E77-912C6C773087}"/>
              </a:ext>
            </a:extLst>
          </p:cNvPr>
          <p:cNvSpPr txBox="1"/>
          <p:nvPr/>
        </p:nvSpPr>
        <p:spPr>
          <a:xfrm>
            <a:off x="1742536" y="508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07FF8-144B-4784-9710-04E71B5067C2}"/>
              </a:ext>
            </a:extLst>
          </p:cNvPr>
          <p:cNvSpPr txBox="1"/>
          <p:nvPr/>
        </p:nvSpPr>
        <p:spPr>
          <a:xfrm>
            <a:off x="1926328" y="5104134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Hit Refresh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171F3-9183-4BA5-BE7F-8BA1BA37F05E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0BD1C7EC-2963-420F-B64E-62BA2B77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57" y="474578"/>
            <a:ext cx="2886075" cy="317182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5680E99A-AD9E-487C-AE09-8CC8BBE94361}"/>
              </a:ext>
            </a:extLst>
          </p:cNvPr>
          <p:cNvSpPr/>
          <p:nvPr/>
        </p:nvSpPr>
        <p:spPr>
          <a:xfrm>
            <a:off x="5862496" y="2435647"/>
            <a:ext cx="1349523" cy="1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33F48-648B-4D2A-BD9C-7744E21B5650}"/>
              </a:ext>
            </a:extLst>
          </p:cNvPr>
          <p:cNvSpPr txBox="1"/>
          <p:nvPr/>
        </p:nvSpPr>
        <p:spPr>
          <a:xfrm>
            <a:off x="6389009" y="2579182"/>
            <a:ext cx="352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file is now loaded but error.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0BEBE44-40FF-4D13-95C2-89A5C35C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988" y="3503964"/>
            <a:ext cx="2886075" cy="3171825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591D3445-9B30-435F-BDF5-B9AE0C648275}"/>
              </a:ext>
            </a:extLst>
          </p:cNvPr>
          <p:cNvSpPr/>
          <p:nvPr/>
        </p:nvSpPr>
        <p:spPr>
          <a:xfrm>
            <a:off x="9185670" y="5453353"/>
            <a:ext cx="1349523" cy="1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FBFE0-12FC-404F-B66A-0A031C1169C1}"/>
              </a:ext>
            </a:extLst>
          </p:cNvPr>
          <p:cNvSpPr txBox="1"/>
          <p:nvPr/>
        </p:nvSpPr>
        <p:spPr>
          <a:xfrm>
            <a:off x="9860431" y="555152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Click to open this file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24E11D-D373-472E-A152-2972A35D0C49}"/>
              </a:ext>
            </a:extLst>
          </p:cNvPr>
          <p:cNvCxnSpPr/>
          <p:nvPr/>
        </p:nvCxnSpPr>
        <p:spPr>
          <a:xfrm flipV="1">
            <a:off x="3368842" y="3753853"/>
            <a:ext cx="2387065" cy="18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90AA42-88F8-42CA-B5CB-013F5A5E08B7}"/>
              </a:ext>
            </a:extLst>
          </p:cNvPr>
          <p:cNvCxnSpPr/>
          <p:nvPr/>
        </p:nvCxnSpPr>
        <p:spPr>
          <a:xfrm>
            <a:off x="7575082" y="3753853"/>
            <a:ext cx="924025" cy="99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A0D388-D027-4865-9026-60FC4BA8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3" y="677836"/>
            <a:ext cx="8306520" cy="42218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065EA7-218E-4EFA-BFD7-96E8E117266B}"/>
              </a:ext>
            </a:extLst>
          </p:cNvPr>
          <p:cNvSpPr/>
          <p:nvPr/>
        </p:nvSpPr>
        <p:spPr>
          <a:xfrm>
            <a:off x="949208" y="1074746"/>
            <a:ext cx="3524502" cy="371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15E7-B223-411E-B532-AD131E646AC0}"/>
              </a:ext>
            </a:extLst>
          </p:cNvPr>
          <p:cNvSpPr txBox="1"/>
          <p:nvPr/>
        </p:nvSpPr>
        <p:spPr>
          <a:xfrm>
            <a:off x="3857174" y="1446104"/>
            <a:ext cx="47333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reason why this program issue an error is “THERE IS NO PACKAGE NAME” or “DIFFERENT PACKAGE NAME”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ADD/replace your package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DD39D-407B-483F-8A78-E2AF1C6C3D97}"/>
              </a:ext>
            </a:extLst>
          </p:cNvPr>
          <p:cNvSpPr txBox="1"/>
          <p:nvPr/>
        </p:nvSpPr>
        <p:spPr>
          <a:xfrm>
            <a:off x="9090565" y="252162"/>
            <a:ext cx="2757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my cs210 lecture note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DEFBC8A-B9C5-41CE-8AD8-598E2C38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26" y="3207895"/>
            <a:ext cx="6469941" cy="338357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703B46-5407-4729-92A6-5F4E970EE47F}"/>
              </a:ext>
            </a:extLst>
          </p:cNvPr>
          <p:cNvSpPr/>
          <p:nvPr/>
        </p:nvSpPr>
        <p:spPr>
          <a:xfrm>
            <a:off x="5571308" y="3361488"/>
            <a:ext cx="3524502" cy="371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80A960-887E-4FB5-A138-B145F06C032B}"/>
              </a:ext>
            </a:extLst>
          </p:cNvPr>
          <p:cNvCxnSpPr/>
          <p:nvPr/>
        </p:nvCxnSpPr>
        <p:spPr>
          <a:xfrm>
            <a:off x="5717406" y="2435192"/>
            <a:ext cx="750771" cy="99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34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1655</Words>
  <Application>Microsoft Office PowerPoint</Application>
  <PresentationFormat>와이드스크린</PresentationFormat>
  <Paragraphs>306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1_Facet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264</cp:revision>
  <dcterms:created xsi:type="dcterms:W3CDTF">2018-04-17T03:32:35Z</dcterms:created>
  <dcterms:modified xsi:type="dcterms:W3CDTF">2020-04-24T00:55:36Z</dcterms:modified>
</cp:coreProperties>
</file>