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297" r:id="rId3"/>
    <p:sldId id="277" r:id="rId4"/>
    <p:sldId id="282" r:id="rId5"/>
    <p:sldId id="283" r:id="rId6"/>
    <p:sldId id="284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53" autoAdjust="0"/>
  </p:normalViewPr>
  <p:slideViewPr>
    <p:cSldViewPr>
      <p:cViewPr varScale="1">
        <p:scale>
          <a:sx n="70" d="100"/>
          <a:sy n="70" d="100"/>
        </p:scale>
        <p:origin x="8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F73BD-78C4-41E5-8A52-7691458247E2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5BB6-8C38-43C2-9EC6-28C91621BB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1780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2C1E5-BDE9-48E1-9875-2CDA7221F77E}"/>
              </a:ext>
            </a:extLst>
          </p:cNvPr>
          <p:cNvSpPr txBox="1"/>
          <p:nvPr/>
        </p:nvSpPr>
        <p:spPr>
          <a:xfrm>
            <a:off x="1437968" y="4293096"/>
            <a:ext cx="6268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영업팀에서 </a:t>
            </a:r>
            <a:r>
              <a:rPr lang="en-US" altLang="ko-KR" dirty="0">
                <a:solidFill>
                  <a:schemeClr val="bg1"/>
                </a:solidFill>
              </a:rPr>
              <a:t>“OO</a:t>
            </a:r>
            <a:r>
              <a:rPr lang="ko-KR" altLang="en-US" dirty="0">
                <a:solidFill>
                  <a:schemeClr val="bg1"/>
                </a:solidFill>
              </a:rPr>
              <a:t>주유소 </a:t>
            </a:r>
            <a:r>
              <a:rPr lang="en-US" altLang="ko-KR" dirty="0">
                <a:solidFill>
                  <a:schemeClr val="bg1"/>
                </a:solidFill>
              </a:rPr>
              <a:t>B2B </a:t>
            </a:r>
            <a:r>
              <a:rPr lang="ko-KR" altLang="en-US" dirty="0">
                <a:solidFill>
                  <a:schemeClr val="bg1"/>
                </a:solidFill>
              </a:rPr>
              <a:t>승인해달라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r>
              <a:rPr lang="ko-KR" altLang="en-US" dirty="0">
                <a:solidFill>
                  <a:schemeClr val="bg1"/>
                </a:solidFill>
              </a:rPr>
              <a:t>고 전화가 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이상네트웍스에</a:t>
            </a:r>
            <a:r>
              <a:rPr lang="ko-KR" altLang="en-US" dirty="0">
                <a:solidFill>
                  <a:schemeClr val="bg1"/>
                </a:solidFill>
              </a:rPr>
              <a:t> 로그인하여 승인한 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입금된 은행에서 신한</a:t>
            </a:r>
            <a:r>
              <a:rPr lang="en-US" altLang="ko-KR" dirty="0">
                <a:solidFill>
                  <a:schemeClr val="bg1"/>
                </a:solidFill>
              </a:rPr>
              <a:t>097938</a:t>
            </a:r>
            <a:r>
              <a:rPr lang="ko-KR" altLang="en-US" dirty="0">
                <a:solidFill>
                  <a:schemeClr val="bg1"/>
                </a:solidFill>
              </a:rPr>
              <a:t>통장으로 </a:t>
            </a:r>
            <a:r>
              <a:rPr lang="ko-KR" altLang="en-US" dirty="0" err="1">
                <a:solidFill>
                  <a:schemeClr val="bg1"/>
                </a:solidFill>
              </a:rPr>
              <a:t>이체시켜주어야한다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96072624" descr="EMB000033500d64"/>
          <p:cNvPicPr>
            <a:picLocks noChangeAspect="1" noChangeArrowheads="1"/>
          </p:cNvPicPr>
          <p:nvPr/>
        </p:nvPicPr>
        <p:blipFill>
          <a:blip r:embed="rId2" cstate="print"/>
          <a:srcRect l="8617" r="56825"/>
          <a:stretch>
            <a:fillRect/>
          </a:stretch>
        </p:blipFill>
        <p:spPr bwMode="auto">
          <a:xfrm>
            <a:off x="3851920" y="404664"/>
            <a:ext cx="5040560" cy="60486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620688"/>
            <a:ext cx="34964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이체내용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이용자비밀번호 </a:t>
            </a:r>
            <a:r>
              <a:rPr lang="en-US" altLang="ko-KR" dirty="0"/>
              <a:t>lsh11789</a:t>
            </a:r>
          </a:p>
          <a:p>
            <a:r>
              <a:rPr lang="en-US" altLang="ko-KR" dirty="0"/>
              <a:t>9. </a:t>
            </a:r>
            <a:r>
              <a:rPr lang="ko-KR" altLang="en-US" dirty="0" err="1">
                <a:solidFill>
                  <a:srgbClr val="FF0000"/>
                </a:solidFill>
              </a:rPr>
              <a:t>신한은행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OTP</a:t>
            </a:r>
            <a:r>
              <a:rPr lang="ko-KR" altLang="en-US" dirty="0"/>
              <a:t>번호 입력</a:t>
            </a:r>
            <a:endParaRPr lang="en-US" altLang="ko-KR" dirty="0"/>
          </a:p>
          <a:p>
            <a:r>
              <a:rPr lang="en-US" altLang="ko-KR" dirty="0"/>
              <a:t>10. ‘</a:t>
            </a:r>
            <a:r>
              <a:rPr lang="ko-KR" altLang="en-US" dirty="0"/>
              <a:t>실행</a:t>
            </a:r>
            <a:r>
              <a:rPr lang="en-US" altLang="ko-KR" dirty="0"/>
              <a:t>’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인증서 비밀번호 </a:t>
            </a:r>
            <a:r>
              <a:rPr lang="en-US" altLang="ko-KR" dirty="0"/>
              <a:t>lsh117890*</a:t>
            </a:r>
          </a:p>
          <a:p>
            <a:r>
              <a:rPr lang="en-US" altLang="ko-KR" dirty="0"/>
              <a:t>12. </a:t>
            </a:r>
            <a:r>
              <a:rPr lang="ko-KR" altLang="en-US" dirty="0"/>
              <a:t>입금확인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429309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0688"/>
            <a:ext cx="40302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대구은행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대구은행 </a:t>
            </a:r>
            <a:r>
              <a:rPr lang="en-US" altLang="ko-KR" dirty="0"/>
              <a:t>SEILPETR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/>
            <a:r>
              <a:rPr lang="en-US" altLang="ko-KR" dirty="0"/>
              <a:t>seil7327!!</a:t>
            </a:r>
          </a:p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이체</a:t>
            </a:r>
            <a:r>
              <a:rPr lang="en-US" altLang="ko-KR" dirty="0"/>
              <a:t>-</a:t>
            </a:r>
            <a:r>
              <a:rPr lang="ko-KR" altLang="en-US" dirty="0"/>
              <a:t>즉시이체</a:t>
            </a:r>
            <a:r>
              <a:rPr lang="en-US" altLang="ko-KR" dirty="0"/>
              <a:t>, </a:t>
            </a:r>
            <a:r>
              <a:rPr lang="ko-KR" altLang="en-US" dirty="0"/>
              <a:t>계좌비밀번호 </a:t>
            </a:r>
            <a:r>
              <a:rPr lang="en-US" altLang="ko-KR" dirty="0"/>
              <a:t>7327</a:t>
            </a:r>
          </a:p>
          <a:p>
            <a:pPr marL="342900" indent="-342900"/>
            <a:r>
              <a:rPr lang="en-US" altLang="ko-KR" dirty="0"/>
              <a:t>3. </a:t>
            </a:r>
            <a:r>
              <a:rPr lang="ko-KR" altLang="en-US" dirty="0"/>
              <a:t>출금가능금액을 조회해본 뒤</a:t>
            </a:r>
            <a:endParaRPr lang="en-US" altLang="ko-KR" dirty="0"/>
          </a:p>
          <a:p>
            <a:pPr marL="342900" indent="-342900"/>
            <a:r>
              <a:rPr lang="ko-KR" altLang="en-US" dirty="0"/>
              <a:t>거래처에서 입금된 금액 전부를</a:t>
            </a:r>
            <a:endParaRPr lang="en-US" altLang="ko-KR" dirty="0"/>
          </a:p>
          <a:p>
            <a:pPr marL="342900" indent="-342900"/>
            <a:r>
              <a:rPr lang="ko-KR" altLang="en-US" dirty="0"/>
              <a:t>입력한다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4. ‘</a:t>
            </a:r>
            <a:r>
              <a:rPr lang="ko-KR" altLang="en-US" dirty="0" err="1"/>
              <a:t>최근입금계좌</a:t>
            </a:r>
            <a:r>
              <a:rPr lang="en-US" altLang="ko-KR" dirty="0"/>
              <a:t>’ </a:t>
            </a:r>
            <a:r>
              <a:rPr lang="ko-KR" altLang="en-US" dirty="0"/>
              <a:t>클릭</a:t>
            </a:r>
            <a:r>
              <a:rPr lang="en-US" altLang="ko-KR" dirty="0"/>
              <a:t>,</a:t>
            </a:r>
            <a:r>
              <a:rPr lang="ko-KR" altLang="en-US" dirty="0"/>
              <a:t> 신한</a:t>
            </a:r>
            <a:r>
              <a:rPr lang="en-US" altLang="ko-KR" dirty="0"/>
              <a:t>938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/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받는 통장표시내용에 거래처 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>
                <a:solidFill>
                  <a:srgbClr val="FF0000"/>
                </a:solidFill>
              </a:rPr>
              <a:t>이름을 입력한다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/>
            <a:r>
              <a:rPr lang="en-US" altLang="ko-KR" dirty="0">
                <a:solidFill>
                  <a:srgbClr val="FF0000"/>
                </a:solidFill>
              </a:rPr>
              <a:t>Ex : </a:t>
            </a:r>
            <a:r>
              <a:rPr lang="ko-KR" altLang="en-US" dirty="0">
                <a:solidFill>
                  <a:srgbClr val="FF0000"/>
                </a:solidFill>
              </a:rPr>
              <a:t>태백산에너지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6. ‘</a:t>
            </a:r>
            <a:r>
              <a:rPr lang="ko-KR" altLang="en-US" dirty="0"/>
              <a:t>이체실행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96072944" descr="EMB000033500d67"/>
          <p:cNvPicPr>
            <a:picLocks noChangeAspect="1" noChangeArrowheads="1"/>
          </p:cNvPicPr>
          <p:nvPr/>
        </p:nvPicPr>
        <p:blipFill>
          <a:blip r:embed="rId2" cstate="print"/>
          <a:srcRect l="11208" r="61835"/>
          <a:stretch>
            <a:fillRect/>
          </a:stretch>
        </p:blipFill>
        <p:spPr bwMode="auto">
          <a:xfrm>
            <a:off x="3923928" y="476672"/>
            <a:ext cx="4680520" cy="590465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228184" y="450912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916832"/>
            <a:ext cx="3869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/>
              <a:t>7. </a:t>
            </a:r>
            <a:r>
              <a:rPr lang="ko-KR" altLang="en-US" dirty="0"/>
              <a:t>이체 내역을 확인한다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8. </a:t>
            </a:r>
            <a:r>
              <a:rPr lang="ko-KR" altLang="en-US" dirty="0"/>
              <a:t>대구은행 </a:t>
            </a:r>
            <a:r>
              <a:rPr lang="en-US" altLang="ko-KR" dirty="0"/>
              <a:t>OTP </a:t>
            </a:r>
            <a:r>
              <a:rPr lang="ko-KR" altLang="en-US" dirty="0"/>
              <a:t>번호를 입력</a:t>
            </a:r>
            <a:endParaRPr lang="en-US" altLang="ko-KR" dirty="0"/>
          </a:p>
          <a:p>
            <a:pPr marL="342900" indent="-342900"/>
            <a:r>
              <a:rPr lang="en-US" altLang="ko-KR" dirty="0"/>
              <a:t>9. </a:t>
            </a:r>
            <a:r>
              <a:rPr lang="ko-KR" altLang="en-US" dirty="0"/>
              <a:t>이체실행 버튼을 누른다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10. </a:t>
            </a:r>
            <a:r>
              <a:rPr lang="ko-KR" altLang="en-US" dirty="0"/>
              <a:t>인증서 비밀번호 </a:t>
            </a:r>
            <a:r>
              <a:rPr lang="en-US" altLang="ko-KR" dirty="0"/>
              <a:t>seil7327!!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/>
            <a:r>
              <a:rPr lang="en-US" altLang="ko-KR" dirty="0"/>
              <a:t>11. </a:t>
            </a:r>
            <a:r>
              <a:rPr lang="ko-KR" altLang="en-US" dirty="0"/>
              <a:t>이체확인</a:t>
            </a:r>
            <a:endParaRPr lang="en-US" altLang="ko-KR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92241360" descr="EMB000033500d6a"/>
          <p:cNvPicPr>
            <a:picLocks noChangeAspect="1" noChangeArrowheads="1"/>
          </p:cNvPicPr>
          <p:nvPr/>
        </p:nvPicPr>
        <p:blipFill>
          <a:blip r:embed="rId2" cstate="print"/>
          <a:srcRect l="10863" r="62355"/>
          <a:stretch>
            <a:fillRect/>
          </a:stretch>
        </p:blipFill>
        <p:spPr bwMode="auto">
          <a:xfrm>
            <a:off x="4139952" y="476672"/>
            <a:ext cx="4752528" cy="5976664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588224" y="515719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66" y="1628800"/>
            <a:ext cx="85555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동남주유소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박제윤</a:t>
            </a:r>
            <a:r>
              <a:rPr lang="ko-KR" altLang="en-US" b="1" dirty="0">
                <a:solidFill>
                  <a:schemeClr val="bg1"/>
                </a:solidFill>
              </a:rPr>
              <a:t> 주임</a:t>
            </a:r>
            <a:endParaRPr lang="en-US" altLang="ko-KR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u="sng" dirty="0">
                <a:solidFill>
                  <a:schemeClr val="bg1"/>
                </a:solidFill>
              </a:rPr>
              <a:t>http://www.e-sang.net/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 : </a:t>
            </a:r>
            <a:r>
              <a:rPr lang="en-US" altLang="ko-KR" dirty="0" err="1">
                <a:solidFill>
                  <a:schemeClr val="bg1"/>
                </a:solidFill>
              </a:rPr>
              <a:t>seiloil</a:t>
            </a:r>
            <a:r>
              <a:rPr lang="en-US" altLang="ko-KR" dirty="0">
                <a:solidFill>
                  <a:schemeClr val="bg1"/>
                </a:solidFill>
              </a:rPr>
              <a:t> / PW: lsh11789 </a:t>
            </a:r>
            <a:r>
              <a:rPr lang="ko-KR" altLang="en-US" dirty="0">
                <a:solidFill>
                  <a:schemeClr val="bg1"/>
                </a:solidFill>
              </a:rPr>
              <a:t>로그인하여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 err="1">
                <a:solidFill>
                  <a:schemeClr val="bg1"/>
                </a:solidFill>
              </a:rPr>
              <a:t>받은계약서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계약승인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본사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공인인증서 인증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기업은행 </a:t>
            </a:r>
            <a:r>
              <a:rPr lang="en-US" altLang="ko-KR" dirty="0">
                <a:solidFill>
                  <a:schemeClr val="bg1"/>
                </a:solidFill>
              </a:rPr>
              <a:t>‘~012’</a:t>
            </a:r>
            <a:r>
              <a:rPr lang="ko-KR" altLang="en-US" dirty="0">
                <a:solidFill>
                  <a:schemeClr val="bg1"/>
                </a:solidFill>
              </a:rPr>
              <a:t>로 입금됨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입금 확인 후 입금자명을 변경하여 </a:t>
            </a:r>
            <a:r>
              <a:rPr lang="en-US" altLang="ko-KR" dirty="0">
                <a:solidFill>
                  <a:schemeClr val="bg1"/>
                </a:solidFill>
              </a:rPr>
              <a:t>ex)</a:t>
            </a:r>
            <a:r>
              <a:rPr lang="ko-KR" altLang="en-US" dirty="0">
                <a:solidFill>
                  <a:schemeClr val="bg1"/>
                </a:solidFill>
              </a:rPr>
              <a:t>동남주유소 </a:t>
            </a:r>
            <a:r>
              <a:rPr lang="en-US" altLang="ko-KR" dirty="0">
                <a:solidFill>
                  <a:schemeClr val="bg1"/>
                </a:solidFill>
              </a:rPr>
              <a:t>b2b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세일석유 </a:t>
            </a:r>
            <a:r>
              <a:rPr lang="en-US" altLang="ko-KR" dirty="0">
                <a:solidFill>
                  <a:schemeClr val="bg1"/>
                </a:solidFill>
              </a:rPr>
              <a:t>140-010-097938 </a:t>
            </a:r>
            <a:r>
              <a:rPr lang="ko-KR" altLang="en-US" dirty="0">
                <a:solidFill>
                  <a:schemeClr val="bg1"/>
                </a:solidFill>
              </a:rPr>
              <a:t>통장으로 이체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스마트주유소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박제윤</a:t>
            </a:r>
            <a:r>
              <a:rPr lang="ko-KR" altLang="en-US" dirty="0">
                <a:solidFill>
                  <a:schemeClr val="bg1"/>
                </a:solidFill>
              </a:rPr>
              <a:t> 주임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u="sng" dirty="0">
                <a:solidFill>
                  <a:schemeClr val="bg1"/>
                </a:solidFill>
              </a:rPr>
              <a:t>http://www.e-sang.net/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 : seiloil1 / PW: lsh11789 </a:t>
            </a:r>
            <a:r>
              <a:rPr lang="ko-KR" altLang="en-US" dirty="0">
                <a:solidFill>
                  <a:schemeClr val="bg1"/>
                </a:solidFill>
              </a:rPr>
              <a:t>로그인하여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받은계약서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계약승인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본사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공인인증서 인증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하나은행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</a:rPr>
              <a:t>온산공단</a:t>
            </a:r>
            <a:r>
              <a:rPr lang="ko-KR" altLang="en-US" b="1" dirty="0">
                <a:solidFill>
                  <a:schemeClr val="bg1"/>
                </a:solidFill>
              </a:rPr>
              <a:t> 명의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통장으로 입금됨</a:t>
            </a:r>
            <a:endParaRPr lang="en-US" altLang="ko-KR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입금 확인 후 입금자명을 변경하여 </a:t>
            </a:r>
            <a:r>
              <a:rPr lang="en-US" altLang="ko-KR" dirty="0">
                <a:solidFill>
                  <a:schemeClr val="bg1"/>
                </a:solidFill>
              </a:rPr>
              <a:t>ex)</a:t>
            </a:r>
            <a:r>
              <a:rPr lang="ko-KR" altLang="en-US" dirty="0">
                <a:solidFill>
                  <a:schemeClr val="bg1"/>
                </a:solidFill>
              </a:rPr>
              <a:t>스마트주유소</a:t>
            </a:r>
            <a:r>
              <a:rPr lang="en-US" altLang="ko-KR" dirty="0">
                <a:solidFill>
                  <a:schemeClr val="bg1"/>
                </a:solidFill>
              </a:rPr>
              <a:t>b2b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세일석유 </a:t>
            </a:r>
            <a:r>
              <a:rPr lang="en-US" altLang="ko-KR" dirty="0">
                <a:solidFill>
                  <a:schemeClr val="bg1"/>
                </a:solidFill>
              </a:rPr>
              <a:t>140-010-097938 </a:t>
            </a:r>
            <a:r>
              <a:rPr lang="ko-KR" altLang="en-US" dirty="0">
                <a:solidFill>
                  <a:schemeClr val="bg1"/>
                </a:solidFill>
              </a:rPr>
              <a:t>통장으로 이체하기</a:t>
            </a:r>
          </a:p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연지주유소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u="sng" dirty="0">
                <a:solidFill>
                  <a:schemeClr val="bg1"/>
                </a:solidFill>
              </a:rPr>
              <a:t>http://www.e-sang.net/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 : </a:t>
            </a:r>
            <a:r>
              <a:rPr lang="en-US" altLang="ko-KR" dirty="0" err="1">
                <a:solidFill>
                  <a:schemeClr val="bg1"/>
                </a:solidFill>
              </a:rPr>
              <a:t>seiloil</a:t>
            </a:r>
            <a:r>
              <a:rPr lang="en-US" altLang="ko-KR" dirty="0">
                <a:solidFill>
                  <a:schemeClr val="bg1"/>
                </a:solidFill>
              </a:rPr>
              <a:t> / PW: lsh11789 </a:t>
            </a:r>
            <a:r>
              <a:rPr lang="ko-KR" altLang="en-US" dirty="0">
                <a:solidFill>
                  <a:schemeClr val="bg1"/>
                </a:solidFill>
              </a:rPr>
              <a:t>로그인하여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 err="1">
                <a:solidFill>
                  <a:schemeClr val="bg1"/>
                </a:solidFill>
              </a:rPr>
              <a:t>받은계약서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계약승인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본사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공인인증서 인증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부산은행으로 입금됨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9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66" y="1628800"/>
            <a:ext cx="89935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</a:rPr>
              <a:t>우담주유소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우담석유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태백산에너지</a:t>
            </a:r>
            <a:r>
              <a:rPr lang="en-US" altLang="ko-KR" b="1" dirty="0">
                <a:solidFill>
                  <a:schemeClr val="bg1"/>
                </a:solidFill>
              </a:rPr>
              <a:t>&gt; : = </a:t>
            </a:r>
            <a:r>
              <a:rPr lang="ko-KR" altLang="en-US" b="1" dirty="0">
                <a:solidFill>
                  <a:schemeClr val="bg1"/>
                </a:solidFill>
              </a:rPr>
              <a:t>홍상표 대리</a:t>
            </a:r>
            <a:endParaRPr lang="en-US" altLang="ko-KR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u="sng" dirty="0">
                <a:solidFill>
                  <a:schemeClr val="bg1"/>
                </a:solidFill>
              </a:rPr>
              <a:t>http://www.e-sang.net/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 : </a:t>
            </a:r>
            <a:r>
              <a:rPr lang="en-US" altLang="ko-KR" dirty="0" err="1">
                <a:solidFill>
                  <a:schemeClr val="bg1"/>
                </a:solidFill>
              </a:rPr>
              <a:t>seiloil</a:t>
            </a:r>
            <a:r>
              <a:rPr lang="en-US" altLang="ko-KR" dirty="0">
                <a:solidFill>
                  <a:schemeClr val="bg1"/>
                </a:solidFill>
              </a:rPr>
              <a:t> / PW: lsh11789 </a:t>
            </a:r>
            <a:r>
              <a:rPr lang="ko-KR" altLang="en-US" dirty="0">
                <a:solidFill>
                  <a:schemeClr val="bg1"/>
                </a:solidFill>
              </a:rPr>
              <a:t>로그인하여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 err="1">
                <a:solidFill>
                  <a:schemeClr val="bg1"/>
                </a:solidFill>
              </a:rPr>
              <a:t>받은계약서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계약승인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본사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공인인증서 인증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대구은행 전자상거래 </a:t>
            </a:r>
            <a:r>
              <a:rPr lang="en-US" altLang="ko-KR" dirty="0">
                <a:solidFill>
                  <a:schemeClr val="bg1"/>
                </a:solidFill>
              </a:rPr>
              <a:t>‘~911’</a:t>
            </a:r>
            <a:r>
              <a:rPr lang="ko-KR" altLang="en-US" dirty="0">
                <a:solidFill>
                  <a:schemeClr val="bg1"/>
                </a:solidFill>
              </a:rPr>
              <a:t>통장 혹은 기업은행 </a:t>
            </a:r>
            <a:r>
              <a:rPr lang="en-US" altLang="ko-KR" dirty="0">
                <a:solidFill>
                  <a:schemeClr val="bg1"/>
                </a:solidFill>
              </a:rPr>
              <a:t>‘~012’</a:t>
            </a:r>
            <a:r>
              <a:rPr lang="ko-KR" altLang="en-US" dirty="0">
                <a:solidFill>
                  <a:schemeClr val="bg1"/>
                </a:solidFill>
              </a:rPr>
              <a:t>로 입금됨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입금 확인 후 입금자명을 변경하여 </a:t>
            </a:r>
            <a:r>
              <a:rPr lang="en-US" altLang="ko-KR" dirty="0">
                <a:solidFill>
                  <a:schemeClr val="bg1"/>
                </a:solidFill>
              </a:rPr>
              <a:t>ex)</a:t>
            </a:r>
            <a:r>
              <a:rPr lang="ko-KR" altLang="en-US" dirty="0" err="1">
                <a:solidFill>
                  <a:schemeClr val="bg1"/>
                </a:solidFill>
              </a:rPr>
              <a:t>우담석유</a:t>
            </a:r>
            <a:endParaRPr lang="en-US" altLang="ko-KR" b="1" dirty="0">
              <a:solidFill>
                <a:srgbClr val="FFFF00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세일석유 </a:t>
            </a:r>
            <a:r>
              <a:rPr lang="en-US" altLang="ko-KR" dirty="0">
                <a:solidFill>
                  <a:schemeClr val="bg1"/>
                </a:solidFill>
              </a:rPr>
              <a:t>140-010-097938 </a:t>
            </a:r>
            <a:r>
              <a:rPr lang="ko-KR" altLang="en-US" dirty="0">
                <a:solidFill>
                  <a:schemeClr val="bg1"/>
                </a:solidFill>
              </a:rPr>
              <a:t>통장으로 이체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</a:rPr>
              <a:t>에이치제이에너지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</a:rPr>
              <a:t>http://www.e-sang.net/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 : </a:t>
            </a:r>
            <a:r>
              <a:rPr lang="en-US" altLang="ko-KR" dirty="0" err="1">
                <a:solidFill>
                  <a:schemeClr val="bg1"/>
                </a:solidFill>
              </a:rPr>
              <a:t>seiloil</a:t>
            </a:r>
            <a:r>
              <a:rPr lang="en-US" altLang="ko-KR" dirty="0">
                <a:solidFill>
                  <a:schemeClr val="bg1"/>
                </a:solidFill>
              </a:rPr>
              <a:t> / PW: lsh11789 </a:t>
            </a:r>
            <a:r>
              <a:rPr lang="ko-KR" altLang="en-US" dirty="0">
                <a:solidFill>
                  <a:schemeClr val="bg1"/>
                </a:solidFill>
              </a:rPr>
              <a:t>로그인하여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받은계약서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계약승인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본사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공인인증서 인증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기업</a:t>
            </a:r>
            <a:r>
              <a:rPr lang="ko-KR" altLang="en-US" dirty="0">
                <a:solidFill>
                  <a:schemeClr val="bg1"/>
                </a:solidFill>
              </a:rPr>
              <a:t>은행 전자상거래 </a:t>
            </a:r>
            <a:r>
              <a:rPr lang="en-US" altLang="ko-KR" dirty="0">
                <a:solidFill>
                  <a:schemeClr val="bg1"/>
                </a:solidFill>
              </a:rPr>
              <a:t>‘~012’</a:t>
            </a:r>
            <a:r>
              <a:rPr lang="ko-KR" altLang="en-US" dirty="0">
                <a:solidFill>
                  <a:schemeClr val="bg1"/>
                </a:solidFill>
              </a:rPr>
              <a:t>통장으로 입금됨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입금 확인 후 입금자명을 변경하여 </a:t>
            </a:r>
            <a:r>
              <a:rPr lang="en-US" altLang="ko-KR" dirty="0">
                <a:solidFill>
                  <a:schemeClr val="bg1"/>
                </a:solidFill>
              </a:rPr>
              <a:t>ex)HJ</a:t>
            </a:r>
            <a:r>
              <a:rPr lang="ko-KR" altLang="en-US" dirty="0">
                <a:solidFill>
                  <a:schemeClr val="bg1"/>
                </a:solidFill>
              </a:rPr>
              <a:t>하나주유소</a:t>
            </a:r>
            <a:endParaRPr lang="en-US" altLang="ko-KR" b="1" dirty="0">
              <a:solidFill>
                <a:srgbClr val="FFFF00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세일석유 </a:t>
            </a:r>
            <a:r>
              <a:rPr lang="en-US" altLang="ko-KR" dirty="0">
                <a:solidFill>
                  <a:schemeClr val="bg1"/>
                </a:solidFill>
              </a:rPr>
              <a:t>140-010-097938 </a:t>
            </a:r>
            <a:r>
              <a:rPr lang="ko-KR" altLang="en-US" dirty="0">
                <a:solidFill>
                  <a:schemeClr val="bg1"/>
                </a:solidFill>
              </a:rPr>
              <a:t>통장으로 이체하기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190" y="37462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우리은행 </a:t>
            </a:r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A4A4D-2E4F-4D2A-A845-8BC8FFF52E31}"/>
              </a:ext>
            </a:extLst>
          </p:cNvPr>
          <p:cNvSpPr txBox="1"/>
          <p:nvPr/>
        </p:nvSpPr>
        <p:spPr>
          <a:xfrm>
            <a:off x="160066" y="1268760"/>
            <a:ext cx="866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한솔에너지상사</a:t>
            </a:r>
            <a:r>
              <a:rPr lang="en-US" altLang="ko-KR" b="1" dirty="0">
                <a:solidFill>
                  <a:schemeClr val="bg1"/>
                </a:solidFill>
              </a:rPr>
              <a:t>&gt; </a:t>
            </a:r>
            <a:r>
              <a:rPr lang="ko-KR" altLang="en-US" b="1" dirty="0">
                <a:solidFill>
                  <a:schemeClr val="bg1"/>
                </a:solidFill>
              </a:rPr>
              <a:t>김정석 과장</a:t>
            </a:r>
            <a:endParaRPr lang="en-US" altLang="ko-KR" b="1" dirty="0">
              <a:solidFill>
                <a:schemeClr val="bg1"/>
              </a:solidFill>
            </a:endParaRPr>
          </a:p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우리은행 </a:t>
            </a:r>
            <a:r>
              <a:rPr lang="ko-KR" altLang="en-US" b="1" dirty="0" err="1">
                <a:solidFill>
                  <a:schemeClr val="bg1"/>
                </a:solidFill>
              </a:rPr>
              <a:t>기업뱅킹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본사 신한은행 공인인증서로 로그인 </a:t>
            </a:r>
            <a:r>
              <a:rPr lang="en-US" altLang="ko-KR" b="1" dirty="0">
                <a:solidFill>
                  <a:schemeClr val="bg1"/>
                </a:solidFill>
              </a:rPr>
              <a:t>-&gt; </a:t>
            </a:r>
          </a:p>
          <a:p>
            <a:pPr fontAlgn="base"/>
            <a:r>
              <a:rPr lang="ko-KR" altLang="en-US" b="1" dirty="0">
                <a:solidFill>
                  <a:schemeClr val="bg1"/>
                </a:solidFill>
              </a:rPr>
              <a:t>전자결제 </a:t>
            </a:r>
            <a:r>
              <a:rPr lang="en-US" altLang="ko-KR" b="1" dirty="0">
                <a:solidFill>
                  <a:schemeClr val="bg1"/>
                </a:solidFill>
              </a:rPr>
              <a:t>-&gt; </a:t>
            </a:r>
            <a:r>
              <a:rPr lang="ko-KR" altLang="en-US" b="1" dirty="0">
                <a:solidFill>
                  <a:schemeClr val="bg1"/>
                </a:solidFill>
              </a:rPr>
              <a:t>구매자금대출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협력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BB201-3F9A-4B97-A327-9EB55B62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5131"/>
            <a:ext cx="5233782" cy="4247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C8EEA-FFF7-4839-BCF1-76C6DEB4EA75}"/>
              </a:ext>
            </a:extLst>
          </p:cNvPr>
          <p:cNvSpPr txBox="1"/>
          <p:nvPr/>
        </p:nvSpPr>
        <p:spPr>
          <a:xfrm>
            <a:off x="6088829" y="4606120"/>
            <a:ext cx="27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입력 버튼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AD7F48-8A51-4153-8693-D68FCE223D6C}"/>
              </a:ext>
            </a:extLst>
          </p:cNvPr>
          <p:cNvSpPr/>
          <p:nvPr/>
        </p:nvSpPr>
        <p:spPr>
          <a:xfrm>
            <a:off x="3851920" y="4606120"/>
            <a:ext cx="360040" cy="26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55BD6A-6B1F-4EE9-9EE9-F263B071FDB4}"/>
              </a:ext>
            </a:extLst>
          </p:cNvPr>
          <p:cNvSpPr/>
          <p:nvPr/>
        </p:nvSpPr>
        <p:spPr>
          <a:xfrm rot="10800000">
            <a:off x="4792685" y="4495914"/>
            <a:ext cx="1296144" cy="5040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78590E-DC33-4FB3-B44C-22B4F92C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48680" y="846138"/>
            <a:ext cx="6491064" cy="582322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A591478-3E9E-46F5-A969-54DA6E22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우리은행 </a:t>
            </a:r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16E49-847A-4845-B999-581A45250A80}"/>
              </a:ext>
            </a:extLst>
          </p:cNvPr>
          <p:cNvSpPr txBox="1"/>
          <p:nvPr/>
        </p:nvSpPr>
        <p:spPr>
          <a:xfrm>
            <a:off x="5220072" y="2188088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금액 입력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구매기업자번호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공급받는자사업자번호에</a:t>
            </a:r>
            <a:r>
              <a:rPr lang="ko-KR" altLang="en-US" dirty="0">
                <a:solidFill>
                  <a:schemeClr val="bg1"/>
                </a:solidFill>
              </a:rPr>
              <a:t> 한솔에너지상사 사업자등록번호 입력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 err="1">
                <a:solidFill>
                  <a:schemeClr val="bg1"/>
                </a:solidFill>
              </a:rPr>
              <a:t>홈택스에서</a:t>
            </a:r>
            <a:r>
              <a:rPr lang="ko-KR" altLang="en-US" dirty="0">
                <a:solidFill>
                  <a:schemeClr val="bg1"/>
                </a:solidFill>
              </a:rPr>
              <a:t> 세금계산서를 조회하여 세금계산서 번호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작성일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금액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공급가액 등을 입력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공급자사업자번호에는 본사 사업자번호 입력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 err="1">
                <a:solidFill>
                  <a:schemeClr val="bg1"/>
                </a:solidFill>
              </a:rPr>
              <a:t>구매업체지급점코드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0204071</a:t>
            </a:r>
            <a:r>
              <a:rPr lang="ko-KR" altLang="en-US" dirty="0">
                <a:solidFill>
                  <a:schemeClr val="bg1"/>
                </a:solidFill>
              </a:rPr>
              <a:t>입력 후 입력버튼 클릭</a:t>
            </a:r>
          </a:p>
        </p:txBody>
      </p:sp>
    </p:spTree>
    <p:extLst>
      <p:ext uri="{BB962C8B-B14F-4D97-AF65-F5344CB8AC3E}">
        <p14:creationId xmlns:p14="http://schemas.microsoft.com/office/powerpoint/2010/main" val="187433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0CE731-CEE6-4424-A7DD-CDE9FB4D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우리은행 </a:t>
            </a:r>
            <a:r>
              <a:rPr lang="en-US" altLang="ko-KR" b="1" dirty="0">
                <a:solidFill>
                  <a:schemeClr val="bg1"/>
                </a:solidFill>
              </a:rPr>
              <a:t>B2B </a:t>
            </a:r>
            <a:r>
              <a:rPr lang="ko-KR" altLang="en-US" b="1" dirty="0">
                <a:solidFill>
                  <a:schemeClr val="bg1"/>
                </a:solidFill>
              </a:rPr>
              <a:t>전자결재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F60AE-38E7-4991-84DC-D01A86B8C459}"/>
              </a:ext>
            </a:extLst>
          </p:cNvPr>
          <p:cNvSpPr txBox="1"/>
          <p:nvPr/>
        </p:nvSpPr>
        <p:spPr>
          <a:xfrm>
            <a:off x="456220" y="1196752"/>
            <a:ext cx="8292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</a:rPr>
              <a:t>세금계산서 사전조회버튼 클릭 후 </a:t>
            </a:r>
            <a:r>
              <a:rPr lang="ko-KR" altLang="en-US" sz="2400" dirty="0" err="1">
                <a:solidFill>
                  <a:schemeClr val="bg1"/>
                </a:solidFill>
              </a:rPr>
              <a:t>결과란</a:t>
            </a:r>
            <a:r>
              <a:rPr lang="ko-KR" altLang="en-US" sz="2400" dirty="0">
                <a:solidFill>
                  <a:schemeClr val="bg1"/>
                </a:solidFill>
              </a:rPr>
              <a:t> 확인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오류가 있으면 세금계산서 발행번호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세금계산서 발급일자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등을 다시 한 번 확인해본다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7. </a:t>
            </a:r>
            <a:r>
              <a:rPr lang="ko-KR" altLang="en-US" sz="2400" dirty="0">
                <a:solidFill>
                  <a:schemeClr val="bg1"/>
                </a:solidFill>
              </a:rPr>
              <a:t>본사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신한은행</a:t>
            </a:r>
            <a:r>
              <a:rPr lang="en-US" altLang="ko-KR" sz="2400" dirty="0">
                <a:solidFill>
                  <a:schemeClr val="bg1"/>
                </a:solidFill>
              </a:rPr>
              <a:t>) OTP</a:t>
            </a:r>
            <a:r>
              <a:rPr lang="ko-KR" altLang="en-US" sz="2400" dirty="0">
                <a:solidFill>
                  <a:schemeClr val="bg1"/>
                </a:solidFill>
              </a:rPr>
              <a:t>번호 입력 </a:t>
            </a:r>
            <a:r>
              <a:rPr lang="en-US" altLang="ko-KR" sz="2400" dirty="0">
                <a:solidFill>
                  <a:schemeClr val="bg1"/>
                </a:solidFill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</a:rPr>
              <a:t>공인인증서 비밀번호 입력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8. </a:t>
            </a:r>
            <a:r>
              <a:rPr lang="ko-KR" altLang="en-US" sz="2400" dirty="0">
                <a:solidFill>
                  <a:schemeClr val="bg1"/>
                </a:solidFill>
              </a:rPr>
              <a:t>결과 확인 탭에서 조회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9. </a:t>
            </a:r>
            <a:r>
              <a:rPr lang="ko-KR" altLang="en-US" sz="2400" dirty="0">
                <a:solidFill>
                  <a:schemeClr val="bg1"/>
                </a:solidFill>
              </a:rPr>
              <a:t>이후 </a:t>
            </a:r>
            <a:r>
              <a:rPr lang="en-US" altLang="ko-KR" sz="2400" dirty="0">
                <a:solidFill>
                  <a:schemeClr val="bg1"/>
                </a:solidFill>
              </a:rPr>
              <a:t>‘</a:t>
            </a:r>
            <a:r>
              <a:rPr lang="ko-KR" altLang="en-US" sz="2400" dirty="0" err="1">
                <a:solidFill>
                  <a:schemeClr val="bg1"/>
                </a:solidFill>
              </a:rPr>
              <a:t>처리완료＇가</a:t>
            </a:r>
            <a:r>
              <a:rPr lang="ko-KR" altLang="en-US" sz="2400" dirty="0">
                <a:solidFill>
                  <a:schemeClr val="bg1"/>
                </a:solidFill>
              </a:rPr>
              <a:t> 뜨면 금액 입금여부 확인 후 신한은행 </a:t>
            </a:r>
            <a:r>
              <a:rPr lang="en-US" altLang="ko-KR" sz="2400" dirty="0">
                <a:solidFill>
                  <a:schemeClr val="bg1"/>
                </a:solidFill>
              </a:rPr>
              <a:t>938</a:t>
            </a:r>
            <a:r>
              <a:rPr lang="ko-KR" altLang="en-US" sz="2400" dirty="0">
                <a:solidFill>
                  <a:schemeClr val="bg1"/>
                </a:solidFill>
              </a:rPr>
              <a:t>통장으로 </a:t>
            </a:r>
            <a:r>
              <a:rPr lang="ko-KR" altLang="en-US" sz="2400" dirty="0" err="1">
                <a:solidFill>
                  <a:schemeClr val="bg1"/>
                </a:solidFill>
              </a:rPr>
              <a:t>이체해놓는다</a:t>
            </a:r>
            <a:r>
              <a:rPr lang="en-US" altLang="ko-KR" sz="2400" dirty="0">
                <a:solidFill>
                  <a:schemeClr val="bg1"/>
                </a:solidFill>
              </a:rPr>
              <a:t>. (</a:t>
            </a:r>
            <a:r>
              <a:rPr lang="ko-KR" altLang="en-US" sz="2400" dirty="0" err="1">
                <a:solidFill>
                  <a:schemeClr val="bg1"/>
                </a:solidFill>
              </a:rPr>
              <a:t>받는분</a:t>
            </a:r>
            <a:r>
              <a:rPr lang="ko-KR" altLang="en-US" sz="2400" dirty="0">
                <a:solidFill>
                  <a:schemeClr val="bg1"/>
                </a:solidFill>
              </a:rPr>
              <a:t> 통장표시 내용에 한솔에너지상사</a:t>
            </a:r>
            <a:r>
              <a:rPr lang="en-US" altLang="ko-KR" sz="2400" dirty="0">
                <a:solidFill>
                  <a:schemeClr val="bg1"/>
                </a:solidFill>
              </a:rPr>
              <a:t>b2b</a:t>
            </a:r>
            <a:r>
              <a:rPr lang="ko-KR" altLang="en-US" sz="2400" dirty="0">
                <a:solidFill>
                  <a:schemeClr val="bg1"/>
                </a:solidFill>
              </a:rPr>
              <a:t>로 기재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5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기업</a:t>
            </a:r>
            <a:r>
              <a:rPr lang="en-US" altLang="ko-KR" b="1" dirty="0"/>
              <a:t>,</a:t>
            </a:r>
            <a:r>
              <a:rPr lang="ko-KR" altLang="en-US" b="1" dirty="0"/>
              <a:t>대구은행 이체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대구은행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기업은행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en-US" altLang="ko-KR" dirty="0"/>
              <a:t>HJ</a:t>
            </a:r>
            <a:r>
              <a:rPr lang="ko-KR" altLang="en-US" dirty="0"/>
              <a:t>에너지에서 </a:t>
            </a:r>
            <a:r>
              <a:rPr lang="en-US" altLang="ko-KR" dirty="0"/>
              <a:t>B2B</a:t>
            </a:r>
            <a:r>
              <a:rPr lang="ko-KR" altLang="en-US" dirty="0"/>
              <a:t>를 실행 한 뒤에 입금된다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대구은행 </a:t>
            </a:r>
            <a:r>
              <a:rPr lang="en-US" altLang="ko-KR" dirty="0"/>
              <a:t>: </a:t>
            </a:r>
            <a:r>
              <a:rPr lang="ko-KR" altLang="en-US" dirty="0"/>
              <a:t>주로 태백산에너지</a:t>
            </a:r>
            <a:r>
              <a:rPr lang="en-US" altLang="ko-KR" dirty="0"/>
              <a:t>, </a:t>
            </a:r>
            <a:r>
              <a:rPr lang="ko-KR" altLang="en-US" dirty="0" err="1"/>
              <a:t>우담석유에서</a:t>
            </a:r>
            <a:r>
              <a:rPr lang="ko-KR" altLang="en-US" dirty="0"/>
              <a:t> </a:t>
            </a:r>
            <a:r>
              <a:rPr lang="en-US" altLang="ko-KR" dirty="0"/>
              <a:t>B2B</a:t>
            </a:r>
            <a:r>
              <a:rPr lang="ko-KR" altLang="en-US" dirty="0"/>
              <a:t>를 실행한 뒤에 입금된다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B2B</a:t>
            </a:r>
            <a:r>
              <a:rPr lang="ko-KR" altLang="en-US" dirty="0"/>
              <a:t>실행 후 은행으로 지급되었다고 뜨는데 해당 은행에 로그인하여 확인해본다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96869448" descr="EMB000033500d61"/>
          <p:cNvPicPr>
            <a:picLocks noChangeAspect="1" noChangeArrowheads="1"/>
          </p:cNvPicPr>
          <p:nvPr/>
        </p:nvPicPr>
        <p:blipFill>
          <a:blip r:embed="rId2" cstate="print"/>
          <a:srcRect l="8444" r="57863"/>
          <a:stretch>
            <a:fillRect/>
          </a:stretch>
        </p:blipFill>
        <p:spPr bwMode="auto">
          <a:xfrm>
            <a:off x="3635896" y="476672"/>
            <a:ext cx="4968552" cy="568863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1520" y="620688"/>
            <a:ext cx="397256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기업은행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기업은행에서 세일석유</a:t>
            </a:r>
            <a:r>
              <a:rPr lang="en-US" altLang="ko-KR" dirty="0"/>
              <a:t>(</a:t>
            </a:r>
            <a:r>
              <a:rPr lang="ko-KR" altLang="en-US" dirty="0"/>
              <a:t>승인자</a:t>
            </a:r>
            <a:r>
              <a:rPr lang="en-US" altLang="ko-KR" dirty="0"/>
              <a:t>)</a:t>
            </a:r>
          </a:p>
          <a:p>
            <a:pPr marL="342900" indent="-342900"/>
            <a:r>
              <a:rPr lang="ko-KR" altLang="en-US" dirty="0" err="1"/>
              <a:t>신한은행</a:t>
            </a:r>
            <a:r>
              <a:rPr lang="ko-KR" altLang="en-US" dirty="0"/>
              <a:t> 인증서로 </a:t>
            </a:r>
            <a:r>
              <a:rPr lang="ko-KR" altLang="en-US" dirty="0" err="1"/>
              <a:t>로그인한다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비밀번호 </a:t>
            </a:r>
            <a:r>
              <a:rPr lang="en-US" altLang="ko-KR" dirty="0"/>
              <a:t>7327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3. </a:t>
            </a:r>
            <a:r>
              <a:rPr lang="ko-KR" altLang="en-US" dirty="0"/>
              <a:t>출금가능금액을 조회해본 뒤</a:t>
            </a:r>
            <a:endParaRPr lang="en-US" altLang="ko-KR" dirty="0"/>
          </a:p>
          <a:p>
            <a:pPr marL="342900" indent="-342900"/>
            <a:r>
              <a:rPr lang="ko-KR" altLang="en-US" dirty="0"/>
              <a:t>거래처에서 입금된 금액 전부를</a:t>
            </a:r>
            <a:endParaRPr lang="en-US" altLang="ko-KR" dirty="0"/>
          </a:p>
          <a:p>
            <a:pPr marL="342900" indent="-342900"/>
            <a:r>
              <a:rPr lang="ko-KR" altLang="en-US" dirty="0"/>
              <a:t>입력한다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4. ‘</a:t>
            </a:r>
            <a:r>
              <a:rPr lang="ko-KR" altLang="en-US" dirty="0" err="1"/>
              <a:t>최근입금계좌</a:t>
            </a:r>
            <a:r>
              <a:rPr lang="en-US" altLang="ko-KR" dirty="0"/>
              <a:t>’ </a:t>
            </a:r>
            <a:r>
              <a:rPr lang="ko-KR" altLang="en-US" dirty="0"/>
              <a:t>클릭하면 신한</a:t>
            </a:r>
            <a:r>
              <a:rPr lang="en-US" altLang="ko-KR" dirty="0"/>
              <a:t>938</a:t>
            </a:r>
          </a:p>
          <a:p>
            <a:pPr marL="342900" indent="-342900"/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/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예금주에 거래처 이름을 입력한다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/>
            <a:r>
              <a:rPr lang="en-US" altLang="ko-KR" dirty="0">
                <a:solidFill>
                  <a:srgbClr val="FF0000"/>
                </a:solidFill>
              </a:rPr>
              <a:t>Ex : HJ</a:t>
            </a:r>
            <a:r>
              <a:rPr lang="ko-KR" altLang="en-US" dirty="0">
                <a:solidFill>
                  <a:srgbClr val="FF0000"/>
                </a:solidFill>
              </a:rPr>
              <a:t>하나주유소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6. ‘</a:t>
            </a:r>
            <a:r>
              <a:rPr lang="ko-KR" altLang="en-US" dirty="0"/>
              <a:t>확인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3491880" y="1628800"/>
            <a:ext cx="64807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067944" y="3068960"/>
            <a:ext cx="64807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067944" y="3356992"/>
            <a:ext cx="64807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633</Words>
  <Application>Microsoft Office PowerPoint</Application>
  <PresentationFormat>화면 슬라이드 쇼(4:3)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B2B 전자결재</vt:lpstr>
      <vt:lpstr>B2B 전자결재 </vt:lpstr>
      <vt:lpstr>B2B 전자결재 </vt:lpstr>
      <vt:lpstr>우리은행 B2B 전자결재 </vt:lpstr>
      <vt:lpstr>우리은행 B2B 전자결재 </vt:lpstr>
      <vt:lpstr>우리은행 B2B 전자결재 </vt:lpstr>
      <vt:lpstr>기업,대구은행 이체</vt:lpstr>
      <vt:lpstr>기업, 대구은행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seiloil</dc:creator>
  <cp:lastModifiedBy>장 세희</cp:lastModifiedBy>
  <cp:revision>60</cp:revision>
  <dcterms:created xsi:type="dcterms:W3CDTF">2017-05-25T06:36:53Z</dcterms:created>
  <dcterms:modified xsi:type="dcterms:W3CDTF">2019-05-28T00:41:48Z</dcterms:modified>
</cp:coreProperties>
</file>