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80" r:id="rId3"/>
    <p:sldId id="285" r:id="rId4"/>
    <p:sldId id="28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353" autoAdjust="0"/>
  </p:normalViewPr>
  <p:slideViewPr>
    <p:cSldViewPr>
      <p:cViewPr varScale="1">
        <p:scale>
          <a:sx n="84" d="100"/>
          <a:sy n="84" d="100"/>
        </p:scale>
        <p:origin x="5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F73BD-78C4-41E5-8A52-7691458247E2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5BB6-8C38-43C2-9EC6-28C91621BB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3F4D-89DA-4695-AEC3-7BA06BB1994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AA43-291E-4AC4-896C-B10553D548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화환 주문</a:t>
            </a:r>
            <a:br>
              <a:rPr lang="en-US" altLang="ko-KR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24" y="1772816"/>
            <a:ext cx="88713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꽃대장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u="sng" dirty="0">
                <a:solidFill>
                  <a:schemeClr val="bg1"/>
                </a:solidFill>
              </a:rPr>
              <a:t>http://www.bossflower.kr/</a:t>
            </a:r>
            <a:r>
              <a:rPr lang="en-US" altLang="ko-KR" dirty="0">
                <a:solidFill>
                  <a:schemeClr val="bg1"/>
                </a:solidFill>
              </a:rPr>
              <a:t>) ID : </a:t>
            </a:r>
            <a:r>
              <a:rPr lang="en-US" altLang="ko-KR" dirty="0" err="1">
                <a:solidFill>
                  <a:schemeClr val="bg1"/>
                </a:solidFill>
              </a:rPr>
              <a:t>seiloil</a:t>
            </a:r>
            <a:r>
              <a:rPr lang="en-US" altLang="ko-KR" dirty="0">
                <a:solidFill>
                  <a:schemeClr val="bg1"/>
                </a:solidFill>
              </a:rPr>
              <a:t> / PW: lsh11789 </a:t>
            </a:r>
            <a:r>
              <a:rPr lang="ko-KR" altLang="en-US" dirty="0">
                <a:solidFill>
                  <a:schemeClr val="bg1"/>
                </a:solidFill>
              </a:rPr>
              <a:t>로 로그인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근조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추모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축하화환은 축하</a:t>
            </a:r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특가상품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r>
              <a:rPr lang="ko-KR" altLang="en-US" dirty="0">
                <a:solidFill>
                  <a:schemeClr val="bg1"/>
                </a:solidFill>
              </a:rPr>
              <a:t>축하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 err="1">
                <a:solidFill>
                  <a:schemeClr val="bg1"/>
                </a:solidFill>
              </a:rPr>
              <a:t>단화환</a:t>
            </a:r>
            <a:r>
              <a:rPr lang="en-US" altLang="ko-KR" dirty="0">
                <a:solidFill>
                  <a:schemeClr val="bg1"/>
                </a:solidFill>
              </a:rPr>
              <a:t>57,000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에 들어가서</a:t>
            </a:r>
            <a:r>
              <a:rPr lang="en-US" altLang="ko-KR" dirty="0">
                <a:solidFill>
                  <a:schemeClr val="bg1"/>
                </a:solidFill>
              </a:rPr>
              <a:t>- [</a:t>
            </a:r>
            <a:r>
              <a:rPr lang="ko-KR" altLang="en-US" dirty="0">
                <a:solidFill>
                  <a:schemeClr val="bg1"/>
                </a:solidFill>
              </a:rPr>
              <a:t>특가상품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r>
              <a:rPr lang="ko-KR" altLang="en-US" dirty="0">
                <a:solidFill>
                  <a:schemeClr val="bg1"/>
                </a:solidFill>
              </a:rPr>
              <a:t>근조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 err="1">
                <a:solidFill>
                  <a:schemeClr val="bg1"/>
                </a:solidFill>
              </a:rPr>
              <a:t>단화환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즉시할인으로 선택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가격</a:t>
            </a:r>
            <a:r>
              <a:rPr lang="en-US" altLang="ko-KR" dirty="0">
                <a:solidFill>
                  <a:schemeClr val="bg1"/>
                </a:solidFill>
              </a:rPr>
              <a:t>:57,000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r>
              <a:rPr lang="en-US" altLang="ko-KR" dirty="0">
                <a:solidFill>
                  <a:schemeClr val="bg1"/>
                </a:solidFill>
              </a:rPr>
              <a:t>) 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주소 등 입력 후 무통장 입금 선택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증빙서류 </a:t>
            </a:r>
            <a:r>
              <a:rPr lang="en-US" altLang="ko-KR" dirty="0">
                <a:solidFill>
                  <a:schemeClr val="bg1"/>
                </a:solidFill>
              </a:rPr>
              <a:t>: ‘</a:t>
            </a:r>
            <a:r>
              <a:rPr lang="ko-KR" altLang="en-US" b="1" u="sng" dirty="0">
                <a:solidFill>
                  <a:schemeClr val="bg1"/>
                </a:solidFill>
              </a:rPr>
              <a:t>일반계산서’</a:t>
            </a:r>
            <a:r>
              <a:rPr lang="ko-KR" altLang="en-US" u="sng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‘</a:t>
            </a:r>
            <a:r>
              <a:rPr lang="ko-KR" altLang="en-US" dirty="0">
                <a:solidFill>
                  <a:schemeClr val="bg1"/>
                </a:solidFill>
              </a:rPr>
              <a:t>주문하기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가격과 화환사진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전달메세지</a:t>
            </a:r>
            <a:r>
              <a:rPr lang="ko-KR" altLang="en-US" dirty="0">
                <a:solidFill>
                  <a:schemeClr val="bg1"/>
                </a:solidFill>
              </a:rPr>
              <a:t> 등이 뜨는 화면을 인쇄하고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추가예산승인서를 작성하여 함께 결재를 받는다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추가예산승인서에 거래처 이름이 있어야 한다</a:t>
            </a:r>
            <a:r>
              <a:rPr lang="en-US" altLang="ko-KR" dirty="0">
                <a:solidFill>
                  <a:schemeClr val="bg1"/>
                </a:solidFill>
              </a:rPr>
              <a:t>. Ex : OO</a:t>
            </a:r>
            <a:r>
              <a:rPr lang="ko-KR" altLang="en-US" dirty="0">
                <a:solidFill>
                  <a:schemeClr val="bg1"/>
                </a:solidFill>
              </a:rPr>
              <a:t>주유소 </a:t>
            </a:r>
            <a:r>
              <a:rPr lang="en-US" altLang="ko-KR" dirty="0">
                <a:solidFill>
                  <a:schemeClr val="bg1"/>
                </a:solidFill>
              </a:rPr>
              <a:t>OOO</a:t>
            </a:r>
            <a:r>
              <a:rPr lang="ko-KR" altLang="en-US" dirty="0">
                <a:solidFill>
                  <a:schemeClr val="bg1"/>
                </a:solidFill>
              </a:rPr>
              <a:t>사장 장녀 결혼 축하화환</a:t>
            </a:r>
            <a:r>
              <a:rPr lang="en-US" altLang="ko-KR" dirty="0">
                <a:solidFill>
                  <a:schemeClr val="bg1"/>
                </a:solidFill>
              </a:rPr>
              <a:t>) 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 err="1">
                <a:solidFill>
                  <a:schemeClr val="bg1"/>
                </a:solidFill>
              </a:rPr>
              <a:t>신한은행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140-010-166730 </a:t>
            </a:r>
            <a:r>
              <a:rPr lang="ko-KR" altLang="en-US" dirty="0">
                <a:solidFill>
                  <a:schemeClr val="bg1"/>
                </a:solidFill>
              </a:rPr>
              <a:t>통장에서 이체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최근입금계좌에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우진철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검색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농협 </a:t>
            </a:r>
            <a:r>
              <a:rPr lang="en-US" altLang="ko-KR" dirty="0">
                <a:solidFill>
                  <a:schemeClr val="bg1"/>
                </a:solidFill>
              </a:rPr>
              <a:t>742~</a:t>
            </a:r>
            <a:r>
              <a:rPr lang="ko-KR" altLang="en-US" dirty="0">
                <a:solidFill>
                  <a:schemeClr val="bg1"/>
                </a:solidFill>
              </a:rPr>
              <a:t>로 시작하는 계좌 선택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증명서 발급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수수료 현금 必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br>
              <a:rPr lang="en-US" altLang="ko-KR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87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인감증명서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u="sng" dirty="0">
                <a:solidFill>
                  <a:srgbClr val="FF0000"/>
                </a:solidFill>
              </a:rPr>
              <a:t>반드시 등기소 방문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인감마그네틱</a:t>
            </a:r>
            <a:r>
              <a:rPr lang="ko-KR" altLang="en-US" dirty="0">
                <a:solidFill>
                  <a:schemeClr val="bg1"/>
                </a:solidFill>
              </a:rPr>
              <a:t> 카드와 발급 수수료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장에 </a:t>
            </a:r>
            <a:r>
              <a:rPr lang="en-US" altLang="ko-KR" dirty="0">
                <a:solidFill>
                  <a:schemeClr val="bg1"/>
                </a:solidFill>
              </a:rPr>
              <a:t>1,000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등기부등본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인터넷 등기소에서 발급 가능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수수료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장에 </a:t>
            </a:r>
            <a:r>
              <a:rPr lang="en-US" altLang="ko-KR" dirty="0">
                <a:solidFill>
                  <a:schemeClr val="bg1"/>
                </a:solidFill>
              </a:rPr>
              <a:t>1,000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3589688" descr="EMB000034a84369"/>
          <p:cNvPicPr>
            <a:picLocks noChangeAspect="1" noChangeArrowheads="1"/>
          </p:cNvPicPr>
          <p:nvPr/>
        </p:nvPicPr>
        <p:blipFill>
          <a:blip r:embed="rId2" cstate="print"/>
          <a:srcRect l="11382" t="10355" r="61664" b="18874"/>
          <a:stretch>
            <a:fillRect/>
          </a:stretch>
        </p:blipFill>
        <p:spPr bwMode="auto">
          <a:xfrm>
            <a:off x="251520" y="2420888"/>
            <a:ext cx="4752528" cy="432048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835696" y="3212976"/>
            <a:ext cx="244827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5877272"/>
            <a:ext cx="32403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1977" y="2348880"/>
            <a:ext cx="38755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u="sng" dirty="0">
                <a:solidFill>
                  <a:schemeClr val="bg1"/>
                </a:solidFill>
              </a:rPr>
              <a:t>먼저 서울사무실에 필요서류가 있는지 확인한다</a:t>
            </a:r>
            <a:r>
              <a:rPr lang="en-US" altLang="ko-KR" sz="1500" u="sng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500" u="sng" dirty="0">
                <a:solidFill>
                  <a:schemeClr val="bg1"/>
                </a:solidFill>
              </a:rPr>
              <a:t>유효기간이 </a:t>
            </a:r>
            <a:r>
              <a:rPr lang="en-US" altLang="ko-KR" sz="1500" u="sng" dirty="0">
                <a:solidFill>
                  <a:schemeClr val="bg1"/>
                </a:solidFill>
              </a:rPr>
              <a:t>3</a:t>
            </a:r>
            <a:r>
              <a:rPr lang="ko-KR" altLang="en-US" sz="1500" u="sng" dirty="0">
                <a:solidFill>
                  <a:schemeClr val="bg1"/>
                </a:solidFill>
              </a:rPr>
              <a:t>개월이기 때문에 미리 발급된</a:t>
            </a:r>
            <a:endParaRPr lang="en-US" altLang="ko-KR" sz="1500" u="sng" dirty="0">
              <a:solidFill>
                <a:schemeClr val="bg1"/>
              </a:solidFill>
            </a:endParaRPr>
          </a:p>
          <a:p>
            <a:r>
              <a:rPr lang="ko-KR" altLang="en-US" sz="1500" u="sng" dirty="0">
                <a:solidFill>
                  <a:schemeClr val="bg1"/>
                </a:solidFill>
              </a:rPr>
              <a:t>서류가 있다면 먼저 사용한다</a:t>
            </a:r>
            <a:r>
              <a:rPr lang="en-US" altLang="ko-KR" sz="1500" u="sng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 인터넷 등기소 </a:t>
            </a:r>
            <a:r>
              <a:rPr lang="en-US" altLang="ko-KR" sz="1500" dirty="0" err="1">
                <a:solidFill>
                  <a:schemeClr val="bg1"/>
                </a:solidFill>
              </a:rPr>
              <a:t>seiloil</a:t>
            </a:r>
            <a:r>
              <a:rPr lang="en-US" altLang="ko-KR" sz="1500" dirty="0">
                <a:solidFill>
                  <a:schemeClr val="bg1"/>
                </a:solidFill>
              </a:rPr>
              <a:t> / lsh117890* </a:t>
            </a:r>
            <a:r>
              <a:rPr lang="ko-KR" altLang="en-US" sz="1500" dirty="0">
                <a:solidFill>
                  <a:schemeClr val="bg1"/>
                </a:solidFill>
              </a:rPr>
              <a:t>로그인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법인등기 </a:t>
            </a:r>
            <a:r>
              <a:rPr lang="en-US" altLang="ko-KR" sz="1500" dirty="0">
                <a:solidFill>
                  <a:schemeClr val="bg1"/>
                </a:solidFill>
              </a:rPr>
              <a:t>– </a:t>
            </a:r>
            <a:r>
              <a:rPr lang="en-US" altLang="ko-KR" sz="1500" u="sng" dirty="0">
                <a:solidFill>
                  <a:schemeClr val="bg1"/>
                </a:solidFill>
              </a:rPr>
              <a:t>‘</a:t>
            </a:r>
            <a:r>
              <a:rPr lang="ko-KR" altLang="en-US" sz="1500" u="sng" dirty="0">
                <a:solidFill>
                  <a:schemeClr val="bg1"/>
                </a:solidFill>
              </a:rPr>
              <a:t>발급하기 </a:t>
            </a:r>
            <a:r>
              <a:rPr lang="ko-KR" altLang="en-US" sz="1500" dirty="0">
                <a:solidFill>
                  <a:srgbClr val="FFFFFF"/>
                </a:solidFill>
              </a:rPr>
              <a:t>다음과 같이 선택한 뒤</a:t>
            </a:r>
            <a:r>
              <a:rPr lang="en-US" altLang="ko-KR" sz="1500" dirty="0">
                <a:solidFill>
                  <a:srgbClr val="FFFFFF"/>
                </a:solidFill>
              </a:rPr>
              <a:t>, </a:t>
            </a:r>
          </a:p>
          <a:p>
            <a:r>
              <a:rPr lang="en-US" altLang="ko-KR" sz="1500" b="1" u="sng" dirty="0">
                <a:solidFill>
                  <a:srgbClr val="FFFFFF"/>
                </a:solidFill>
              </a:rPr>
              <a:t>‘</a:t>
            </a:r>
            <a:r>
              <a:rPr lang="ko-KR" altLang="en-US" sz="1500" b="1" u="sng" dirty="0">
                <a:solidFill>
                  <a:srgbClr val="FFFFFF"/>
                </a:solidFill>
              </a:rPr>
              <a:t>말소포함</a:t>
            </a:r>
            <a:r>
              <a:rPr lang="en-US" altLang="ko-KR" sz="1500" b="1" u="sng" dirty="0">
                <a:solidFill>
                  <a:srgbClr val="FFFFFF"/>
                </a:solidFill>
              </a:rPr>
              <a:t>’</a:t>
            </a:r>
            <a:r>
              <a:rPr lang="ko-KR" altLang="en-US" sz="1500" dirty="0">
                <a:solidFill>
                  <a:srgbClr val="FFFFFF"/>
                </a:solidFill>
              </a:rPr>
              <a:t> 발급</a:t>
            </a:r>
            <a:r>
              <a:rPr lang="en-US" altLang="ko-KR" sz="1500" dirty="0">
                <a:solidFill>
                  <a:srgbClr val="FFFFFF"/>
                </a:solidFill>
              </a:rPr>
              <a:t> – </a:t>
            </a:r>
            <a:r>
              <a:rPr lang="ko-KR" altLang="en-US" sz="1500" dirty="0">
                <a:solidFill>
                  <a:srgbClr val="FFFFFF"/>
                </a:solidFill>
              </a:rPr>
              <a:t>다음</a:t>
            </a:r>
            <a:r>
              <a:rPr lang="en-US" altLang="ko-KR" sz="1500" dirty="0">
                <a:solidFill>
                  <a:srgbClr val="FFFFFF"/>
                </a:solidFill>
              </a:rPr>
              <a:t>(</a:t>
            </a:r>
          </a:p>
          <a:p>
            <a:r>
              <a:rPr lang="ko-KR" altLang="en-US" sz="1500" dirty="0">
                <a:solidFill>
                  <a:srgbClr val="FFFFFF"/>
                </a:solidFill>
              </a:rPr>
              <a:t>    ★ 등기번호 </a:t>
            </a:r>
            <a:r>
              <a:rPr lang="en-US" altLang="ko-KR" sz="1500" dirty="0">
                <a:solidFill>
                  <a:srgbClr val="FFFFFF"/>
                </a:solidFill>
              </a:rPr>
              <a:t>100837</a:t>
            </a:r>
            <a:r>
              <a:rPr lang="ko-KR" altLang="en-US" sz="1500" dirty="0">
                <a:solidFill>
                  <a:srgbClr val="FFFFFF"/>
                </a:solidFill>
              </a:rPr>
              <a:t>확인</a:t>
            </a:r>
            <a:r>
              <a:rPr lang="en-US" altLang="ko-KR" sz="1500" dirty="0">
                <a:solidFill>
                  <a:srgbClr val="FFFFFF"/>
                </a:solidFill>
              </a:rPr>
              <a:t>!</a:t>
            </a:r>
          </a:p>
          <a:p>
            <a:endParaRPr lang="en-US" altLang="ko-KR" sz="1500" dirty="0">
              <a:solidFill>
                <a:srgbClr val="FFFFFF"/>
              </a:solidFill>
            </a:endParaRPr>
          </a:p>
          <a:p>
            <a:endParaRPr lang="en-US" altLang="ko-KR" sz="1500" dirty="0">
              <a:solidFill>
                <a:srgbClr val="FFFFFF"/>
              </a:solidFill>
            </a:endParaRPr>
          </a:p>
          <a:p>
            <a:endParaRPr lang="ko-KR" altLang="en-US" sz="1500" dirty="0">
              <a:solidFill>
                <a:srgbClr val="FFFFFF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4427984" y="3501008"/>
            <a:ext cx="64807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100000">
            <a:off x="4831120" y="5612059"/>
            <a:ext cx="64807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98A6-EADE-4D5B-93FF-43491AFE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증명서 발급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0797E-A55A-4041-93B4-2EC9689D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639" y="1440289"/>
            <a:ext cx="3417833" cy="4963690"/>
          </a:xfrm>
        </p:spPr>
        <p:txBody>
          <a:bodyPr>
            <a:normAutofit lnSpcReduction="10000"/>
          </a:bodyPr>
          <a:lstStyle/>
          <a:p>
            <a:r>
              <a:rPr lang="en-US" altLang="ko-KR" sz="2500" dirty="0">
                <a:solidFill>
                  <a:srgbClr val="FFFFFF"/>
                </a:solidFill>
              </a:rPr>
              <a:t>“</a:t>
            </a:r>
            <a:r>
              <a:rPr lang="ko-KR" altLang="en-US" sz="2500" dirty="0">
                <a:solidFill>
                  <a:srgbClr val="FFFFFF"/>
                </a:solidFill>
              </a:rPr>
              <a:t>지점추가</a:t>
            </a:r>
            <a:r>
              <a:rPr lang="en-US" altLang="ko-KR" sz="2500" dirty="0">
                <a:solidFill>
                  <a:srgbClr val="FFFFFF"/>
                </a:solidFill>
              </a:rPr>
              <a:t>”– </a:t>
            </a:r>
            <a:r>
              <a:rPr lang="ko-KR" altLang="en-US" sz="2500" dirty="0">
                <a:solidFill>
                  <a:srgbClr val="FFFFFF"/>
                </a:solidFill>
              </a:rPr>
              <a:t>다음 </a:t>
            </a:r>
            <a:r>
              <a:rPr lang="en-US" altLang="ko-KR" sz="2500" dirty="0">
                <a:solidFill>
                  <a:srgbClr val="FFFFFF"/>
                </a:solidFill>
              </a:rPr>
              <a:t>–</a:t>
            </a:r>
            <a:r>
              <a:rPr lang="ko-KR" altLang="en-US" sz="2500" dirty="0">
                <a:solidFill>
                  <a:srgbClr val="FFFFFF"/>
                </a:solidFill>
              </a:rPr>
              <a:t>다음 </a:t>
            </a:r>
            <a:r>
              <a:rPr lang="en-US" altLang="ko-KR" sz="2500" dirty="0">
                <a:solidFill>
                  <a:srgbClr val="FFFFFF"/>
                </a:solidFill>
              </a:rPr>
              <a:t>– </a:t>
            </a:r>
            <a:r>
              <a:rPr lang="ko-KR" altLang="en-US" sz="2500" dirty="0">
                <a:solidFill>
                  <a:srgbClr val="FFFFFF"/>
                </a:solidFill>
              </a:rPr>
              <a:t>다음 </a:t>
            </a:r>
            <a:r>
              <a:rPr lang="en-US" altLang="ko-KR" sz="2500" dirty="0">
                <a:solidFill>
                  <a:srgbClr val="FFFFFF"/>
                </a:solidFill>
              </a:rPr>
              <a:t>– ‘</a:t>
            </a:r>
            <a:r>
              <a:rPr lang="ko-KR" altLang="en-US" sz="2500" dirty="0">
                <a:solidFill>
                  <a:srgbClr val="FFFFFF"/>
                </a:solidFill>
              </a:rPr>
              <a:t>결제</a:t>
            </a:r>
            <a:r>
              <a:rPr lang="en-US" altLang="ko-KR" sz="2500" dirty="0">
                <a:solidFill>
                  <a:srgbClr val="FFFFFF"/>
                </a:solidFill>
              </a:rPr>
              <a:t>’ </a:t>
            </a:r>
            <a:r>
              <a:rPr lang="ko-KR" altLang="en-US" sz="2500" dirty="0">
                <a:solidFill>
                  <a:srgbClr val="FFFFFF"/>
                </a:solidFill>
              </a:rPr>
              <a:t>클릭</a:t>
            </a:r>
            <a:endParaRPr lang="en-US" altLang="ko-KR" sz="2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500" dirty="0">
                <a:solidFill>
                  <a:srgbClr val="FFFFFF"/>
                </a:solidFill>
              </a:rPr>
              <a:t>결제는 법인카드 혹은 개인 카드나 휴대폰으로 지급 후 영수증을 발급하여</a:t>
            </a:r>
            <a:r>
              <a:rPr lang="en-US" altLang="ko-KR" sz="2500" dirty="0">
                <a:solidFill>
                  <a:srgbClr val="FFFFFF"/>
                </a:solidFill>
              </a:rPr>
              <a:t> </a:t>
            </a:r>
            <a:r>
              <a:rPr lang="ko-KR" altLang="en-US" sz="2500" dirty="0">
                <a:solidFill>
                  <a:srgbClr val="FFFFFF"/>
                </a:solidFill>
              </a:rPr>
              <a:t>영수증과 함께 지출결의서를</a:t>
            </a:r>
            <a:r>
              <a:rPr lang="en-US" altLang="ko-KR" sz="2500" dirty="0">
                <a:solidFill>
                  <a:srgbClr val="FFFFFF"/>
                </a:solidFill>
              </a:rPr>
              <a:t> </a:t>
            </a:r>
            <a:r>
              <a:rPr lang="ko-KR" altLang="en-US" sz="2500" dirty="0">
                <a:solidFill>
                  <a:srgbClr val="FFFFFF"/>
                </a:solidFill>
              </a:rPr>
              <a:t>올린다</a:t>
            </a:r>
            <a:r>
              <a:rPr lang="en-US" altLang="ko-KR" sz="2500" dirty="0">
                <a:solidFill>
                  <a:srgbClr val="FFFFFF"/>
                </a:solidFill>
              </a:rPr>
              <a:t>.</a:t>
            </a:r>
          </a:p>
          <a:p>
            <a:endParaRPr lang="ko-KR" alt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6B034-5480-431C-9867-8588FEBB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1402" y="960438"/>
            <a:ext cx="120805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46999424" descr="EMB0001b9a809c8">
            <a:extLst>
              <a:ext uri="{FF2B5EF4-FFF2-40B4-BE49-F238E27FC236}">
                <a16:creationId xmlns:a16="http://schemas.microsoft.com/office/drawing/2014/main" id="{204F3B28-3C0C-4B51-8FFE-2E76ABEA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5" t="10928" r="9712" b="14911"/>
          <a:stretch>
            <a:fillRect/>
          </a:stretch>
        </p:blipFill>
        <p:spPr bwMode="auto">
          <a:xfrm>
            <a:off x="179512" y="1417638"/>
            <a:ext cx="5184576" cy="49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0E5633-45EA-4F01-BA97-54166577CD9C}"/>
              </a:ext>
            </a:extLst>
          </p:cNvPr>
          <p:cNvSpPr/>
          <p:nvPr/>
        </p:nvSpPr>
        <p:spPr>
          <a:xfrm>
            <a:off x="1475656" y="4653136"/>
            <a:ext cx="165618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10">
            <a:extLst>
              <a:ext uri="{FF2B5EF4-FFF2-40B4-BE49-F238E27FC236}">
                <a16:creationId xmlns:a16="http://schemas.microsoft.com/office/drawing/2014/main" id="{25E6E732-9CF7-4987-9268-CF78E0E5C9AC}"/>
              </a:ext>
            </a:extLst>
          </p:cNvPr>
          <p:cNvSpPr/>
          <p:nvPr/>
        </p:nvSpPr>
        <p:spPr>
          <a:xfrm rot="10800000">
            <a:off x="3758718" y="4653136"/>
            <a:ext cx="174938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0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증명서 발급</a:t>
            </a:r>
            <a:br>
              <a:rPr lang="en-US" altLang="ko-KR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1412776"/>
            <a:ext cx="41120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700808"/>
            <a:ext cx="81628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건축물대장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토지대장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민원 </a:t>
            </a:r>
            <a:r>
              <a:rPr lang="en-US" altLang="ko-KR" dirty="0">
                <a:solidFill>
                  <a:schemeClr val="bg1"/>
                </a:solidFill>
              </a:rPr>
              <a:t>24</a:t>
            </a:r>
            <a:r>
              <a:rPr lang="ko-KR" altLang="en-US" dirty="0">
                <a:solidFill>
                  <a:schemeClr val="bg1"/>
                </a:solidFill>
              </a:rPr>
              <a:t>에서 비회원 로그인 또는 인터넷등기소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                             로그인 후 부동산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발급하기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                       </a:t>
            </a:r>
            <a:r>
              <a:rPr lang="ko-KR" altLang="en-US" dirty="0">
                <a:solidFill>
                  <a:schemeClr val="bg1"/>
                </a:solidFill>
              </a:rPr>
              <a:t>수수료 </a:t>
            </a:r>
            <a:r>
              <a:rPr lang="en-US" altLang="ko-KR" dirty="0">
                <a:solidFill>
                  <a:schemeClr val="bg1"/>
                </a:solidFill>
              </a:rPr>
              <a:t>500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r>
              <a:rPr lang="en-US" altLang="ko-KR" dirty="0">
                <a:solidFill>
                  <a:schemeClr val="bg1"/>
                </a:solidFill>
              </a:rPr>
              <a:t>~1,000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 err="1">
                <a:solidFill>
                  <a:schemeClr val="bg1"/>
                </a:solidFill>
              </a:rPr>
              <a:t>사업자등록증명원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납세증명서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표준재무재표증명서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국세청 홈페이지에서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승인자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만기 </a:t>
            </a:r>
            <a:r>
              <a:rPr lang="en-US" altLang="ko-KR" dirty="0">
                <a:solidFill>
                  <a:schemeClr val="bg1"/>
                </a:solidFill>
              </a:rPr>
              <a:t>2019-09-19)</a:t>
            </a:r>
            <a:r>
              <a:rPr lang="ko-KR" altLang="en-US" dirty="0">
                <a:solidFill>
                  <a:schemeClr val="bg1"/>
                </a:solidFill>
              </a:rPr>
              <a:t>로 로그인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민원증명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민원증명신청 탭에서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필요서류 선택 후 발급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295</Words>
  <Application>Microsoft Office PowerPoint</Application>
  <PresentationFormat>화면 슬라이드 쇼(4:3)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화환 주문 </vt:lpstr>
      <vt:lpstr>증명서 발급(수수료 현금 必) </vt:lpstr>
      <vt:lpstr>증명서 발급</vt:lpstr>
      <vt:lpstr>증명서 발급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seiloil</dc:creator>
  <cp:lastModifiedBy>장 세희</cp:lastModifiedBy>
  <cp:revision>60</cp:revision>
  <dcterms:created xsi:type="dcterms:W3CDTF">2017-05-25T06:36:53Z</dcterms:created>
  <dcterms:modified xsi:type="dcterms:W3CDTF">2019-05-28T00:48:15Z</dcterms:modified>
</cp:coreProperties>
</file>