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402" r:id="rId3"/>
    <p:sldId id="548" r:id="rId4"/>
    <p:sldId id="443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47" r:id="rId21"/>
    <p:sldId id="416" r:id="rId22"/>
    <p:sldId id="400" r:id="rId23"/>
    <p:sldId id="399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443"/>
          </p14:sldIdLst>
        </p14:section>
        <p14:section name="Web API Overview" id="{A527C63C-22D4-4E7B-8F71-A4F985C8A7EA}">
          <p14:sldIdLst>
            <p14:sldId id="549"/>
            <p14:sldId id="550"/>
            <p14:sldId id="551"/>
          </p14:sldIdLst>
        </p14:section>
        <p14:section name="Web API Features" id="{EAD28D63-D2AC-4DB5-9C34-9001FE3F405A}">
          <p14:sldIdLst>
            <p14:sldId id="552"/>
            <p14:sldId id="553"/>
            <p14:sldId id="554"/>
          </p14:sldIdLst>
        </p14:section>
        <p14:section name="Web API Controllers" id="{8D53340D-7B8D-4C53-BF2D-FCB12023FCBB}">
          <p14:sldIdLst>
            <p14:sldId id="555"/>
            <p14:sldId id="556"/>
            <p14:sldId id="557"/>
            <p14:sldId id="558"/>
          </p14:sldIdLst>
        </p14:section>
        <p14:section name="Web API Return Types" id="{D4E72710-5D57-4921-B14D-523277EF93ED}">
          <p14:sldIdLst>
            <p14:sldId id="559"/>
            <p14:sldId id="560"/>
            <p14:sldId id="561"/>
            <p14:sldId id="562"/>
            <p14:sldId id="563"/>
          </p14:sldIdLst>
        </p14:section>
        <p14:section name="Conclusion" id="{10E03AB1-9AA8-4E86-9A64-D741901E50A2}">
          <p14:sldIdLst>
            <p14:sldId id="547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86477" autoAdjust="0"/>
  </p:normalViewPr>
  <p:slideViewPr>
    <p:cSldViewPr>
      <p:cViewPr varScale="1">
        <p:scale>
          <a:sx n="81" d="100"/>
          <a:sy n="81" d="100"/>
        </p:scale>
        <p:origin x="112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4.xm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Standard, Consuming Services, Content Negotiation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472" y="3733800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944194" y="3254102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4C2F79-8BB9-4169-8434-CE9592731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88" y="3465021"/>
            <a:ext cx="4675377" cy="2681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Web API Controllers</a:t>
            </a:r>
          </a:p>
        </p:txBody>
      </p:sp>
      <p:pic>
        <p:nvPicPr>
          <p:cNvPr id="6148" name="Picture 4" descr="https://www.drupal.org/files/project-images/rain-drop-hi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12" y="1255879"/>
            <a:ext cx="3581400" cy="35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pixabay.com/static/uploads/photo/2012/04/13/14/09/games-32546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2745505"/>
            <a:ext cx="2817540" cy="27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 handles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requests</a:t>
            </a:r>
          </a:p>
          <a:p>
            <a:pPr lvl="1">
              <a:spcAft>
                <a:spcPts val="0"/>
              </a:spcAft>
            </a:pPr>
            <a:r>
              <a:rPr lang="en-US" dirty="0"/>
              <a:t>Web API controllers derive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lvl="1"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by default maps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requests to specific methods called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43538"/>
              </p:ext>
            </p:extLst>
          </p:nvPr>
        </p:nvGraphicFramePr>
        <p:xfrm>
          <a:off x="912812" y="3505200"/>
          <a:ext cx="10287127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list of all 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Get()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post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Get(int id)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POST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Post(PostModel value)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Update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PUT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Put(int id, PostModel value)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Delete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Delete(int id)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post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by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/api/posts?category=news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/>
                        <a:t>Get(string category)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Web request is sent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controller from route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 Responds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Request Processing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811" y="1877129"/>
            <a:ext cx="4648200" cy="39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0807" y="3303896"/>
            <a:ext cx="4606203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 /api/posts HTTP/1.1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Host: localhost:1337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Cache-Control: no-cache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865812" y="1314734"/>
            <a:ext cx="5917479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PostsController : 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string Edit(Post post)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UsersController : 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0807" y="5257800"/>
            <a:ext cx="4622254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Content-Length: 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"some data"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811" y="3244856"/>
            <a:ext cx="685001" cy="447751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903412" y="3244856"/>
            <a:ext cx="849408" cy="447752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7558869" y="1274143"/>
            <a:ext cx="685001" cy="447751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339669" y="1867878"/>
            <a:ext cx="3489342" cy="1256322"/>
          </a:xfrm>
          <a:prstGeom prst="rect">
            <a:avLst/>
          </a:prstGeom>
          <a:solidFill>
            <a:schemeClr val="bg1">
              <a:lumMod val="85000"/>
              <a:lumOff val="15000"/>
              <a:alpha val="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92269" y="2272998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maps default routes almost the same way as ASP.NET Core MVC Applications.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7834" y="2494128"/>
            <a:ext cx="1008997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app.UseMvc(routes =&gt;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	routes.MapWebApiRoute("DefaultApi", "api/{controller}/{id?}");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277433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105400"/>
            <a:ext cx="8938472" cy="719034"/>
          </a:xfrm>
        </p:spPr>
        <p:txBody>
          <a:bodyPr/>
          <a:lstStyle/>
          <a:p>
            <a:r>
              <a:rPr lang="en-US" noProof="1"/>
              <a:t>T, IEnumerable&lt;T&gt;, IActionResult</a:t>
            </a:r>
          </a:p>
        </p:txBody>
      </p:sp>
      <p:pic>
        <p:nvPicPr>
          <p:cNvPr id="1026" name="Picture 2" descr="http://images.clipartpanda.com/return-clipart-as59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295400"/>
            <a:ext cx="238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382181">
            <a:off x="2634435" y="3176304"/>
            <a:ext cx="3976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noProof="1">
                <a:ln/>
                <a:solidFill>
                  <a:schemeClr val="accent4"/>
                </a:solidFill>
              </a:rPr>
              <a:t>IHttpActionResult</a:t>
            </a:r>
          </a:p>
        </p:txBody>
      </p:sp>
    </p:spTree>
    <p:extLst>
      <p:ext uri="{BB962C8B-B14F-4D97-AF65-F5344CB8AC3E}">
        <p14:creationId xmlns:p14="http://schemas.microsoft.com/office/powerpoint/2010/main" val="228755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001" y="1294553"/>
            <a:ext cx="11804822" cy="3963247"/>
          </a:xfrm>
        </p:spPr>
        <p:txBody>
          <a:bodyPr/>
          <a:lstStyle/>
          <a:p>
            <a:r>
              <a:rPr lang="en-US" dirty="0"/>
              <a:t>Actions can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types</a:t>
            </a:r>
            <a:r>
              <a:rPr lang="en-US" dirty="0"/>
              <a:t>.</a:t>
            </a:r>
          </a:p>
          <a:p>
            <a:r>
              <a:rPr lang="en-US" dirty="0"/>
              <a:t>Returned data automatically serialized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</a:p>
          <a:p>
            <a:pPr lvl="1">
              <a:spcAft>
                <a:spcPts val="450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noProof="1"/>
              <a:t> – generic type (can be anything)</a:t>
            </a:r>
          </a:p>
          <a:p>
            <a:pPr lvl="1">
              <a:spcAft>
                <a:spcPts val="500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/>
              <a:t> - foreach-able collection of generic type T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364583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Comment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GetCommentById(int id) { ...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4623506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IEnumerable&lt;Comment&gt;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 { ...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341" indent="-457200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3000" dirty="0"/>
              <a:t> </a:t>
            </a:r>
            <a:r>
              <a:rPr lang="en-US" sz="3200" dirty="0"/>
              <a:t>– returns empty HTTP response 204 (No Content)</a:t>
            </a:r>
          </a:p>
          <a:p>
            <a:pPr marL="530341" indent="-457200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IActionResult</a:t>
            </a:r>
            <a:r>
              <a:rPr lang="en-US" sz="3200" dirty="0"/>
              <a:t> – returns an abstract HTTP response with status code +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49324" y="3048000"/>
            <a:ext cx="10287000" cy="329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context = new ForumContext();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post = context.Posts.FirstOrDefault(p =&gt; p.Id == id);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if (post == null)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this.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("Invalid post id");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(post);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551612" y="5484679"/>
            <a:ext cx="3848357" cy="586523"/>
          </a:xfrm>
          <a:prstGeom prst="wedgeRoundRectCallout">
            <a:avLst>
              <a:gd name="adj1" fmla="val -91613"/>
              <a:gd name="adj2" fmla="val -1432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dirty="0"/>
              <a:t> + serialized data</a:t>
            </a:r>
          </a:p>
        </p:txBody>
      </p:sp>
    </p:spTree>
    <p:extLst>
      <p:ext uri="{BB962C8B-B14F-4D97-AF65-F5344CB8AC3E}">
        <p14:creationId xmlns:p14="http://schemas.microsoft.com/office/powerpoint/2010/main" val="38400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 good practice always to return a status code</a:t>
            </a: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Return data with concrete status code method (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BadRequest()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Unauthorized()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.)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2000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Return only status code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3048000"/>
            <a:ext cx="10210800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top10Users = context.Users.All()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.Take(10)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.Select(u =&gt; u.Username);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this.Ok(top10Users);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5529641"/>
            <a:ext cx="10210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this.StatusCode(HttpStatusCode.Forbidden);</a:t>
            </a:r>
          </a:p>
        </p:txBody>
      </p:sp>
    </p:spTree>
    <p:extLst>
      <p:ext uri="{BB962C8B-B14F-4D97-AF65-F5344CB8AC3E}">
        <p14:creationId xmlns:p14="http://schemas.microsoft.com/office/powerpoint/2010/main" val="10600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can specify request data source</a:t>
            </a:r>
          </a:p>
          <a:p>
            <a:pPr lvl="1">
              <a:spcAft>
                <a:spcPts val="1350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[FromUri]</a:t>
            </a:r>
            <a:r>
              <a:rPr lang="en-US" dirty="0"/>
              <a:t> – binds data from query string to action parameters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[FromBody]</a:t>
            </a:r>
            <a:r>
              <a:rPr lang="en-US" dirty="0"/>
              <a:t> – binds data from request body to binding model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Attributes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7842" y="2590800"/>
            <a:ext cx="10185770" cy="4314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http://localhost:1337/api/posts/comments?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page=5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7842" y="3289101"/>
            <a:ext cx="1018577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IActionResult GetComments(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[FromUri]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 page)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009" y="4876800"/>
            <a:ext cx="1018577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IActionResult Register(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[FromBody]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RegisterBindingModel user)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... }</a:t>
            </a:r>
          </a:p>
        </p:txBody>
      </p:sp>
    </p:spTree>
    <p:extLst>
      <p:ext uri="{BB962C8B-B14F-4D97-AF65-F5344CB8AC3E}">
        <p14:creationId xmlns:p14="http://schemas.microsoft.com/office/powerpoint/2010/main" val="386202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665999" cy="4335279"/>
          </a:xfrm>
        </p:spPr>
        <p:txBody>
          <a:bodyPr>
            <a:normAutofit/>
          </a:bodyPr>
          <a:lstStyle/>
          <a:p>
            <a:r>
              <a:rPr lang="en-US" dirty="0"/>
              <a:t>ASP.NET Core Web API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ASP.NET Core Web API Controllers</a:t>
            </a:r>
          </a:p>
          <a:p>
            <a:pPr lvl="1"/>
            <a:r>
              <a:rPr lang="en-US" dirty="0"/>
              <a:t>Creating Simple Actions</a:t>
            </a:r>
          </a:p>
          <a:p>
            <a:pPr lvl="1"/>
            <a:r>
              <a:rPr lang="en-US" dirty="0"/>
              <a:t>Action Results</a:t>
            </a:r>
          </a:p>
          <a:p>
            <a:pPr lvl="1"/>
            <a:r>
              <a:rPr lang="en-US" dirty="0"/>
              <a:t>Content </a:t>
            </a:r>
            <a:r>
              <a:rPr lang="en-US" dirty="0" err="1"/>
              <a:t>Negotioation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xmlns="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BDD489F-37DE-48F3-950A-4FC070FC0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929992"/>
                  </p:ext>
                </p:extLst>
              </p:nvPr>
            </p:nvGraphicFramePr>
            <p:xfrm>
              <a:off x="622413" y="1069943"/>
              <a:ext cx="4426472" cy="2490539"/>
            </p:xfrm>
            <a:graphic>
              <a:graphicData uri="http://schemas.microsoft.com/office/powerpoint/2016/slidezoom">
                <pslz:sldZm>
                  <pslz:sldZmObj sldId="549" cId="723220677">
                    <pslz:zmPr id="{D2A736FE-CA89-478A-ABD3-3603282F8CF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6472" cy="2490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5BDD489F-37DE-48F3-950A-4FC070FC0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413" y="1069943"/>
                <a:ext cx="4426472" cy="2490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C2E4633-5681-4CB5-BAB1-73169645C1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3524984"/>
                  </p:ext>
                </p:extLst>
              </p:nvPr>
            </p:nvGraphicFramePr>
            <p:xfrm>
              <a:off x="7139940" y="1069943"/>
              <a:ext cx="4426472" cy="2490539"/>
            </p:xfrm>
            <a:graphic>
              <a:graphicData uri="http://schemas.microsoft.com/office/powerpoint/2016/slidezoom">
                <pslz:sldZm>
                  <pslz:sldZmObj sldId="555" cId="884346038">
                    <pslz:zmPr id="{1E74065C-AEDE-4D59-A1A4-24E34D30262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6472" cy="2490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C2E4633-5681-4CB5-BAB1-73169645C1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9940" y="1069943"/>
                <a:ext cx="4426472" cy="2490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32F455D9-6BFE-4B88-925F-12932DD524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7330298"/>
                  </p:ext>
                </p:extLst>
              </p:nvPr>
            </p:nvGraphicFramePr>
            <p:xfrm>
              <a:off x="3775150" y="3816150"/>
              <a:ext cx="4426472" cy="2490539"/>
            </p:xfrm>
            <a:graphic>
              <a:graphicData uri="http://schemas.microsoft.com/office/powerpoint/2016/slidezoom">
                <pslz:sldZm>
                  <pslz:sldZmObj sldId="559" cId="2287559704">
                    <pslz:zmPr id="{2A449306-C7A9-4FF9-952F-F3470EBA150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6472" cy="2490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32F455D9-6BFE-4B88-925F-12932DD524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5150" y="3816150"/>
                <a:ext cx="4426472" cy="2490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Web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4603703"/>
            <a:ext cx="9448800" cy="1568497"/>
          </a:xfrm>
        </p:spPr>
        <p:txBody>
          <a:bodyPr/>
          <a:lstStyle/>
          <a:p>
            <a:r>
              <a:rPr lang="en-US" dirty="0"/>
              <a:t>What is ASP.NET Core Web API?</a:t>
            </a:r>
          </a:p>
        </p:txBody>
      </p:sp>
      <p:pic>
        <p:nvPicPr>
          <p:cNvPr id="2052" name="Picture 4" descr="http://wp.learnnowonline.com/wp-content/uploads/2013/08/aspnet-tutori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638425" cy="1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53388" y="2915718"/>
            <a:ext cx="4595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Web API</a:t>
            </a:r>
          </a:p>
        </p:txBody>
      </p:sp>
      <p:pic>
        <p:nvPicPr>
          <p:cNvPr id="2050" name="Picture 2" descr="http://www.nopcommerce.com/images/thumbs/0003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6002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Core Web API</a:t>
            </a:r>
            <a:endParaRPr lang="en-US" dirty="0"/>
          </a:p>
          <a:p>
            <a:pPr lvl="1"/>
            <a:r>
              <a:rPr lang="en-US" dirty="0"/>
              <a:t>No longer a separated Framework (unlike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MVC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Has many things in common with MVC type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812674-4FB2-4E33-AF7F-D09C753B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80" y="3451339"/>
            <a:ext cx="28194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F2FC6D-6AC1-4DFD-9F3E-D0866D92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36398"/>
            <a:ext cx="3200400" cy="28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http://www.sadafnoor.com/blog/wp-content/uploads/2015/02/15/restful-api-design-best-practices/13588851381.png">
            <a:extLst>
              <a:ext uri="{FF2B5EF4-FFF2-40B4-BE49-F238E27FC236}">
                <a16:creationId xmlns:a16="http://schemas.microsoft.com/office/drawing/2014/main" xmlns="" id="{39D36A6B-45AE-43C1-9715-95253F20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28" y="3307904"/>
            <a:ext cx="3008385" cy="30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2055812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3412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16958" y="3173116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7592884" y="4789600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7536786" y="4336209"/>
            <a:ext cx="1557715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7934931" y="1742717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53" y="2953511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536786" y="2709501"/>
            <a:ext cx="1624965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656012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13" y="516077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2" y="936435"/>
            <a:ext cx="2354193" cy="14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6074156" y="2019056"/>
            <a:ext cx="691544" cy="115366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6119504" y="4103369"/>
            <a:ext cx="634785" cy="115366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71" y="1072717"/>
            <a:ext cx="5917541" cy="2203883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Easy to develop and consume</a:t>
            </a:r>
          </a:p>
          <a:p>
            <a:r>
              <a:rPr lang="en-US" sz="3000" dirty="0"/>
              <a:t>Modern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programming model</a:t>
            </a:r>
          </a:p>
          <a:p>
            <a:pPr lvl="1"/>
            <a:r>
              <a:rPr lang="en-US" sz="2800" dirty="0"/>
              <a:t>Access to strongly typed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object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35AC310-66B5-41EA-B981-7C398CE68668}"/>
              </a:ext>
            </a:extLst>
          </p:cNvPr>
          <p:cNvSpPr txBox="1">
            <a:spLocks/>
          </p:cNvSpPr>
          <p:nvPr/>
        </p:nvSpPr>
        <p:spPr>
          <a:xfrm>
            <a:off x="6276427" y="1072717"/>
            <a:ext cx="5715000" cy="220388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Content negotiation</a:t>
            </a:r>
          </a:p>
          <a:p>
            <a:pPr lvl="1"/>
            <a:r>
              <a:rPr lang="en-US" sz="2800" dirty="0"/>
              <a:t>Client and server negotiate about the right data format</a:t>
            </a:r>
          </a:p>
          <a:p>
            <a:pPr lvl="1"/>
            <a:r>
              <a:rPr lang="en-US" sz="2800" dirty="0"/>
              <a:t>Default format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JSON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67CE16-9370-414B-BE34-1ED35071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3" y="3581401"/>
            <a:ext cx="7836687" cy="28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0" y="1295400"/>
            <a:ext cx="11804822" cy="5045076"/>
          </a:xfrm>
        </p:spPr>
        <p:txBody>
          <a:bodyPr>
            <a:normAutofit/>
          </a:bodyPr>
          <a:lstStyle/>
          <a:p>
            <a:r>
              <a:rPr lang="en-US" dirty="0"/>
              <a:t>Model binding and validation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data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POCO </a:t>
            </a:r>
            <a:r>
              <a:rPr lang="en-US" dirty="0"/>
              <a:t>models</a:t>
            </a:r>
          </a:p>
          <a:p>
            <a:pPr lvl="1"/>
            <a:r>
              <a:rPr lang="en-US" dirty="0"/>
              <a:t>Data validation via attributes</a:t>
            </a:r>
          </a:p>
          <a:p>
            <a:pPr lvl="1"/>
            <a:r>
              <a:rPr lang="en-US" dirty="0"/>
              <a:t>Supports the same model binding and validation infrastructure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MVC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(mapping between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code)</a:t>
            </a:r>
          </a:p>
          <a:p>
            <a:pPr lvl="1"/>
            <a:r>
              <a:rPr lang="en-US" dirty="0"/>
              <a:t>Full set of routing capabilities supported within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Features</a:t>
            </a:r>
          </a:p>
        </p:txBody>
      </p:sp>
    </p:spTree>
    <p:extLst>
      <p:ext uri="{BB962C8B-B14F-4D97-AF65-F5344CB8AC3E}">
        <p14:creationId xmlns:p14="http://schemas.microsoft.com/office/powerpoint/2010/main" val="262936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88111"/>
            <a:ext cx="11804822" cy="4298289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</a:p>
          <a:p>
            <a:pPr lvl="1"/>
            <a:r>
              <a:rPr lang="en-US" dirty="0"/>
              <a:t>Easily decorates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with additional validation</a:t>
            </a:r>
          </a:p>
          <a:p>
            <a:pPr lvl="1"/>
            <a:r>
              <a:rPr lang="en-US" dirty="0"/>
              <a:t>Authorization, CORS, etc.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Testability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dirty="0"/>
              <a:t> &amp; Dependency injection support</a:t>
            </a:r>
          </a:p>
          <a:p>
            <a:r>
              <a:rPr lang="en-US" dirty="0"/>
              <a:t>Flexible hosting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IIS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Azure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self-hosting (Kestrel)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(3)</a:t>
            </a:r>
          </a:p>
        </p:txBody>
      </p:sp>
    </p:spTree>
    <p:extLst>
      <p:ext uri="{BB962C8B-B14F-4D97-AF65-F5344CB8AC3E}">
        <p14:creationId xmlns:p14="http://schemas.microsoft.com/office/powerpoint/2010/main" val="2928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3644</TotalTime>
  <Words>844</Words>
  <Application>Microsoft Office PowerPoint</Application>
  <PresentationFormat>Custom</PresentationFormat>
  <Paragraphs>213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ASP.NET Core Web API</vt:lpstr>
      <vt:lpstr>Table of Contents</vt:lpstr>
      <vt:lpstr>Questions</vt:lpstr>
      <vt:lpstr>What is ASP.NET Core Web API?</vt:lpstr>
      <vt:lpstr>ASP.NET Core Web API</vt:lpstr>
      <vt:lpstr>ASP.NET Core Web API</vt:lpstr>
      <vt:lpstr>ASP.NET Core Web API Features</vt:lpstr>
      <vt:lpstr>ASP.NET Core Web API Features</vt:lpstr>
      <vt:lpstr>Web API Features (3)</vt:lpstr>
      <vt:lpstr>Web API Controllers</vt:lpstr>
      <vt:lpstr>ASP.NET Core Web API Controllers</vt:lpstr>
      <vt:lpstr>ASP.NET Core Web API Request Processing</vt:lpstr>
      <vt:lpstr>Default Route</vt:lpstr>
      <vt:lpstr>Return Types</vt:lpstr>
      <vt:lpstr>Return Types</vt:lpstr>
      <vt:lpstr>Return Types (2)</vt:lpstr>
      <vt:lpstr>HTTP Status Codes</vt:lpstr>
      <vt:lpstr>Data Source Attributes</vt:lpstr>
      <vt:lpstr>Summary</vt:lpstr>
      <vt:lpstr>C# MVC Frameworks – Web API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Advanced – ASP.NET CORE - IDENTITY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Hristov</cp:lastModifiedBy>
  <cp:revision>593</cp:revision>
  <dcterms:created xsi:type="dcterms:W3CDTF">2014-01-02T17:00:34Z</dcterms:created>
  <dcterms:modified xsi:type="dcterms:W3CDTF">2018-12-06T08:53:33Z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