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66" r:id="rId4"/>
    <p:sldId id="274" r:id="rId5"/>
    <p:sldId id="268" r:id="rId6"/>
    <p:sldId id="276" r:id="rId7"/>
    <p:sldId id="277" r:id="rId8"/>
    <p:sldId id="275" r:id="rId9"/>
    <p:sldId id="272" r:id="rId10"/>
    <p:sldId id="269" r:id="rId11"/>
    <p:sldId id="262" r:id="rId12"/>
    <p:sldId id="260" r:id="rId13"/>
    <p:sldId id="271" r:id="rId14"/>
    <p:sldId id="270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>
        <p:scale>
          <a:sx n="100" d="100"/>
          <a:sy n="100" d="100"/>
        </p:scale>
        <p:origin x="108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F6D8A-B720-478B-8514-66B579016A25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3A57D-6F26-4721-8ED9-5443DB4BC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686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148F9-FBA7-4496-B8B3-FC4D7B0FE745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5CF32-320A-4F34-A988-663BC0AA1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43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5CF32-320A-4F34-A988-663BC0AA1E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0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5CF32-320A-4F34-A988-663BC0AA1E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3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5CF32-320A-4F34-A988-663BC0AA1EC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7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5CF32-320A-4F34-A988-663BC0AA1E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C1A-F109-45AE-A245-376314CD82CD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6CF7-0129-4F35-BE67-86DC563AF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1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A6D4-F4C7-4BE4-B41F-976212B446A9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6CF7-0129-4F35-BE67-86DC563AF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2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2AC7-7F61-4252-95AF-E5689C32CB11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6CF7-0129-4F35-BE67-86DC563AF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0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45B0-7A3D-4C94-A6B5-096792E54A83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6CF7-0129-4F35-BE67-86DC563AF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2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9384-EF24-4242-8A3D-CF4EA91FCD29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6CF7-0129-4F35-BE67-86DC563AF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A570-C7A9-4729-A4D5-7C7158DCBCB3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6CF7-0129-4F35-BE67-86DC563AF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5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0FF8-4335-44AF-BAAD-043AE12FA5B6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6CF7-0129-4F35-BE67-86DC563AF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1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3A9E4-F0DE-4BF8-A905-172D7C4D731A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6CF7-0129-4F35-BE67-86DC563AF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E898-DACA-42D9-AF75-4AC4728B170A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6CF7-0129-4F35-BE67-86DC563AF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07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4B07-E840-41E7-A3E8-E4BC5245BF98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6CF7-0129-4F35-BE67-86DC563AF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8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AC49-3A4B-426A-A585-3164964677D1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6CF7-0129-4F35-BE67-86DC563AF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FB24B-430F-4612-AB8C-7911A310FE7E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A6CF7-0129-4F35-BE67-86DC563AF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3" r="26308" b="10370"/>
          <a:stretch/>
        </p:blipFill>
        <p:spPr>
          <a:xfrm>
            <a:off x="0" y="0"/>
            <a:ext cx="12192000" cy="464614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4646141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65434" y="4823699"/>
            <a:ext cx="256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We </a:t>
            </a:r>
            <a:r>
              <a:rPr lang="en-US" altLang="ko-KR" sz="28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Do </a:t>
            </a:r>
            <a:r>
              <a:rPr lang="en-US" altLang="ko-KR" sz="2800" b="1" dirty="0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Trend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54189" y="2184255"/>
            <a:ext cx="6483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err="1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endParaRPr lang="en-US" altLang="ko-KR" sz="7200" b="1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/>
            <a:r>
              <a:rPr lang="en-US" altLang="ko-KR" sz="36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Hynix Trend Viewer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74" y="177558"/>
            <a:ext cx="893712" cy="47143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46407" y="5321276"/>
            <a:ext cx="5886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Data Analytics Technology	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박헌준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/>
            </a:r>
            <a:b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</a:b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Mobile 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2000" b="1" dirty="0" err="1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Chatbot</a:t>
            </a: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		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김다혜</a:t>
            </a: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/>
            </a:r>
            <a:b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</a:b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Software </a:t>
            </a: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ea typeface="뫼비우스 Regular" panose="02000700060000000000" pitchFamily="2" charset="-127"/>
              </a:rPr>
              <a:t>&amp;</a:t>
            </a: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Intelligence	</a:t>
            </a:r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이수연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/>
            </a:r>
            <a:b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</a:b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Data Analytics Technology </a:t>
            </a:r>
            <a:r>
              <a:rPr lang="en-US" altLang="ko-KR" sz="2000" b="1" dirty="0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	</a:t>
            </a:r>
            <a:r>
              <a:rPr lang="ko-KR" altLang="en-US" sz="2000" b="1" dirty="0" err="1" smtClean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채선율</a:t>
            </a:r>
            <a:endParaRPr lang="en-US" altLang="ko-KR" sz="2000" b="1" dirty="0" smtClean="0">
              <a:solidFill>
                <a:schemeClr val="bg1">
                  <a:lumMod val="6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74" y="177558"/>
            <a:ext cx="893712" cy="4714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6860" y="182442"/>
            <a:ext cx="677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r>
              <a:rPr lang="ko-KR" altLang="en-US" sz="2400" b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4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Hynix Trend Viewer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7716" y="120887"/>
            <a:ext cx="5616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About </a:t>
            </a:r>
            <a:r>
              <a:rPr lang="en-US" altLang="ko-KR" sz="3200" dirty="0" err="1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endParaRPr lang="ko-KR" altLang="en-US" sz="3200" dirty="0">
              <a:solidFill>
                <a:srgbClr val="F58025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7821" y="1450428"/>
            <a:ext cx="10484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이러한 현재의 시스템에서는 우리가 원하는 것을 볼 수 없으므로 이를 분석하고 이를 </a:t>
            </a:r>
            <a:r>
              <a:rPr lang="en-US" altLang="ko-KR" dirty="0" smtClean="0"/>
              <a:t>Visualize </a:t>
            </a:r>
            <a:r>
              <a:rPr lang="ko-KR" altLang="en-US" dirty="0" smtClean="0"/>
              <a:t>하자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			</a:t>
            </a:r>
            <a:r>
              <a:rPr lang="ko-KR" altLang="en-US" dirty="0" err="1" smtClean="0"/>
              <a:t>검색량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차트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Topic modeling </a:t>
            </a:r>
            <a:r>
              <a:rPr lang="en-US" altLang="ko-KR" dirty="0" smtClean="0">
                <a:sym typeface="Wingdings" panose="05000000000000000000" pitchFamily="2" charset="2"/>
              </a:rPr>
              <a:t> 	</a:t>
            </a:r>
            <a:r>
              <a:rPr lang="ko-KR" altLang="en-US" dirty="0" smtClean="0">
                <a:sym typeface="Wingdings" panose="05000000000000000000" pitchFamily="2" charset="2"/>
              </a:rPr>
              <a:t>시간대별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요일별</a:t>
            </a:r>
            <a:r>
              <a:rPr lang="ko-KR" altLang="en-US" dirty="0" smtClean="0">
                <a:sym typeface="Wingdings" panose="05000000000000000000" pitchFamily="2" charset="2"/>
              </a:rPr>
              <a:t> 검색 빈도 분석 </a:t>
            </a:r>
            <a:r>
              <a:rPr lang="en-US" altLang="ko-KR" dirty="0" smtClean="0">
                <a:sym typeface="Wingdings" panose="05000000000000000000" pitchFamily="2" charset="2"/>
              </a:rPr>
              <a:t> Web page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report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			Top keyword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word cloud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감성 분석</a:t>
            </a:r>
            <a:endParaRPr lang="en-US" altLang="ko-KR" dirty="0" smtClean="0"/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관심 있는 기간을 입력하면 자동으로 위의 작업을 수행하는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의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404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3" y="2774259"/>
            <a:ext cx="7105650" cy="356235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74" y="177558"/>
            <a:ext cx="893712" cy="4714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6860" y="182442"/>
            <a:ext cx="677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r>
              <a:rPr lang="ko-KR" altLang="en-US" sz="2400" b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4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Hynix Trend Viewer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7716" y="120887"/>
            <a:ext cx="5616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감정 분석</a:t>
            </a:r>
            <a:endParaRPr lang="ko-KR" altLang="en-US" sz="3200" dirty="0">
              <a:solidFill>
                <a:srgbClr val="F58025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5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74" y="177558"/>
            <a:ext cx="893712" cy="4714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6860" y="182442"/>
            <a:ext cx="677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r>
              <a:rPr lang="ko-KR" altLang="en-US" sz="2400" b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4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Hynix Trend Viewer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7716" y="120887"/>
            <a:ext cx="5616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감정 분석</a:t>
            </a:r>
            <a:endParaRPr lang="ko-KR" altLang="en-US" sz="3200" dirty="0">
              <a:solidFill>
                <a:srgbClr val="F58025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8" name="Picture 2" descr="pict--1-sector-donut-chart-management-indicators-vector-stencils-library (640Ã538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126" y="1465992"/>
            <a:ext cx="2392921" cy="20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285877" y="5037028"/>
            <a:ext cx="1235676" cy="208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12004" y="5025483"/>
            <a:ext cx="1235676" cy="208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pict--1-sector-donut-chart-management-indicators-vector-stencils-library (640Ã538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126" y="4116260"/>
            <a:ext cx="2392921" cy="20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ict--1-sector-donut-chart-management-indicators-vector-stencils-library (640Ã538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720" y="4154894"/>
            <a:ext cx="2392921" cy="20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ict--1-sector-donut-chart-management-indicators-vector-stencils-library (640Ã538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721" y="1435945"/>
            <a:ext cx="2392921" cy="20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562747" y="5974800"/>
            <a:ext cx="1235676" cy="208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562747" y="3334570"/>
            <a:ext cx="1235676" cy="208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94295" y="3327978"/>
            <a:ext cx="1235676" cy="208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27895" y="6023486"/>
            <a:ext cx="1235676" cy="208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72303" y="1216365"/>
            <a:ext cx="561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버스</a:t>
            </a:r>
            <a:endParaRPr lang="ko-KR" altLang="en-US" sz="1400" dirty="0">
              <a:solidFill>
                <a:srgbClr val="F58025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5180" y="3847117"/>
            <a:ext cx="561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기숙사</a:t>
            </a:r>
            <a:endParaRPr lang="ko-KR" altLang="en-US" sz="1400" dirty="0">
              <a:solidFill>
                <a:srgbClr val="F58025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5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74" y="187069"/>
            <a:ext cx="893712" cy="4714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4272" y="1351508"/>
            <a:ext cx="87034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Summary </a:t>
            </a:r>
            <a:r>
              <a:rPr lang="en-US" altLang="ko-KR" sz="88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&amp;</a:t>
            </a:r>
            <a:br>
              <a:rPr lang="en-US" altLang="ko-KR" sz="88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</a:br>
            <a:r>
              <a:rPr lang="en-US" altLang="ko-KR" sz="88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Future </a:t>
            </a:r>
            <a:r>
              <a:rPr lang="en-US" altLang="ko-KR" sz="88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works</a:t>
            </a:r>
            <a:endParaRPr lang="ko-KR" altLang="en-US" sz="8000" b="1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74" y="177558"/>
            <a:ext cx="893712" cy="4714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6860" y="182442"/>
            <a:ext cx="677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r>
              <a:rPr lang="ko-KR" altLang="en-US" sz="2400" b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4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Hynix Trend Viewer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7716" y="120887"/>
            <a:ext cx="5616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About </a:t>
            </a:r>
            <a:r>
              <a:rPr lang="en-US" altLang="ko-KR" sz="3200" dirty="0" err="1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endParaRPr lang="ko-KR" altLang="en-US" sz="3200" dirty="0">
              <a:solidFill>
                <a:srgbClr val="F58025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7821" y="1458666"/>
            <a:ext cx="10484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------------------------------------------------------------------------------------------- Conclusion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Blah </a:t>
            </a:r>
            <a:r>
              <a:rPr lang="en-US" altLang="ko-KR" dirty="0" err="1" smtClean="0"/>
              <a:t>blah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Blabla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------------------------------------------------------------------------------------------- Future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작업이 실시간으로 이루어 지는 것은 아니다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이러한 자동화 작업은 </a:t>
            </a:r>
            <a:r>
              <a:rPr lang="ko-KR" altLang="en-US" dirty="0" err="1" smtClean="0"/>
              <a:t>하이닉스</a:t>
            </a:r>
            <a:r>
              <a:rPr lang="ko-KR" altLang="en-US" dirty="0" smtClean="0"/>
              <a:t> 게시판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하이통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에도 적용할 수 있을 것이다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1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74" y="187069"/>
            <a:ext cx="893712" cy="4714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4190" y="2705725"/>
            <a:ext cx="64836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Thank you</a:t>
            </a:r>
            <a:endParaRPr lang="ko-KR" altLang="en-US" sz="8000" b="1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1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74" y="177558"/>
            <a:ext cx="893712" cy="47143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87716" y="120887"/>
            <a:ext cx="5616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목차</a:t>
            </a:r>
            <a:endParaRPr lang="ko-KR" altLang="en-US" sz="3200" dirty="0">
              <a:solidFill>
                <a:srgbClr val="F58025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gray">
          <a:xfrm>
            <a:off x="-5058" y="1320644"/>
            <a:ext cx="526879" cy="400947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en-US" sz="1600" kern="0" dirty="0">
              <a:solidFill>
                <a:srgbClr val="FFD2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5" name="Oval 4"/>
          <p:cNvSpPr>
            <a:spLocks noChangeArrowheads="1"/>
          </p:cNvSpPr>
          <p:nvPr/>
        </p:nvSpPr>
        <p:spPr bwMode="gray">
          <a:xfrm>
            <a:off x="287653" y="1241888"/>
            <a:ext cx="545047" cy="558461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D20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6" name="Oval 5"/>
          <p:cNvSpPr>
            <a:spLocks noChangeArrowheads="1"/>
          </p:cNvSpPr>
          <p:nvPr/>
        </p:nvSpPr>
        <p:spPr bwMode="gray">
          <a:xfrm>
            <a:off x="364363" y="1320644"/>
            <a:ext cx="391626" cy="400947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sz="1400" b="1" kern="0" dirty="0" smtClean="0">
                <a:solidFill>
                  <a:srgbClr val="FFE6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 panose="020B0604020202020204" pitchFamily="34" charset="0"/>
              </a:rPr>
              <a:t>I</a:t>
            </a:r>
            <a:endParaRPr lang="en-US" sz="1400" b="1" kern="0" dirty="0">
              <a:solidFill>
                <a:srgbClr val="FFE6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 bwMode="gray">
          <a:xfrm>
            <a:off x="915494" y="1336288"/>
            <a:ext cx="7020780" cy="369332"/>
          </a:xfrm>
          <a:prstGeom prst="rect">
            <a:avLst/>
          </a:prstGeom>
          <a:noFill/>
        </p:spPr>
        <p:txBody>
          <a:bodyPr wrap="square" lIns="72000" rIns="72000" rtlCol="0" anchor="ctr" anchorCtr="0">
            <a:spAutoFit/>
          </a:bodyPr>
          <a:lstStyle>
            <a:defPPr>
              <a:defRPr lang="ko-KR"/>
            </a:defPPr>
            <a:lvl1pPr fontAlgn="base" latinLnBrk="0">
              <a:spcBef>
                <a:spcPct val="0"/>
              </a:spcBef>
              <a:spcAft>
                <a:spcPct val="0"/>
              </a:spcAft>
              <a:defRPr b="1" kern="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>
                <a:solidFill>
                  <a:schemeClr val="tx2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Background</a:t>
            </a:r>
            <a:endParaRPr lang="ko-KR" altLang="en-US" dirty="0">
              <a:solidFill>
                <a:schemeClr val="tx2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gray">
          <a:xfrm>
            <a:off x="0" y="2692244"/>
            <a:ext cx="526879" cy="400947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en-US" sz="1600" kern="0" dirty="0">
              <a:solidFill>
                <a:srgbClr val="FFD2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9" name="Oval 4"/>
          <p:cNvSpPr>
            <a:spLocks noChangeArrowheads="1"/>
          </p:cNvSpPr>
          <p:nvPr/>
        </p:nvSpPr>
        <p:spPr bwMode="gray">
          <a:xfrm>
            <a:off x="292711" y="2613488"/>
            <a:ext cx="545047" cy="558461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D20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gray">
          <a:xfrm>
            <a:off x="369421" y="2692244"/>
            <a:ext cx="391626" cy="400947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sz="1400" b="1" kern="0" dirty="0" smtClean="0">
                <a:solidFill>
                  <a:srgbClr val="FFE6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 panose="020B0604020202020204" pitchFamily="34" charset="0"/>
              </a:rPr>
              <a:t>II</a:t>
            </a:r>
            <a:endParaRPr lang="en-US" sz="1400" b="1" kern="0" dirty="0">
              <a:solidFill>
                <a:srgbClr val="FFE6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 bwMode="gray">
          <a:xfrm>
            <a:off x="920552" y="2723277"/>
            <a:ext cx="7020780" cy="338554"/>
          </a:xfrm>
          <a:prstGeom prst="rect">
            <a:avLst/>
          </a:prstGeom>
          <a:noFill/>
        </p:spPr>
        <p:txBody>
          <a:bodyPr wrap="square" lIns="72000" rIns="72000" rtlCol="0" anchor="ctr" anchorCtr="0">
            <a:spAutoFit/>
          </a:bodyPr>
          <a:lstStyle>
            <a:defPPr>
              <a:defRPr lang="ko-KR"/>
            </a:defPPr>
            <a:lvl1pPr fontAlgn="base" latinLnBrk="0">
              <a:spcBef>
                <a:spcPct val="0"/>
              </a:spcBef>
              <a:spcAft>
                <a:spcPct val="0"/>
              </a:spcAft>
              <a:defRPr b="1" kern="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ko-KR" sz="1600" dirty="0" smtClean="0">
                <a:solidFill>
                  <a:schemeClr val="tx2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About </a:t>
            </a:r>
            <a:r>
              <a:rPr lang="en-US" altLang="ko-KR" sz="1600" dirty="0" err="1" smtClean="0">
                <a:solidFill>
                  <a:schemeClr val="tx2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endParaRPr lang="ko-KR" altLang="en-US" sz="1600" dirty="0">
              <a:solidFill>
                <a:schemeClr val="tx2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2" name="Rectangle 3"/>
          <p:cNvSpPr>
            <a:spLocks noChangeArrowheads="1"/>
          </p:cNvSpPr>
          <p:nvPr/>
        </p:nvSpPr>
        <p:spPr bwMode="gray">
          <a:xfrm>
            <a:off x="15895" y="4142602"/>
            <a:ext cx="526879" cy="400947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en-US" sz="1600" kern="0" dirty="0">
              <a:solidFill>
                <a:srgbClr val="FFD2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3" name="Oval 4"/>
          <p:cNvSpPr>
            <a:spLocks noChangeArrowheads="1"/>
          </p:cNvSpPr>
          <p:nvPr/>
        </p:nvSpPr>
        <p:spPr bwMode="gray">
          <a:xfrm>
            <a:off x="308606" y="4063846"/>
            <a:ext cx="545047" cy="558461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D20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4" name="Oval 5"/>
          <p:cNvSpPr>
            <a:spLocks noChangeArrowheads="1"/>
          </p:cNvSpPr>
          <p:nvPr/>
        </p:nvSpPr>
        <p:spPr bwMode="gray">
          <a:xfrm>
            <a:off x="385316" y="4142602"/>
            <a:ext cx="391626" cy="400947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1400" b="1" kern="0" dirty="0" smtClean="0">
                <a:solidFill>
                  <a:srgbClr val="FFE6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 panose="020B0604020202020204" pitchFamily="34" charset="0"/>
              </a:rPr>
              <a:t>III</a:t>
            </a:r>
            <a:endParaRPr lang="en-US" altLang="ko-KR" sz="1400" b="1" kern="0" dirty="0">
              <a:solidFill>
                <a:srgbClr val="FFE6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 bwMode="gray">
          <a:xfrm>
            <a:off x="936447" y="4158246"/>
            <a:ext cx="7020780" cy="369332"/>
          </a:xfrm>
          <a:prstGeom prst="rect">
            <a:avLst/>
          </a:prstGeom>
          <a:noFill/>
        </p:spPr>
        <p:txBody>
          <a:bodyPr wrap="square" lIns="72000" rIns="72000" rtlCol="0" anchor="ctr" anchorCtr="0">
            <a:spAutoFit/>
          </a:bodyPr>
          <a:lstStyle>
            <a:defPPr>
              <a:defRPr lang="ko-KR"/>
            </a:defPPr>
            <a:lvl1pPr fontAlgn="base" latinLnBrk="0">
              <a:spcBef>
                <a:spcPct val="0"/>
              </a:spcBef>
              <a:spcAft>
                <a:spcPct val="0"/>
              </a:spcAft>
              <a:defRPr b="1" kern="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>
                <a:solidFill>
                  <a:schemeClr val="tx2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Subsection 3</a:t>
            </a:r>
            <a:endParaRPr lang="ko-KR" altLang="en-US" sz="1500" b="0" dirty="0">
              <a:solidFill>
                <a:schemeClr val="tx2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gray">
          <a:xfrm>
            <a:off x="24213" y="5586636"/>
            <a:ext cx="526879" cy="400947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en-US" sz="1600" kern="0" dirty="0">
              <a:solidFill>
                <a:srgbClr val="FFD2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7" name="Oval 4"/>
          <p:cNvSpPr>
            <a:spLocks noChangeArrowheads="1"/>
          </p:cNvSpPr>
          <p:nvPr/>
        </p:nvSpPr>
        <p:spPr bwMode="gray">
          <a:xfrm>
            <a:off x="316924" y="5507880"/>
            <a:ext cx="545047" cy="558461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D20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8" name="Oval 5"/>
          <p:cNvSpPr>
            <a:spLocks noChangeArrowheads="1"/>
          </p:cNvSpPr>
          <p:nvPr/>
        </p:nvSpPr>
        <p:spPr bwMode="gray">
          <a:xfrm>
            <a:off x="393634" y="5586636"/>
            <a:ext cx="391626" cy="400947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altLang="ko-KR" sz="1400" b="1" kern="0" dirty="0" smtClean="0">
                <a:solidFill>
                  <a:srgbClr val="FFE6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Arial" panose="020B0604020202020204" pitchFamily="34" charset="0"/>
              </a:rPr>
              <a:t>IIII</a:t>
            </a:r>
            <a:endParaRPr lang="en-US" altLang="ko-KR" sz="1400" b="1" kern="0" dirty="0">
              <a:solidFill>
                <a:srgbClr val="FFE6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 bwMode="gray">
          <a:xfrm>
            <a:off x="944765" y="5602280"/>
            <a:ext cx="7020780" cy="369332"/>
          </a:xfrm>
          <a:prstGeom prst="rect">
            <a:avLst/>
          </a:prstGeom>
          <a:noFill/>
        </p:spPr>
        <p:txBody>
          <a:bodyPr wrap="square" lIns="72000" rIns="72000" rtlCol="0" anchor="ctr" anchorCtr="0">
            <a:spAutoFit/>
          </a:bodyPr>
          <a:lstStyle>
            <a:defPPr>
              <a:defRPr lang="ko-KR"/>
            </a:defPPr>
            <a:lvl1pPr fontAlgn="base" latinLnBrk="0">
              <a:spcBef>
                <a:spcPct val="0"/>
              </a:spcBef>
              <a:spcAft>
                <a:spcPct val="0"/>
              </a:spcAft>
              <a:defRPr b="1" kern="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>
                <a:solidFill>
                  <a:schemeClr val="tx2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Summary &amp; Future works</a:t>
            </a:r>
            <a:endParaRPr lang="ko-KR" altLang="en-US" sz="1500" b="0" dirty="0">
              <a:solidFill>
                <a:schemeClr val="tx2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29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598673"/>
            <a:ext cx="12192000" cy="16606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74" y="187069"/>
            <a:ext cx="893712" cy="4714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1192" y="2705725"/>
            <a:ext cx="71096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Background</a:t>
            </a:r>
            <a:endParaRPr lang="ko-KR" altLang="en-US" sz="8000" b="1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6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74" y="177558"/>
            <a:ext cx="893712" cy="4714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6860" y="182442"/>
            <a:ext cx="677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r>
              <a:rPr lang="ko-KR" altLang="en-US" sz="2400" b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4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Hynix Trend Viewer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7716" y="120887"/>
            <a:ext cx="5616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Background</a:t>
            </a:r>
            <a:endParaRPr lang="ko-KR" altLang="en-US" sz="3200" dirty="0">
              <a:solidFill>
                <a:srgbClr val="F58025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" y="1786050"/>
            <a:ext cx="5104507" cy="363655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92263" y="2286966"/>
            <a:ext cx="720523" cy="63526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30" y="1383855"/>
            <a:ext cx="6020156" cy="183563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292000" y="4413292"/>
            <a:ext cx="720523" cy="63526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12" y="4040748"/>
            <a:ext cx="5971191" cy="17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0" y="1343025"/>
            <a:ext cx="4978362" cy="447675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25" y="1343025"/>
            <a:ext cx="4967574" cy="44767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74" y="177558"/>
            <a:ext cx="893712" cy="4714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6860" y="182442"/>
            <a:ext cx="677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r>
              <a:rPr lang="ko-KR" altLang="en-US" sz="2400" b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4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Hynix Trend Viewer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7716" y="120887"/>
            <a:ext cx="5616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Background</a:t>
            </a:r>
            <a:endParaRPr lang="ko-KR" altLang="en-US" sz="3200" dirty="0">
              <a:solidFill>
                <a:srgbClr val="F58025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0" y="2552109"/>
            <a:ext cx="12192000" cy="1753782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41192" y="3044280"/>
            <a:ext cx="7109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Hynix Trend Viewer</a:t>
            </a:r>
            <a:endParaRPr lang="en-US" altLang="ko-KR" sz="4400" b="1" dirty="0" smtClean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0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598673"/>
            <a:ext cx="12192000" cy="16606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74" y="187069"/>
            <a:ext cx="893712" cy="4714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41192" y="2705725"/>
            <a:ext cx="71096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About </a:t>
            </a:r>
            <a:r>
              <a:rPr lang="en-US" altLang="ko-KR" sz="8800" b="1" dirty="0" err="1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endParaRPr lang="ko-KR" altLang="en-US" sz="8000" b="1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6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74" y="177558"/>
            <a:ext cx="893712" cy="4714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6860" y="182442"/>
            <a:ext cx="677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r>
              <a:rPr lang="ko-KR" altLang="en-US" sz="2400" b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4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Hynix Trend Viewer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7716" y="120887"/>
            <a:ext cx="5616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About </a:t>
            </a:r>
            <a:r>
              <a:rPr lang="en-US" altLang="ko-KR" sz="3200" dirty="0" err="1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endParaRPr lang="ko-KR" altLang="en-US" sz="3200" dirty="0">
              <a:solidFill>
                <a:srgbClr val="F58025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98063" y="4312839"/>
            <a:ext cx="152400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0910" y="1314298"/>
            <a:ext cx="1857375" cy="4976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59965" y="5423557"/>
            <a:ext cx="187642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31377" y="1104240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09153" y="2303072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631376" y="3324626"/>
            <a:ext cx="1857375" cy="67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줄무늬가 있는 오른쪽 화살표 6"/>
          <p:cNvSpPr/>
          <p:nvPr/>
        </p:nvSpPr>
        <p:spPr>
          <a:xfrm>
            <a:off x="313634" y="3406021"/>
            <a:ext cx="706441" cy="33813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70528" y="3306408"/>
            <a:ext cx="119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Topic modeling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1" idx="3"/>
          </p:cNvCxnSpPr>
          <p:nvPr/>
        </p:nvCxnSpPr>
        <p:spPr>
          <a:xfrm flipV="1">
            <a:off x="5488752" y="1442377"/>
            <a:ext cx="1826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439948" y="2647288"/>
            <a:ext cx="1826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439948" y="3698473"/>
            <a:ext cx="1826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439948" y="4749657"/>
            <a:ext cx="1826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488751" y="5752168"/>
            <a:ext cx="1826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359860" y="126857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1399470" y="698563"/>
            <a:ext cx="1828800" cy="663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줄무늬가 있는 오른쪽 화살표 23"/>
          <p:cNvSpPr/>
          <p:nvPr/>
        </p:nvSpPr>
        <p:spPr>
          <a:xfrm>
            <a:off x="2990850" y="3157939"/>
            <a:ext cx="706441" cy="33813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-2068124" y="3438401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9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74" y="177558"/>
            <a:ext cx="893712" cy="4714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6860" y="182442"/>
            <a:ext cx="677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r>
              <a:rPr lang="ko-KR" altLang="en-US" sz="2400" b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4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Hynix Trend Viewer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7716" y="120887"/>
            <a:ext cx="5616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About </a:t>
            </a:r>
            <a:r>
              <a:rPr lang="en-US" altLang="ko-KR" sz="3200" dirty="0" err="1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endParaRPr lang="ko-KR" altLang="en-US" sz="3200" dirty="0">
              <a:solidFill>
                <a:srgbClr val="F58025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3912" y="883220"/>
            <a:ext cx="104840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-------------------------------------------------------------------------------------------Background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하이닉스</a:t>
            </a:r>
            <a:r>
              <a:rPr lang="ko-KR" altLang="en-US" dirty="0" smtClean="0"/>
              <a:t> 구성원이 가장 궁금해 하는 것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어떠한 이슈에 대한 다른 구성원들의 생각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한 눈에 관심사에 대한 의견의 </a:t>
            </a:r>
            <a:r>
              <a:rPr lang="ko-KR" altLang="en-US" dirty="0" err="1" smtClean="0"/>
              <a:t>트렌드를</a:t>
            </a:r>
            <a:r>
              <a:rPr lang="ko-KR" altLang="en-US" dirty="0" smtClean="0"/>
              <a:t> 보고 싶다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게시글을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넣기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기존의 </a:t>
            </a:r>
            <a:r>
              <a:rPr lang="ko-KR" altLang="en-US" dirty="0" err="1" smtClean="0"/>
              <a:t>하이스텍</a:t>
            </a:r>
            <a:r>
              <a:rPr lang="ko-KR" altLang="en-US" dirty="0" smtClean="0"/>
              <a:t> 홈페이지에는 </a:t>
            </a:r>
            <a:r>
              <a:rPr lang="ko-KR" altLang="en-US" dirty="0" err="1" smtClean="0"/>
              <a:t>한달에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건 정도의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올라온다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트렌드를</a:t>
            </a:r>
            <a:r>
              <a:rPr lang="ko-KR" altLang="en-US" dirty="0" smtClean="0"/>
              <a:t> 확인하거나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주요한 키워드에 대한 사람들의 생각을 알아보는 것은 불가능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-------------------------------------------------------------------------------------------System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이러한 현재의 시스템에서는 우리가 </a:t>
            </a:r>
            <a:r>
              <a:rPr lang="ko-KR" altLang="en-US" dirty="0" smtClean="0"/>
              <a:t>원하는 것을 볼 수 없으므로 이를 분석하고 이를 </a:t>
            </a:r>
            <a:r>
              <a:rPr lang="en-US" altLang="ko-KR" dirty="0" smtClean="0"/>
              <a:t>Visualize </a:t>
            </a:r>
            <a:r>
              <a:rPr lang="ko-KR" altLang="en-US" dirty="0" smtClean="0"/>
              <a:t>하자</a:t>
            </a:r>
            <a:r>
              <a:rPr lang="en-US" altLang="ko-KR" dirty="0" smtClean="0"/>
              <a:t>!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			</a:t>
            </a:r>
            <a:r>
              <a:rPr lang="ko-KR" altLang="en-US" dirty="0" err="1" smtClean="0"/>
              <a:t>검색량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차트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Topic modeling </a:t>
            </a:r>
            <a:r>
              <a:rPr lang="en-US" altLang="ko-KR" dirty="0" smtClean="0">
                <a:sym typeface="Wingdings" panose="05000000000000000000" pitchFamily="2" charset="2"/>
              </a:rPr>
              <a:t> 	</a:t>
            </a:r>
            <a:r>
              <a:rPr lang="ko-KR" altLang="en-US" dirty="0" smtClean="0">
                <a:sym typeface="Wingdings" panose="05000000000000000000" pitchFamily="2" charset="2"/>
              </a:rPr>
              <a:t>시간대별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요일별</a:t>
            </a:r>
            <a:r>
              <a:rPr lang="ko-KR" altLang="en-US" dirty="0" smtClean="0">
                <a:sym typeface="Wingdings" panose="05000000000000000000" pitchFamily="2" charset="2"/>
              </a:rPr>
              <a:t> 검색 빈도 분석 </a:t>
            </a:r>
            <a:r>
              <a:rPr lang="en-US" altLang="ko-KR" dirty="0" smtClean="0">
                <a:sym typeface="Wingdings" panose="05000000000000000000" pitchFamily="2" charset="2"/>
              </a:rPr>
              <a:t> Web page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report  (Flow chart)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			Top keyword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word cloud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감성 분석</a:t>
            </a:r>
            <a:endParaRPr lang="en-US" altLang="ko-KR" dirty="0" smtClean="0"/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관심 있는 기간을 입력하면 자동으로 위의 작업을 수행하는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의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331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826548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74" y="177558"/>
            <a:ext cx="893712" cy="4714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6860" y="182442"/>
            <a:ext cx="677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r>
              <a:rPr lang="ko-KR" altLang="en-US" sz="2400" b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400" b="1" dirty="0" smtClean="0">
                <a:solidFill>
                  <a:srgbClr val="FFC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Hynix Trend Viewer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7716" y="120887"/>
            <a:ext cx="5616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About </a:t>
            </a:r>
            <a:r>
              <a:rPr lang="en-US" altLang="ko-KR" sz="3200" dirty="0" err="1" smtClean="0">
                <a:solidFill>
                  <a:srgbClr val="F5802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HyTV</a:t>
            </a:r>
            <a:endParaRPr lang="ko-KR" altLang="en-US" sz="3200" dirty="0">
              <a:solidFill>
                <a:srgbClr val="F58025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3912" y="883220"/>
            <a:ext cx="104840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-------------------------------------------------------------------------------------------Background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하이닉스</a:t>
            </a:r>
            <a:r>
              <a:rPr lang="ko-KR" altLang="en-US" dirty="0" smtClean="0"/>
              <a:t> 구성원이 가장 궁금해 하는 것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어떠한 이슈에 대한 다른 구성원들의 생각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한 눈에 관심사에 대한 의견의 </a:t>
            </a:r>
            <a:r>
              <a:rPr lang="ko-KR" altLang="en-US" dirty="0" err="1" smtClean="0"/>
              <a:t>트렌드를</a:t>
            </a:r>
            <a:r>
              <a:rPr lang="ko-KR" altLang="en-US" dirty="0" smtClean="0"/>
              <a:t> 보고 싶다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게시글을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넣기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기존의 </a:t>
            </a:r>
            <a:r>
              <a:rPr lang="ko-KR" altLang="en-US" dirty="0" err="1" smtClean="0"/>
              <a:t>하이스텍</a:t>
            </a:r>
            <a:r>
              <a:rPr lang="ko-KR" altLang="en-US" dirty="0" smtClean="0"/>
              <a:t> 홈페이지에는 </a:t>
            </a:r>
            <a:r>
              <a:rPr lang="ko-KR" altLang="en-US" dirty="0" err="1" smtClean="0"/>
              <a:t>한달에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건 정도의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올라온다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트렌드를</a:t>
            </a:r>
            <a:r>
              <a:rPr lang="ko-KR" altLang="en-US" dirty="0" smtClean="0"/>
              <a:t> 확인하거나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주요한 키워드에 대한 사람들의 생각을 알아보는 것은 불가능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-------------------------------------------------------------------------------------------System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이러한 현재의 시스템에서는 우리가 원하는 것을 볼 수 없으므로 이를 분석하고 이를 </a:t>
            </a:r>
            <a:r>
              <a:rPr lang="en-US" altLang="ko-KR" dirty="0" smtClean="0"/>
              <a:t>Visualize </a:t>
            </a:r>
            <a:r>
              <a:rPr lang="ko-KR" altLang="en-US" dirty="0" smtClean="0"/>
              <a:t>하자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			</a:t>
            </a:r>
            <a:r>
              <a:rPr lang="ko-KR" altLang="en-US" dirty="0" err="1" smtClean="0"/>
              <a:t>검색량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트렌드</a:t>
            </a:r>
            <a:r>
              <a:rPr lang="ko-KR" altLang="en-US" dirty="0" smtClean="0"/>
              <a:t> 차트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Topic modeling </a:t>
            </a:r>
            <a:r>
              <a:rPr lang="en-US" altLang="ko-KR" dirty="0" smtClean="0">
                <a:sym typeface="Wingdings" panose="05000000000000000000" pitchFamily="2" charset="2"/>
              </a:rPr>
              <a:t> 	</a:t>
            </a:r>
            <a:r>
              <a:rPr lang="ko-KR" altLang="en-US" dirty="0" smtClean="0">
                <a:sym typeface="Wingdings" panose="05000000000000000000" pitchFamily="2" charset="2"/>
              </a:rPr>
              <a:t>시간대별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요일별</a:t>
            </a:r>
            <a:r>
              <a:rPr lang="ko-KR" altLang="en-US" dirty="0" smtClean="0">
                <a:sym typeface="Wingdings" panose="05000000000000000000" pitchFamily="2" charset="2"/>
              </a:rPr>
              <a:t> 검색 빈도 분석 </a:t>
            </a:r>
            <a:r>
              <a:rPr lang="en-US" altLang="ko-KR" dirty="0" smtClean="0">
                <a:sym typeface="Wingdings" panose="05000000000000000000" pitchFamily="2" charset="2"/>
              </a:rPr>
              <a:t> Web page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report  (Flow chart)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			Top keyword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word cloud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ko-KR" altLang="en-US" dirty="0" smtClean="0"/>
              <a:t>감성 분석</a:t>
            </a:r>
            <a:endParaRPr lang="en-US" altLang="ko-KR" dirty="0" smtClean="0"/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관심 있는 기간을 입력하면 자동으로 위의 작업을 수행하는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의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144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274</Words>
  <Application>Microsoft Office PowerPoint</Application>
  <PresentationFormat>와이드스크린</PresentationFormat>
  <Paragraphs>95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뫼비우스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HPE</dc:creator>
  <cp:lastModifiedBy>HPE</cp:lastModifiedBy>
  <cp:revision>56</cp:revision>
  <dcterms:created xsi:type="dcterms:W3CDTF">2019-03-22T05:31:03Z</dcterms:created>
  <dcterms:modified xsi:type="dcterms:W3CDTF">2019-03-27T11:47:37Z</dcterms:modified>
</cp:coreProperties>
</file>