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8" r:id="rId4"/>
  </p:sldMasterIdLst>
  <p:notesMasterIdLst>
    <p:notesMasterId r:id="rId8"/>
  </p:notesMasterIdLst>
  <p:handoutMasterIdLst>
    <p:handoutMasterId r:id="rId9"/>
  </p:handoutMasterIdLst>
  <p:sldIdLst>
    <p:sldId id="385" r:id="rId5"/>
    <p:sldId id="392" r:id="rId6"/>
    <p:sldId id="39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6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8F9514-5B7A-4B86-9684-4CDA89626F93}" type="datetime1">
              <a:rPr lang="ko-KR" altLang="en-US" smtClean="0">
                <a:latin typeface="+mj-ea"/>
                <a:ea typeface="+mj-ea"/>
              </a:rPr>
              <a:t>2024-07-06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73B2529-AF00-4D15-B1C5-B686C0C73F5E}" type="datetime1">
              <a:rPr lang="ko-KR" altLang="en-US" smtClean="0"/>
              <a:pPr/>
              <a:t>2024-07-06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9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649224"/>
          </a:xfrm>
        </p:spPr>
        <p:txBody>
          <a:bodyPr rtlCol="0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4027250"/>
            <a:ext cx="9921943" cy="410065"/>
          </a:xfrm>
        </p:spPr>
        <p:txBody>
          <a:bodyPr rtlCol="0">
            <a:normAutofit/>
          </a:bodyPr>
          <a:lstStyle>
            <a:lvl1pPr>
              <a:defRPr sz="20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pic>
        <p:nvPicPr>
          <p:cNvPr id="6" name="그림 5" descr="그래픽 사용자 인터페이스&#10;&#10;자동 생성된 설명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  <p:pic>
        <p:nvPicPr>
          <p:cNvPr id="3" name="그림 2" descr="그래픽 사용자 인터페이스&#10;&#10;자동 생성된 설명">
            <a:extLst>
              <a:ext uri="{FF2B5EF4-FFF2-40B4-BE49-F238E27FC236}">
                <a16:creationId xmlns:a16="http://schemas.microsoft.com/office/drawing/2014/main" id="{82E9A362-1787-389B-5737-E7FD380EFB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A824099-4610-558D-ED0E-A6F49EB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8356" y="6310489"/>
            <a:ext cx="1221286" cy="258588"/>
          </a:xfrm>
        </p:spPr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03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ACEA1-B0E4-48D0-9826-9B1C5AC1D48E}" type="datetime1">
              <a:rPr lang="ko-KR" altLang="en-US" noProof="0" smtClean="0"/>
              <a:t>2024-07-06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01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짧은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AACC0-F4D9-4628-A0A6-142F056F5FD2}" type="datetime1">
              <a:rPr lang="ko-KR" altLang="en-US" noProof="0" smtClean="0"/>
              <a:t>2024-07-06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242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03B7F72B-F9E9-4DF4-9780-1CF4C1FC81ED}" type="datetime1">
              <a:rPr lang="ko-KR" altLang="en-US" smtClean="0"/>
              <a:pPr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08356" y="6310489"/>
            <a:ext cx="1221286" cy="258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(S) 6">
            <a:extLst>
              <a:ext uri="{FF2B5EF4-FFF2-40B4-BE49-F238E27FC236}">
                <a16:creationId xmlns:a16="http://schemas.microsoft.com/office/drawing/2014/main" id="{3E0DA7C1-9BFD-C8C4-BDC0-B7BB9C685526}"/>
              </a:ext>
            </a:extLst>
          </p:cNvPr>
          <p:cNvCxnSpPr>
            <a:cxnSpLocks/>
          </p:cNvCxnSpPr>
          <p:nvPr userDrawn="1"/>
        </p:nvCxnSpPr>
        <p:spPr>
          <a:xfrm>
            <a:off x="536448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kern="1200" baseline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lang="en-US" sz="1400" kern="1200" baseline="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en-US" sz="1400" kern="1200" baseline="0" dirty="0" smtClean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en-US" sz="1400" kern="1200" baseline="0" dirty="0" smtClean="0">
          <a:solidFill>
            <a:schemeClr val="bg2">
              <a:lumMod val="2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984">
          <p15:clr>
            <a:srgbClr val="F26B43"/>
          </p15:clr>
        </p15:guide>
        <p15:guide id="9" pos="336">
          <p15:clr>
            <a:srgbClr val="F26B43"/>
          </p15:clr>
        </p15:guide>
        <p15:guide id="10" pos="7320">
          <p15:clr>
            <a:srgbClr val="F26B43"/>
          </p15:clr>
        </p15:guide>
        <p15:guide id="11" orient="horz" pos="912">
          <p15:clr>
            <a:srgbClr val="F26B43"/>
          </p15:clr>
        </p15:guide>
        <p15:guide id="12" orient="horz" pos="264">
          <p15:clr>
            <a:srgbClr val="F26B43"/>
          </p15:clr>
        </p15:guide>
        <p15:guide id="13" orient="horz" pos="696">
          <p15:clr>
            <a:srgbClr val="F26B43"/>
          </p15:clr>
        </p15:guide>
        <p15:guide id="14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abs/10.1287/mksc.2023.00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n-US" altLang="ko-KR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Miao, Jin, and Sanjay Jain. "Designing Loot Boxes: Implications for Profits and Welfare." </a:t>
            </a:r>
            <a:r>
              <a:rPr lang="en-US" altLang="ko-KR" sz="2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Marketing Science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AA5CFB-CC00-6157-225E-F7EF925C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0</a:t>
            </a:fld>
            <a:endParaRPr lang="ko-KR" altLang="en-US" noProof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421536-B66A-94E7-B47D-19D2C4658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8055" y="2028121"/>
            <a:ext cx="72899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Aft>
                <a:spcPct val="0"/>
              </a:spcAft>
            </a:pPr>
            <a:r>
              <a:rPr lang="en-US" altLang="ko-KR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Designing Loot Boxes: Implications for Profits and Welfare</a:t>
            </a:r>
            <a:b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FBF45-6379-2057-D9C2-410D601691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120877"/>
            <a:ext cx="10420145" cy="55257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Market Environments in the default model</a:t>
            </a:r>
            <a:r>
              <a:rPr lang="en-US" altLang="ko-KR" dirty="0"/>
              <a:t>:</a:t>
            </a:r>
          </a:p>
          <a:p>
            <a:pPr marL="569214" lvl="1" indent="-285750"/>
            <a:r>
              <a:rPr lang="en-US" altLang="ko-KR" b="1" dirty="0"/>
              <a:t>Product type</a:t>
            </a:r>
            <a:r>
              <a:rPr lang="en-US" altLang="ko-KR" dirty="0"/>
              <a:t>: </a:t>
            </a:r>
          </a:p>
          <a:p>
            <a:pPr marL="971550" lvl="2" indent="-285750"/>
            <a:r>
              <a:rPr lang="en-US" altLang="ko-KR" b="1" dirty="0"/>
              <a:t>Horizontally (&amp; symmetrically) differentiated 2 items. </a:t>
            </a:r>
            <a:r>
              <a:rPr lang="en-US" altLang="ko-KR" dirty="0"/>
              <a:t>(e.g. cosmetic goods: character or weapon costume)</a:t>
            </a:r>
          </a:p>
          <a:p>
            <a:pPr marL="971550" lvl="2" indent="-285750"/>
            <a:r>
              <a:rPr lang="en-US" altLang="ko-KR" b="1" dirty="0"/>
              <a:t>No marginal costs</a:t>
            </a:r>
          </a:p>
          <a:p>
            <a:pPr marL="971550" lvl="2" indent="-285750"/>
            <a:r>
              <a:rPr lang="en-US" altLang="ko-KR" dirty="0"/>
              <a:t>Permission of multiple purchase in loot box scheme</a:t>
            </a:r>
          </a:p>
          <a:p>
            <a:pPr marL="971550" lvl="2" indent="-285750"/>
            <a:r>
              <a:rPr lang="en-US" altLang="ko-KR" b="1" dirty="0"/>
              <a:t>No info. Asymmetry </a:t>
            </a:r>
            <a:r>
              <a:rPr lang="en-US" altLang="ko-KR" dirty="0"/>
              <a:t>(Consumers know probabilities and products in the loot box without Deceiving). </a:t>
            </a:r>
          </a:p>
          <a:p>
            <a:pPr marL="569214" lvl="1" indent="-285750"/>
            <a:r>
              <a:rPr lang="en-US" altLang="ko-KR" b="1" dirty="0"/>
              <a:t>Firm </a:t>
            </a:r>
          </a:p>
          <a:p>
            <a:pPr marL="971550" lvl="2" indent="-285750"/>
            <a:r>
              <a:rPr lang="en-US" altLang="ko-KR" b="1" dirty="0"/>
              <a:t>Monopoly</a:t>
            </a:r>
          </a:p>
          <a:p>
            <a:pPr marL="971550" lvl="2" indent="-285750"/>
            <a:r>
              <a:rPr lang="en-US" altLang="ko-KR" b="1" dirty="0"/>
              <a:t>Behavior</a:t>
            </a:r>
            <a:r>
              <a:rPr lang="en-US" altLang="ko-KR" dirty="0"/>
              <a:t>: Profit Maximization</a:t>
            </a:r>
          </a:p>
          <a:p>
            <a:pPr marL="971550" lvl="2" indent="-285750"/>
            <a:r>
              <a:rPr lang="en-US" altLang="ko-KR" b="1" dirty="0"/>
              <a:t>Decisions in Direct Selling Scheme</a:t>
            </a:r>
            <a:r>
              <a:rPr lang="en-US" altLang="ko-KR" dirty="0"/>
              <a:t>: Pricing of each item</a:t>
            </a:r>
          </a:p>
          <a:p>
            <a:pPr marL="971550" lvl="2" indent="-285750"/>
            <a:r>
              <a:rPr lang="en-US" altLang="ko-KR" b="1" dirty="0"/>
              <a:t>Decisions in Probabilistic Selling Scheme</a:t>
            </a:r>
            <a:r>
              <a:rPr lang="en-US" altLang="ko-KR" dirty="0"/>
              <a:t>: Price of a Loot box and Probability of each items.</a:t>
            </a:r>
          </a:p>
          <a:p>
            <a:pPr marL="971550" lvl="2" indent="-285750"/>
            <a:endParaRPr lang="en-US" altLang="ko-KR" dirty="0"/>
          </a:p>
          <a:p>
            <a:pPr marL="569214" lvl="1" indent="-285750"/>
            <a:r>
              <a:rPr lang="en-US" altLang="ko-KR" b="1" dirty="0"/>
              <a:t>Consumer</a:t>
            </a:r>
            <a:endParaRPr lang="en-US" altLang="ko-KR" dirty="0"/>
          </a:p>
          <a:p>
            <a:pPr marL="971550" lvl="2" indent="-285750"/>
            <a:r>
              <a:rPr lang="en-US" altLang="ko-KR" b="1" dirty="0"/>
              <a:t>3 Type of Consumers: </a:t>
            </a:r>
            <a:r>
              <a:rPr lang="en-US" altLang="ko-KR" dirty="0"/>
              <a:t>item-A preferred, item-B preferred and indifferent respectively </a:t>
            </a:r>
            <a:endParaRPr lang="en-US" altLang="ko-KR" b="1" dirty="0"/>
          </a:p>
          <a:p>
            <a:pPr marL="971550" lvl="2" indent="-285750"/>
            <a:r>
              <a:rPr lang="en-US" altLang="ko-KR" b="1" dirty="0"/>
              <a:t>Behavior</a:t>
            </a:r>
            <a:r>
              <a:rPr lang="en-US" altLang="ko-KR" dirty="0"/>
              <a:t>: Their Own Utility Maximization</a:t>
            </a:r>
          </a:p>
          <a:p>
            <a:pPr marL="971550" lvl="2" indent="-285750"/>
            <a:r>
              <a:rPr lang="en-US" altLang="ko-KR" b="1" dirty="0"/>
              <a:t>Condition</a:t>
            </a:r>
            <a:r>
              <a:rPr lang="en-US" altLang="ko-KR" dirty="0"/>
              <a:t>: Rational, Forward Looking</a:t>
            </a:r>
          </a:p>
          <a:p>
            <a:pPr marL="971550" lvl="2" indent="-285750"/>
            <a:r>
              <a:rPr lang="en-US" altLang="ko-KR" b="1" dirty="0"/>
              <a:t>Decisions</a:t>
            </a:r>
            <a:r>
              <a:rPr lang="en-US" altLang="ko-KR" dirty="0"/>
              <a:t>: Purchase, Repurchase(in loot box) or Not</a:t>
            </a:r>
          </a:p>
          <a:p>
            <a:pPr marL="971550" lvl="2" indent="-285750"/>
            <a:endParaRPr lang="en-US" altLang="ko-KR" dirty="0"/>
          </a:p>
          <a:p>
            <a:pPr marL="569214" lvl="1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Model Extensions</a:t>
            </a:r>
          </a:p>
          <a:p>
            <a:pPr marL="569214" lvl="1" indent="-285750"/>
            <a:r>
              <a:rPr lang="en-US" altLang="ko-KR" b="1" dirty="0"/>
              <a:t>Addictive Behavior:</a:t>
            </a:r>
            <a:r>
              <a:rPr lang="en-US" altLang="ko-KR" dirty="0"/>
              <a:t> add the monotonical increasing addictive term, γ(t), into the consumer’s utility </a:t>
            </a:r>
          </a:p>
          <a:p>
            <a:pPr marL="569214" lvl="1" indent="-285750"/>
            <a:r>
              <a:rPr lang="en-US" altLang="ko-KR" dirty="0"/>
              <a:t>Budget Constraints:</a:t>
            </a:r>
          </a:p>
          <a:p>
            <a:pPr marL="569214" lvl="1" indent="-285750"/>
            <a:r>
              <a:rPr lang="en-US" altLang="ko-KR" dirty="0"/>
              <a:t>Positive marginal cost</a:t>
            </a:r>
          </a:p>
          <a:p>
            <a:pPr marL="569214" lvl="1" indent="-285750"/>
            <a:r>
              <a:rPr lang="en-US" altLang="ko-KR" dirty="0"/>
              <a:t>More than 2 type of items</a:t>
            </a:r>
          </a:p>
          <a:p>
            <a:pPr marL="971550" lvl="2" indent="-285750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BC08C-7B0D-9938-BB06-B8605EB5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</a:t>
            </a:fld>
            <a:endParaRPr lang="ko-KR" alt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844E3-DB65-5723-C843-A0AA93128AC1}"/>
              </a:ext>
            </a:extLst>
          </p:cNvPr>
          <p:cNvSpPr txBox="1"/>
          <p:nvPr/>
        </p:nvSpPr>
        <p:spPr>
          <a:xfrm>
            <a:off x="678426" y="97926"/>
            <a:ext cx="101862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Research Interests</a:t>
            </a:r>
            <a:r>
              <a:rPr lang="en-US" altLang="ko-KR" sz="1400" dirty="0"/>
              <a:t>: Effects of Loot box selling to social welfare and firm’s profit </a:t>
            </a:r>
            <a:br>
              <a:rPr lang="en-US" altLang="ko-KR" sz="1400" dirty="0"/>
            </a:br>
            <a:r>
              <a:rPr lang="en-US" altLang="ko-KR" sz="1400" dirty="0"/>
              <a:t>,compared with Price Discrimination Scheme (Direct Selling)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Results</a:t>
            </a:r>
            <a:r>
              <a:rPr lang="en-US" altLang="ko-KR" sz="1400" dirty="0"/>
              <a:t>: They showed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919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27F8-6603-F1FC-F7F6-8168E57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09F85-1600-4D27-B34D-34CF19F2E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FB101-D50F-E217-E461-C8E639B08C2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2F6CF-2D01-A523-831A-04EAD08E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0534808"/>
      </p:ext>
    </p:extLst>
  </p:cSld>
  <p:clrMapOvr>
    <a:masterClrMapping/>
  </p:clrMapOvr>
</p:sld>
</file>

<file path=ppt/theme/theme1.xml><?xml version="1.0" encoding="utf-8"?>
<a:theme xmlns:a="http://schemas.openxmlformats.org/drawingml/2006/main" name="새 프레젠테이션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ACEA9A80-4650-4280-8907-96FBD082A1C8}" vid="{71467D67-1549-4AB9-82CE-C58030F97F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2331</TotalTime>
  <Words>229</Words>
  <Application>Microsoft Office PowerPoint</Application>
  <PresentationFormat>와이드스크린</PresentationFormat>
  <Paragraphs>32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새 프레젠테이션</vt:lpstr>
      <vt:lpstr>Designing Loot Boxes: Implications for Profits and Welfare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YJ Yoo</dc:creator>
  <cp:keywords/>
  <cp:lastModifiedBy>YJ Yoo</cp:lastModifiedBy>
  <cp:revision>1</cp:revision>
  <dcterms:created xsi:type="dcterms:W3CDTF">2024-07-06T12:07:39Z</dcterms:created>
  <dcterms:modified xsi:type="dcterms:W3CDTF">2024-07-08T02:59:00Z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