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9E6CE-4B6F-4AA6-9C4B-CA26F2778A33}" v="1" dt="2024-11-16T06:48:16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AAB93F43-CFF9-DB06-33A2-663D8ABE5782}"/>
    <pc:docChg chg="modSld">
      <pc:chgData name="Dr. Md Mehedi Hasan" userId="S::mmhasan@aiub.edu::5eb39d97-deb0-466a-af4c-298e34812974" providerId="AD" clId="Web-{AAB93F43-CFF9-DB06-33A2-663D8ABE5782}" dt="2022-02-07T17:44:51.733" v="4" actId="20577"/>
      <pc:docMkLst>
        <pc:docMk/>
      </pc:docMkLst>
      <pc:sldChg chg="delSp">
        <pc:chgData name="Dr. Md Mehedi Hasan" userId="S::mmhasan@aiub.edu::5eb39d97-deb0-466a-af4c-298e34812974" providerId="AD" clId="Web-{AAB93F43-CFF9-DB06-33A2-663D8ABE5782}" dt="2022-02-07T17:35:20.373" v="0"/>
        <pc:sldMkLst>
          <pc:docMk/>
          <pc:sldMk cId="3249445261" sldId="290"/>
        </pc:sldMkLst>
        <pc:spChg chg="del">
          <ac:chgData name="Dr. Md Mehedi Hasan" userId="S::mmhasan@aiub.edu::5eb39d97-deb0-466a-af4c-298e34812974" providerId="AD" clId="Web-{AAB93F43-CFF9-DB06-33A2-663D8ABE5782}" dt="2022-02-07T17:35:20.373" v="0"/>
          <ac:spMkLst>
            <pc:docMk/>
            <pc:sldMk cId="3249445261" sldId="290"/>
            <ac:spMk id="124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AAB93F43-CFF9-DB06-33A2-663D8ABE5782}" dt="2022-02-07T17:44:51.733" v="4" actId="20577"/>
        <pc:sldMkLst>
          <pc:docMk/>
          <pc:sldMk cId="1031935112" sldId="294"/>
        </pc:sldMkLst>
        <pc:spChg chg="mod">
          <ac:chgData name="Dr. Md Mehedi Hasan" userId="S::mmhasan@aiub.edu::5eb39d97-deb0-466a-af4c-298e34812974" providerId="AD" clId="Web-{AAB93F43-CFF9-DB06-33A2-663D8ABE5782}" dt="2022-02-07T17:44:51.733" v="4" actId="20577"/>
          <ac:spMkLst>
            <pc:docMk/>
            <pc:sldMk cId="1031935112" sldId="294"/>
            <ac:spMk id="139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76B3EAD0-9CCB-E1F0-9982-94A3D326C890}"/>
    <pc:docChg chg="modSld">
      <pc:chgData name="Dr. Md Mehedi Hasan" userId="S::mmhasan@aiub.edu::5eb39d97-deb0-466a-af4c-298e34812974" providerId="AD" clId="Web-{76B3EAD0-9CCB-E1F0-9982-94A3D326C890}" dt="2022-02-07T17:25:50.946" v="3"/>
      <pc:docMkLst>
        <pc:docMk/>
      </pc:docMkLst>
      <pc:sldChg chg="addAnim modAnim">
        <pc:chgData name="Dr. Md Mehedi Hasan" userId="S::mmhasan@aiub.edu::5eb39d97-deb0-466a-af4c-298e34812974" providerId="AD" clId="Web-{76B3EAD0-9CCB-E1F0-9982-94A3D326C890}" dt="2022-02-07T17:25:34.227" v="1"/>
        <pc:sldMkLst>
          <pc:docMk/>
          <pc:sldMk cId="1764108910" sldId="286"/>
        </pc:sldMkLst>
      </pc:sldChg>
      <pc:sldChg chg="addAnim modAnim">
        <pc:chgData name="Dr. Md Mehedi Hasan" userId="S::mmhasan@aiub.edu::5eb39d97-deb0-466a-af4c-298e34812974" providerId="AD" clId="Web-{76B3EAD0-9CCB-E1F0-9982-94A3D326C890}" dt="2022-02-07T17:25:50.946" v="3"/>
        <pc:sldMkLst>
          <pc:docMk/>
          <pc:sldMk cId="1378164847" sldId="287"/>
        </pc:sldMkLst>
      </pc:sldChg>
    </pc:docChg>
  </pc:docChgLst>
  <pc:docChgLst>
    <pc:chgData name="Dr. Md Mehedi Hasan" userId="5eb39d97-deb0-466a-af4c-298e34812974" providerId="ADAL" clId="{F8985A6E-683A-488D-93FD-DDC16308C7FF}"/>
    <pc:docChg chg="modSld">
      <pc:chgData name="Dr. Md Mehedi Hasan" userId="5eb39d97-deb0-466a-af4c-298e34812974" providerId="ADAL" clId="{F8985A6E-683A-488D-93FD-DDC16308C7FF}" dt="2022-05-24T04:40:20.690" v="21" actId="404"/>
      <pc:docMkLst>
        <pc:docMk/>
      </pc:docMkLst>
      <pc:sldChg chg="modSp mod">
        <pc:chgData name="Dr. Md Mehedi Hasan" userId="5eb39d97-deb0-466a-af4c-298e34812974" providerId="ADAL" clId="{F8985A6E-683A-488D-93FD-DDC16308C7FF}" dt="2022-05-24T04:39:55.156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F8985A6E-683A-488D-93FD-DDC16308C7FF}" dt="2022-05-24T04:39:55.156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F8985A6E-683A-488D-93FD-DDC16308C7FF}" dt="2022-05-24T04:40:20.690" v="21" actId="404"/>
        <pc:sldMkLst>
          <pc:docMk/>
          <pc:sldMk cId="425554782" sldId="277"/>
        </pc:sldMkLst>
        <pc:spChg chg="mod">
          <ac:chgData name="Dr. Md Mehedi Hasan" userId="5eb39d97-deb0-466a-af4c-298e34812974" providerId="ADAL" clId="{F8985A6E-683A-488D-93FD-DDC16308C7FF}" dt="2022-05-24T04:40:16.768" v="18" actId="404"/>
          <ac:spMkLst>
            <pc:docMk/>
            <pc:sldMk cId="425554782" sldId="277"/>
            <ac:spMk id="79" creationId="{00000000-0000-0000-0000-000000000000}"/>
          </ac:spMkLst>
        </pc:spChg>
        <pc:spChg chg="mod">
          <ac:chgData name="Dr. Md Mehedi Hasan" userId="5eb39d97-deb0-466a-af4c-298e34812974" providerId="ADAL" clId="{F8985A6E-683A-488D-93FD-DDC16308C7FF}" dt="2022-05-24T04:40:20.690" v="21" actId="404"/>
          <ac:spMkLst>
            <pc:docMk/>
            <pc:sldMk cId="425554782" sldId="277"/>
            <ac:spMk id="81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6DF8C430-B455-5CB4-F95A-5739B498AD49}"/>
    <pc:docChg chg="modSld">
      <pc:chgData name="Dr. Md Mehedi Hasan" userId="S::mmhasan@aiub.edu::5eb39d97-deb0-466a-af4c-298e34812974" providerId="AD" clId="Web-{6DF8C430-B455-5CB4-F95A-5739B498AD49}" dt="2022-02-07T15:48:33.230" v="1" actId="20577"/>
      <pc:docMkLst>
        <pc:docMk/>
      </pc:docMkLst>
      <pc:sldChg chg="modSp">
        <pc:chgData name="Dr. Md Mehedi Hasan" userId="S::mmhasan@aiub.edu::5eb39d97-deb0-466a-af4c-298e34812974" providerId="AD" clId="Web-{6DF8C430-B455-5CB4-F95A-5739B498AD49}" dt="2022-02-07T15:48:33.230" v="1" actId="20577"/>
        <pc:sldMkLst>
          <pc:docMk/>
          <pc:sldMk cId="2103959458" sldId="278"/>
        </pc:sldMkLst>
        <pc:spChg chg="mod">
          <ac:chgData name="Dr. Md Mehedi Hasan" userId="S::mmhasan@aiub.edu::5eb39d97-deb0-466a-af4c-298e34812974" providerId="AD" clId="Web-{6DF8C430-B455-5CB4-F95A-5739B498AD49}" dt="2022-02-07T15:48:33.230" v="1" actId="20577"/>
          <ac:spMkLst>
            <pc:docMk/>
            <pc:sldMk cId="2103959458" sldId="278"/>
            <ac:spMk id="84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1A69E6CE-4B6F-4AA6-9C4B-CA26F2778A33}"/>
    <pc:docChg chg="modSld">
      <pc:chgData name="Noboranjan Dey" userId="1ac59fc9-aae8-46a4-899e-44860e6a6e60" providerId="ADAL" clId="{1A69E6CE-4B6F-4AA6-9C4B-CA26F2778A33}" dt="2024-11-16T06:48:16.258" v="12"/>
      <pc:docMkLst>
        <pc:docMk/>
      </pc:docMkLst>
      <pc:sldChg chg="modSp mod">
        <pc:chgData name="Noboranjan Dey" userId="1ac59fc9-aae8-46a4-899e-44860e6a6e60" providerId="ADAL" clId="{1A69E6CE-4B6F-4AA6-9C4B-CA26F2778A33}" dt="2024-11-16T06:48:16.258" v="12"/>
        <pc:sldMkLst>
          <pc:docMk/>
          <pc:sldMk cId="700707328" sldId="256"/>
        </pc:sldMkLst>
        <pc:graphicFrameChg chg="mod modGraphic">
          <ac:chgData name="Noboranjan Dey" userId="1ac59fc9-aae8-46a4-899e-44860e6a6e60" providerId="ADAL" clId="{1A69E6CE-4B6F-4AA6-9C4B-CA26F2778A33}" dt="2024-11-16T06:48:16.258" v="12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387225D2-26EA-4F31-AE27-573D433CB71C}"/>
    <pc:docChg chg="undo custSel modSld">
      <pc:chgData name="Dr. Md Mehedi Hasan" userId="5eb39d97-deb0-466a-af4c-298e34812974" providerId="ADAL" clId="{387225D2-26EA-4F31-AE27-573D433CB71C}" dt="2022-06-07T02:53:22.561" v="70"/>
      <pc:docMkLst>
        <pc:docMk/>
      </pc:docMkLst>
      <pc:sldChg chg="modSp mod modClrScheme chgLayout">
        <pc:chgData name="Dr. Md Mehedi Hasan" userId="5eb39d97-deb0-466a-af4c-298e34812974" providerId="ADAL" clId="{387225D2-26EA-4F31-AE27-573D433CB71C}" dt="2022-06-07T02:09:47.044" v="69" actId="1037"/>
        <pc:sldMkLst>
          <pc:docMk/>
          <pc:sldMk cId="160189111" sldId="279"/>
        </pc:sldMkLst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7" creationId="{00000000-0000-0000-0000-000000000000}"/>
          </ac:spMkLst>
        </pc:spChg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8" creationId="{00000000-0000-0000-0000-000000000000}"/>
          </ac:spMkLst>
        </pc:spChg>
        <pc:graphicFrameChg chg="mod modGraphic">
          <ac:chgData name="Dr. Md Mehedi Hasan" userId="5eb39d97-deb0-466a-af4c-298e34812974" providerId="ADAL" clId="{387225D2-26EA-4F31-AE27-573D433CB71C}" dt="2022-06-07T02:09:47.044" v="69" actId="1037"/>
          <ac:graphicFrameMkLst>
            <pc:docMk/>
            <pc:sldMk cId="160189111" sldId="279"/>
            <ac:graphicFrameMk id="89" creationId="{00000000-0000-0000-0000-000000000000}"/>
          </ac:graphicFrameMkLst>
        </pc:graphicFrameChg>
      </pc:sldChg>
      <pc:sldChg chg="modAnim">
        <pc:chgData name="Dr. Md Mehedi Hasan" userId="5eb39d97-deb0-466a-af4c-298e34812974" providerId="ADAL" clId="{387225D2-26EA-4F31-AE27-573D433CB71C}" dt="2022-06-07T02:53:22.561" v="70"/>
        <pc:sldMkLst>
          <pc:docMk/>
          <pc:sldMk cId="1112069274" sldId="285"/>
        </pc:sldMkLst>
      </pc:sldChg>
    </pc:docChg>
  </pc:docChgLst>
  <pc:docChgLst>
    <pc:chgData name="Dr. Md Mehedi Hasan" userId="S::mmhasan@aiub.edu::5eb39d97-deb0-466a-af4c-298e34812974" providerId="AD" clId="Web-{8B0CDC06-60D3-16D9-0F46-7FAAB1F01105}"/>
    <pc:docChg chg="modSld">
      <pc:chgData name="Dr. Md Mehedi Hasan" userId="S::mmhasan@aiub.edu::5eb39d97-deb0-466a-af4c-298e34812974" providerId="AD" clId="Web-{8B0CDC06-60D3-16D9-0F46-7FAAB1F01105}" dt="2022-02-08T02:07:44.966" v="70" actId="20577"/>
      <pc:docMkLst>
        <pc:docMk/>
      </pc:docMkLst>
      <pc:sldChg chg="modSp">
        <pc:chgData name="Dr. Md Mehedi Hasan" userId="S::mmhasan@aiub.edu::5eb39d97-deb0-466a-af4c-298e34812974" providerId="AD" clId="Web-{8B0CDC06-60D3-16D9-0F46-7FAAB1F01105}" dt="2022-02-08T02:07:44.966" v="7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8B0CDC06-60D3-16D9-0F46-7FAAB1F01105}" dt="2022-02-08T02:07:44.966" v="70" actId="20577"/>
          <ac:spMkLst>
            <pc:docMk/>
            <pc:sldMk cId="700707328" sldId="256"/>
            <ac:spMk id="2" creationId="{00000000-0000-0000-0000-000000000000}"/>
          </ac:spMkLst>
        </pc:spChg>
        <pc:graphicFrameChg chg="mod modGraphic">
          <ac:chgData name="Dr. Md Mehedi Hasan" userId="S::mmhasan@aiub.edu::5eb39d97-deb0-466a-af4c-298e34812974" providerId="AD" clId="Web-{8B0CDC06-60D3-16D9-0F46-7FAAB1F01105}" dt="2022-02-08T02:06:54.918" v="5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149-C61D-4ED7-B50C-58C1A579B08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B007B-5F31-4D36-BB58-3C1CD9CB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0"/>
            <a:ext cx="7358063" cy="347364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25092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617249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embedded-system/memory-organization-in-the-8086-microprocessor.aspx" TargetMode="External"/><Relationship Id="rId2" Type="http://schemas.openxmlformats.org/officeDocument/2006/relationships/hyperlink" Target="https://www.britannica.com/technology/DNA-computing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8086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362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</a:t>
                      </a:r>
                      <a:r>
                        <a:rPr lang="en-US" i="1" baseline="0" dirty="0"/>
                        <a:t> DEY</a:t>
                      </a:r>
                      <a:r>
                        <a:rPr lang="en-US" i="1" dirty="0"/>
                        <a:t>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Organization of the 8086/8088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133600"/>
            <a:ext cx="8574087" cy="4594746"/>
          </a:xfrm>
        </p:spPr>
        <p:txBody>
          <a:bodyPr>
            <a:normAutofit/>
          </a:bodyPr>
          <a:lstStyle/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8086 and 8088 has the simplest structure and they provide the insights to the most advanced processors.</a:t>
            </a:r>
          </a:p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As both 8086 and 8088 essentially has the same structure, we will use the term “8086” for both.</a:t>
            </a:r>
          </a:p>
        </p:txBody>
      </p:sp>
    </p:spTree>
    <p:extLst>
      <p:ext uri="{BB962C8B-B14F-4D97-AF65-F5344CB8AC3E}">
        <p14:creationId xmlns:p14="http://schemas.microsoft.com/office/powerpoint/2010/main" val="17458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314204" y="133945"/>
            <a:ext cx="8267226" cy="8272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89360" y="1125000"/>
            <a:ext cx="8554640" cy="573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Information inside the microprocessor is stored in </a:t>
            </a:r>
            <a:r>
              <a:rPr sz="1969" b="1" dirty="0">
                <a:solidFill>
                  <a:schemeClr val="tx1"/>
                </a:solidFill>
              </a:rPr>
              <a:t>register</a:t>
            </a: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Registers are classified according to their functions. 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register holds the data for an operation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Address register holds the address for an instruction or data.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Status register keeps the current status of the processor.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8086 has </a:t>
            </a:r>
            <a:r>
              <a:rPr sz="1969" b="1" dirty="0">
                <a:solidFill>
                  <a:schemeClr val="tx1"/>
                </a:solidFill>
              </a:rPr>
              <a:t>four </a:t>
            </a:r>
            <a:r>
              <a:rPr sz="1969" dirty="0">
                <a:solidFill>
                  <a:schemeClr val="tx1"/>
                </a:solidFill>
              </a:rPr>
              <a:t>general registers.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Address registers: </a:t>
            </a:r>
            <a:r>
              <a:rPr sz="1969" dirty="0">
                <a:solidFill>
                  <a:schemeClr val="tx1"/>
                </a:solidFill>
              </a:rPr>
              <a:t>1) segment 2) pointer and 3) index register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Register: </a:t>
            </a:r>
            <a:r>
              <a:rPr sz="1969" dirty="0">
                <a:solidFill>
                  <a:schemeClr val="tx1"/>
                </a:solidFill>
              </a:rPr>
              <a:t>4) FLAGS Register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There are total fourteen 16-bit registers. </a:t>
            </a:r>
          </a:p>
          <a:p>
            <a:pPr algn="l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 *** The good news is, we DO NOT need to memorize them at all. it will become familiar as we go on. :) </a:t>
            </a:r>
          </a:p>
        </p:txBody>
      </p:sp>
    </p:spTree>
    <p:extLst>
      <p:ext uri="{BB962C8B-B14F-4D97-AF65-F5344CB8AC3E}">
        <p14:creationId xmlns:p14="http://schemas.microsoft.com/office/powerpoint/2010/main" val="3093773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62116" y="37156"/>
            <a:ext cx="8180048" cy="7729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3">
                    <a:lumMod val="75000"/>
                  </a:schemeClr>
                </a:solidFill>
              </a:rPr>
              <a:t>8086 </a:t>
            </a: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pic>
        <p:nvPicPr>
          <p:cNvPr id="64" name="image1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493343" y="810088"/>
            <a:ext cx="6650657" cy="595415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62117" y="1205622"/>
            <a:ext cx="218578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  <a:latin typeface="+mj-lt"/>
              </a:rPr>
              <a:t>General Register</a:t>
            </a:r>
          </a:p>
        </p:txBody>
      </p:sp>
      <p:sp>
        <p:nvSpPr>
          <p:cNvPr id="66" name="Shape 66"/>
          <p:cNvSpPr/>
          <p:nvPr/>
        </p:nvSpPr>
        <p:spPr>
          <a:xfrm>
            <a:off x="562115" y="2765607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Segment Register</a:t>
            </a:r>
          </a:p>
        </p:txBody>
      </p:sp>
      <p:sp>
        <p:nvSpPr>
          <p:cNvPr id="67" name="Shape 67"/>
          <p:cNvSpPr/>
          <p:nvPr/>
        </p:nvSpPr>
        <p:spPr>
          <a:xfrm>
            <a:off x="562114" y="4303171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Pointer and Index Register</a:t>
            </a:r>
          </a:p>
        </p:txBody>
      </p:sp>
      <p:sp>
        <p:nvSpPr>
          <p:cNvPr id="68" name="Shape 68"/>
          <p:cNvSpPr/>
          <p:nvPr/>
        </p:nvSpPr>
        <p:spPr>
          <a:xfrm>
            <a:off x="408047" y="6139817"/>
            <a:ext cx="218578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FLAGS 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3199608" y="1290708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Accumulator</a:t>
            </a:r>
          </a:p>
        </p:txBody>
      </p:sp>
      <p:sp>
        <p:nvSpPr>
          <p:cNvPr id="70" name="Shape 70"/>
          <p:cNvSpPr/>
          <p:nvPr/>
        </p:nvSpPr>
        <p:spPr>
          <a:xfrm>
            <a:off x="3199608" y="1629793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Base</a:t>
            </a:r>
          </a:p>
        </p:txBody>
      </p:sp>
      <p:sp>
        <p:nvSpPr>
          <p:cNvPr id="71" name="Shape 71"/>
          <p:cNvSpPr/>
          <p:nvPr/>
        </p:nvSpPr>
        <p:spPr>
          <a:xfrm>
            <a:off x="3199608" y="2006570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Counter</a:t>
            </a:r>
          </a:p>
        </p:txBody>
      </p:sp>
      <p:sp>
        <p:nvSpPr>
          <p:cNvPr id="72" name="Shape 72"/>
          <p:cNvSpPr/>
          <p:nvPr/>
        </p:nvSpPr>
        <p:spPr>
          <a:xfrm>
            <a:off x="3199608" y="2454444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16100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128513" y="288096"/>
            <a:ext cx="7804547" cy="802738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AX: Accumulator Register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85986" y="1272481"/>
            <a:ext cx="8347074" cy="5331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*** Address registers store addresses and instructions and data in memory.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Use of AX register generates shortest machine code.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AX is preferred register to use in </a:t>
            </a:r>
            <a:r>
              <a:rPr sz="2531" b="1" dirty="0">
                <a:solidFill>
                  <a:schemeClr val="tx1"/>
                </a:solidFill>
              </a:rPr>
              <a:t>arithmetic, logic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data transfer </a:t>
            </a:r>
            <a:r>
              <a:rPr sz="2531" dirty="0">
                <a:solidFill>
                  <a:schemeClr val="tx1"/>
                </a:solidFill>
              </a:rPr>
              <a:t>instructions.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lang="en-US" sz="2531" b="1" dirty="0">
                <a:solidFill>
                  <a:schemeClr val="tx1"/>
                </a:solidFill>
              </a:rPr>
              <a:t>multiplication</a:t>
            </a:r>
            <a:r>
              <a:rPr sz="2531" b="1" dirty="0">
                <a:solidFill>
                  <a:schemeClr val="tx1"/>
                </a:solidFill>
              </a:rPr>
              <a:t> and </a:t>
            </a:r>
            <a:r>
              <a:rPr lang="en-US" sz="2531" b="1" dirty="0">
                <a:solidFill>
                  <a:schemeClr val="tx1"/>
                </a:solidFill>
              </a:rPr>
              <a:t>division</a:t>
            </a:r>
            <a:r>
              <a:rPr sz="2531" dirty="0">
                <a:solidFill>
                  <a:schemeClr val="tx1"/>
                </a:solidFill>
              </a:rPr>
              <a:t>, one of the numbers involved must be in AX or AL.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Input and Output also require the use of AL or AX</a:t>
            </a:r>
          </a:p>
        </p:txBody>
      </p:sp>
    </p:spTree>
    <p:extLst>
      <p:ext uri="{BB962C8B-B14F-4D97-AF65-F5344CB8AC3E}">
        <p14:creationId xmlns:p14="http://schemas.microsoft.com/office/powerpoint/2010/main" val="17154379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60556" y="178593"/>
            <a:ext cx="8321712" cy="688238"/>
          </a:xfrm>
          <a:prstGeom prst="rect">
            <a:avLst/>
          </a:prstGeom>
        </p:spPr>
        <p:txBody>
          <a:bodyPr>
            <a:normAutofit/>
          </a:bodyPr>
          <a:lstStyle>
            <a:lvl1pPr defTabSz="420623">
              <a:defRPr sz="57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BX: Base Register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16149" y="1115935"/>
            <a:ext cx="7804549" cy="120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6304" indent="-606304" algn="l" defTabSz="398428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BX also serves as an address register</a:t>
            </a:r>
          </a:p>
          <a:p>
            <a:pPr marL="606304" indent="-606304" algn="l" defTabSz="398428">
              <a:spcBef>
                <a:spcPts val="2812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</a:t>
            </a:r>
            <a:r>
              <a:rPr sz="1969" dirty="0">
                <a:solidFill>
                  <a:schemeClr val="tx1"/>
                </a:solidFill>
              </a:rPr>
              <a:t>i.e. Table look-up instruction </a:t>
            </a:r>
            <a:r>
              <a:rPr lang="en-US" sz="1969" dirty="0">
                <a:solidFill>
                  <a:schemeClr val="tx1"/>
                </a:solidFill>
              </a:rPr>
              <a:t>(XLAT)</a:t>
            </a:r>
            <a:endParaRPr sz="1969" dirty="0">
              <a:solidFill>
                <a:schemeClr val="tx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974980" y="2426360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CX: Count Register</a:t>
            </a:r>
          </a:p>
        </p:txBody>
      </p:sp>
      <p:sp>
        <p:nvSpPr>
          <p:cNvPr id="80" name="Shape 80"/>
          <p:cNvSpPr/>
          <p:nvPr/>
        </p:nvSpPr>
        <p:spPr>
          <a:xfrm>
            <a:off x="616149" y="3188224"/>
            <a:ext cx="8294378" cy="149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used as Program </a:t>
            </a:r>
            <a:r>
              <a:rPr sz="1969" b="1" dirty="0">
                <a:latin typeface="+mj-lt"/>
              </a:rPr>
              <a:t>Loop counter.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also used as a counter (REP-repeat) to control </a:t>
            </a:r>
            <a:r>
              <a:rPr sz="1969" b="1" dirty="0">
                <a:latin typeface="+mj-lt"/>
              </a:rPr>
              <a:t>string operations.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CL is used as count in </a:t>
            </a:r>
            <a:r>
              <a:rPr sz="1969" b="1" dirty="0">
                <a:latin typeface="+mj-lt"/>
              </a:rPr>
              <a:t>bit rotation and shifting instructions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974980" y="4862678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DX: Data Register</a:t>
            </a:r>
          </a:p>
        </p:txBody>
      </p:sp>
      <p:sp>
        <p:nvSpPr>
          <p:cNvPr id="82" name="Shape 82"/>
          <p:cNvSpPr/>
          <p:nvPr/>
        </p:nvSpPr>
        <p:spPr>
          <a:xfrm>
            <a:off x="616149" y="5558168"/>
            <a:ext cx="8294378" cy="95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938388" indent="-938388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3800">
                <a:solidFill>
                  <a:srgbClr val="FFFFFF"/>
                </a:solidFill>
              </a:defRPr>
            </a:lvl1pPr>
          </a:lstStyle>
          <a:p>
            <a:pPr lvl="0">
              <a:buClrTx/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latin typeface="+mj-lt"/>
              </a:rPr>
              <a:t>DX is used in </a:t>
            </a:r>
            <a:r>
              <a:rPr lang="en-US" sz="1969" b="1" dirty="0">
                <a:solidFill>
                  <a:schemeClr val="tx1"/>
                </a:solidFill>
                <a:latin typeface="+mj-lt"/>
              </a:rPr>
              <a:t>m</a:t>
            </a:r>
            <a:r>
              <a:rPr sz="1969" b="1" dirty="0">
                <a:solidFill>
                  <a:schemeClr val="tx1"/>
                </a:solidFill>
                <a:latin typeface="+mj-lt"/>
              </a:rPr>
              <a:t>ultiplication, division and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55547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7179" y="1061800"/>
            <a:ext cx="9056822" cy="904472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00" b="1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08949" y="2836236"/>
            <a:ext cx="8413279" cy="1557171"/>
          </a:xfrm>
          <a:prstGeom prst="rect">
            <a:avLst/>
          </a:prstGeom>
        </p:spPr>
        <p:txBody>
          <a:bodyPr/>
          <a:lstStyle/>
          <a:p>
            <a:pPr marL="401822" indent="-401822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List One special function of AX, BX, CX, and DX</a:t>
            </a:r>
          </a:p>
        </p:txBody>
      </p:sp>
    </p:spTree>
    <p:extLst>
      <p:ext uri="{BB962C8B-B14F-4D97-AF65-F5344CB8AC3E}">
        <p14:creationId xmlns:p14="http://schemas.microsoft.com/office/powerpoint/2010/main" val="2103959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3">
              <a:defRPr sz="5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Segment Registers: CS,DS,SS,ES</a:t>
            </a:r>
          </a:p>
        </p:txBody>
      </p:sp>
      <p:sp>
        <p:nvSpPr>
          <p:cNvPr id="88" name="Shape 8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Memory is a collection of bytes.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Each memory bytes has an address starting with 0.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The 8086 assigns 20-bit physical address to its memory location.[i.e. we can address 2^20(1MB) of memory]. Thus the first byte of the memory addresses:</a:t>
            </a:r>
          </a:p>
        </p:txBody>
      </p:sp>
      <p:graphicFrame>
        <p:nvGraphicFramePr>
          <p:cNvPr id="89" name="Table 89"/>
          <p:cNvGraphicFramePr/>
          <p:nvPr>
            <p:extLst>
              <p:ext uri="{D42A27DB-BD31-4B8C-83A1-F6EECF244321}">
                <p14:modId xmlns:p14="http://schemas.microsoft.com/office/powerpoint/2010/main" val="1430510129"/>
              </p:ext>
            </p:extLst>
          </p:nvPr>
        </p:nvGraphicFramePr>
        <p:xfrm>
          <a:off x="2377439" y="4232106"/>
          <a:ext cx="5671794" cy="2103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</a:rPr>
                        <a:t>Binary representation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Hex Representation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0000 0000 0000 0000 0000 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0000 0000 0000 0000 0010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	0000 0000 0000 0000 0100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00100h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750094" y="6307276"/>
            <a:ext cx="81435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  <a:latin typeface="+mj-lt"/>
              </a:rPr>
              <a:t>***</a:t>
            </a:r>
            <a:r>
              <a:rPr lang="en-US" sz="1969" dirty="0">
                <a:solidFill>
                  <a:schemeClr val="tx1"/>
                </a:solidFill>
                <a:latin typeface="+mj-lt"/>
              </a:rPr>
              <a:t>S</a:t>
            </a:r>
            <a:r>
              <a:rPr sz="1969" dirty="0">
                <a:solidFill>
                  <a:schemeClr val="tx1"/>
                </a:solidFill>
                <a:latin typeface="+mj-lt"/>
              </a:rPr>
              <a:t>o what will be the highest address of 20-bit memory address? </a:t>
            </a:r>
          </a:p>
        </p:txBody>
      </p:sp>
    </p:spTree>
    <p:extLst>
      <p:ext uri="{BB962C8B-B14F-4D97-AF65-F5344CB8AC3E}">
        <p14:creationId xmlns:p14="http://schemas.microsoft.com/office/powerpoint/2010/main" val="16018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24203" y="205382"/>
            <a:ext cx="8365301" cy="652427"/>
          </a:xfrm>
          <a:prstGeom prst="rect">
            <a:avLst/>
          </a:prstGeom>
        </p:spPr>
        <p:txBody>
          <a:bodyPr/>
          <a:lstStyle>
            <a:lvl1pPr defTabSz="332992"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164" b="1" dirty="0">
                <a:solidFill>
                  <a:srgbClr val="FFFFFF"/>
                </a:solidFill>
              </a:rPr>
              <a:t>   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Using 20-bit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ddress in 16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rocessor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713444" y="1064445"/>
            <a:ext cx="8430556" cy="55359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To explain segment register’s function, lets have a look on the idea of memory segments.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How can we fit 20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address into 16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register?</a:t>
            </a:r>
          </a:p>
          <a:p>
            <a:pPr algn="l" defTabSz="254666">
              <a:spcBef>
                <a:spcPts val="1828"/>
              </a:spcBef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				Memory Partitioning into segments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memory segment is a block of 2^16(64KB) consecutive memory bytes.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Each segment is identified by segment number.[starts with 0]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</a:t>
            </a:r>
            <a:r>
              <a:rPr sz="1687" b="1" dirty="0">
                <a:solidFill>
                  <a:schemeClr val="tx1"/>
                </a:solidFill>
              </a:rPr>
              <a:t>segment </a:t>
            </a:r>
            <a:r>
              <a:rPr sz="1687" dirty="0">
                <a:solidFill>
                  <a:schemeClr val="tx1"/>
                </a:solidFill>
              </a:rPr>
              <a:t>number is 16-bit [thus, highest value </a:t>
            </a:r>
            <a:r>
              <a:rPr sz="1687" dirty="0" err="1">
                <a:solidFill>
                  <a:schemeClr val="tx1"/>
                </a:solidFill>
              </a:rPr>
              <a:t>FFFFh</a:t>
            </a:r>
            <a:r>
              <a:rPr sz="1687" dirty="0">
                <a:solidFill>
                  <a:schemeClr val="tx1"/>
                </a:solidFill>
              </a:rPr>
              <a:t>].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Within a segment, a memory location is specified by giving an offset.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Offset: </a:t>
            </a:r>
            <a:r>
              <a:rPr sz="1687" dirty="0">
                <a:solidFill>
                  <a:schemeClr val="tx1"/>
                </a:solidFill>
              </a:rPr>
              <a:t>Number of bytes from the beginning of segment.</a:t>
            </a:r>
          </a:p>
          <a:p>
            <a:pPr marL="441358" lvl="1" indent="-247591" algn="l" defTabSz="254666">
              <a:spcBef>
                <a:spcPts val="1828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chemeClr val="tx1"/>
                </a:solidFill>
              </a:rPr>
              <a:t>                </a:t>
            </a:r>
            <a:r>
              <a:rPr sz="1687" dirty="0">
                <a:solidFill>
                  <a:schemeClr val="tx1"/>
                </a:solidFill>
              </a:rPr>
              <a:t>i.e. for a 64KB segment, the offset can be given as16-bit number.</a:t>
            </a:r>
          </a:p>
          <a:p>
            <a:pPr marL="515225" lvl="1" indent="-321457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The first byte in a segment has offset 0000h.</a:t>
            </a:r>
          </a:p>
          <a:p>
            <a:pPr marL="441358" lvl="1" indent="-247591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chemeClr val="tx1"/>
                </a:solidFill>
              </a:rPr>
              <a:t>T</a:t>
            </a:r>
            <a:r>
              <a:rPr sz="1687" b="1" dirty="0">
                <a:solidFill>
                  <a:schemeClr val="tx1"/>
                </a:solidFill>
              </a:rPr>
              <a:t>he Last byte in a segment has offset </a:t>
            </a:r>
            <a:r>
              <a:rPr sz="1687" b="1" dirty="0" err="1">
                <a:solidFill>
                  <a:schemeClr val="tx1"/>
                </a:solidFill>
              </a:rPr>
              <a:t>FFFFh</a:t>
            </a:r>
            <a:endParaRPr sz="168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8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37555" y="434578"/>
            <a:ext cx="8268891" cy="7261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defRPr sz="6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O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ffset address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37555" y="1674216"/>
            <a:ext cx="8733236" cy="3889283"/>
          </a:xfrm>
          <a:prstGeom prst="rect">
            <a:avLst/>
          </a:prstGeom>
        </p:spPr>
        <p:txBody>
          <a:bodyPr/>
          <a:lstStyle/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segment may be specified by providing a segment number and an offset.</a:t>
            </a: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Memory segment is written in the form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offset.</a:t>
            </a:r>
            <a:endParaRPr lang="en-US" sz="2672" dirty="0">
              <a:solidFill>
                <a:schemeClr val="tx1"/>
              </a:solidFill>
            </a:endParaRPr>
          </a:p>
          <a:p>
            <a:pPr marL="659781" indent="-659781" algn="l">
              <a:buClr>
                <a:srgbClr val="FFFFFF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chemeClr val="tx1"/>
              </a:solidFill>
            </a:endParaRP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The representation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 is known as logical address.</a:t>
            </a: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		</a:t>
            </a:r>
            <a:r>
              <a:rPr sz="2672" dirty="0">
                <a:solidFill>
                  <a:schemeClr val="tx1"/>
                </a:solidFill>
              </a:rPr>
              <a:t>e.g. A4FB:4872h means offset 4872h within </a:t>
            </a:r>
            <a:r>
              <a:rPr lang="en-US" sz="2672" dirty="0">
                <a:solidFill>
                  <a:schemeClr val="tx1"/>
                </a:solidFill>
              </a:rPr>
              <a:t>			</a:t>
            </a:r>
            <a:r>
              <a:rPr sz="2672" dirty="0">
                <a:solidFill>
                  <a:schemeClr val="tx1"/>
                </a:solidFill>
              </a:rPr>
              <a:t>segment A4FBh</a:t>
            </a:r>
          </a:p>
        </p:txBody>
      </p:sp>
    </p:spTree>
    <p:extLst>
      <p:ext uri="{BB962C8B-B14F-4D97-AF65-F5344CB8AC3E}">
        <p14:creationId xmlns:p14="http://schemas.microsoft.com/office/powerpoint/2010/main" val="24538225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75746" y="312539"/>
            <a:ext cx="8860530" cy="102138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How to obtain 20-bit physical address in</a:t>
            </a:r>
            <a:br>
              <a:rPr lang="en-US" sz="3094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 a 16-bit microprocessor?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08074" y="1493831"/>
            <a:ext cx="9012022" cy="509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89355" indent="-789355" algn="l" defTabSz="369675">
              <a:spcBef>
                <a:spcPts val="2601"/>
              </a:spcBef>
              <a:buClrTx/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The 8086 shifts the segment address 4-bits to the left [i.e. multiply by 10h].</a:t>
            </a:r>
            <a:endParaRPr lang="en-US" sz="2391" dirty="0">
              <a:solidFill>
                <a:schemeClr val="tx1"/>
              </a:solidFill>
            </a:endParaRPr>
          </a:p>
          <a:p>
            <a:pPr marL="789355" indent="-789355" algn="l" defTabSz="369675">
              <a:spcBef>
                <a:spcPts val="2601"/>
              </a:spcBef>
              <a:buClrTx/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Add the offset address to the segment address.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</a:t>
            </a:r>
            <a:r>
              <a:rPr sz="2391" b="1" dirty="0">
                <a:solidFill>
                  <a:schemeClr val="tx1"/>
                </a:solidFill>
              </a:rPr>
              <a:t>i.e. to get the 20-bit physical address from A4FB:4872h</a:t>
            </a:r>
            <a:r>
              <a:rPr sz="2391" dirty="0">
                <a:solidFill>
                  <a:schemeClr val="tx1"/>
                </a:solidFill>
              </a:rPr>
              <a:t>, 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A4FB0h [multiplied segment with 10]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   4872h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</a:t>
            </a:r>
            <a:r>
              <a:rPr lang="en-US" sz="2391" b="1" dirty="0">
                <a:solidFill>
                  <a:schemeClr val="tx1"/>
                </a:solidFill>
              </a:rPr>
              <a:t> =</a:t>
            </a:r>
            <a:r>
              <a:rPr sz="2391" b="1" dirty="0">
                <a:solidFill>
                  <a:schemeClr val="tx1"/>
                </a:solidFill>
              </a:rPr>
              <a:t>=====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A9822h [20-bit physical address]</a:t>
            </a:r>
          </a:p>
        </p:txBody>
      </p:sp>
    </p:spTree>
    <p:extLst>
      <p:ext uri="{BB962C8B-B14F-4D97-AF65-F5344CB8AC3E}">
        <p14:creationId xmlns:p14="http://schemas.microsoft.com/office/powerpoint/2010/main" val="1307496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1. A brief survey of 8086 family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2. The architecture of the 8086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3. The registers and their special functions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4. Overall structure of the IBM PC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5. The memory organization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6. I/O ports, DOS and BIOS routines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66884" y="1007314"/>
            <a:ext cx="7804547" cy="70718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133" b="1" dirty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03218" y="2146303"/>
            <a:ext cx="7804547" cy="4420195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 algn="l"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Find the 20-bit address of ABC4:12BAh?</a:t>
            </a:r>
          </a:p>
        </p:txBody>
      </p:sp>
    </p:spTree>
    <p:extLst>
      <p:ext uri="{BB962C8B-B14F-4D97-AF65-F5344CB8AC3E}">
        <p14:creationId xmlns:p14="http://schemas.microsoft.com/office/powerpoint/2010/main" val="2295898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14313" y="131897"/>
            <a:ext cx="8474273" cy="809580"/>
          </a:xfrm>
          <a:prstGeom prst="rect">
            <a:avLst/>
          </a:prstGeom>
        </p:spPr>
        <p:txBody>
          <a:bodyPr>
            <a:normAutofit/>
          </a:bodyPr>
          <a:lstStyle>
            <a:lvl1pPr defTabSz="496569">
              <a:defRPr sz="6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Location of Segments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55651" y="1008449"/>
            <a:ext cx="8354404" cy="5689143"/>
          </a:xfrm>
          <a:prstGeom prst="rect">
            <a:avLst/>
          </a:prstGeom>
        </p:spPr>
        <p:txBody>
          <a:bodyPr/>
          <a:lstStyle/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0 starts at address 0000:0000h=00000h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0000:FFFFh=0FFFFh.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1 starts at address 0001:0000h=00010h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0001:FFFFh=1000Fh.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2 starts at address 0010:0000h=00100h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0010:FFFFh=100FFh.</a:t>
            </a:r>
          </a:p>
          <a:p>
            <a:pPr marL="401822" indent="-401822" algn="l" defTabSz="308063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Observations:</a:t>
            </a:r>
            <a:endParaRPr lang="en-US" sz="2531" b="1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segments start at every 10h =16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starting address of a segment always ends with 0h.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We call 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 a paragraph.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address divisible by 16 (ends with hex 0 ) is called a </a:t>
            </a:r>
            <a:r>
              <a:rPr sz="1969" b="1" dirty="0">
                <a:solidFill>
                  <a:schemeClr val="tx1"/>
                </a:solidFill>
              </a:rPr>
              <a:t>paragraph boundary.</a:t>
            </a:r>
          </a:p>
        </p:txBody>
      </p:sp>
    </p:spTree>
    <p:extLst>
      <p:ext uri="{BB962C8B-B14F-4D97-AF65-F5344CB8AC3E}">
        <p14:creationId xmlns:p14="http://schemas.microsoft.com/office/powerpoint/2010/main" val="25622893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276820" y="125015"/>
            <a:ext cx="8289020" cy="880180"/>
          </a:xfrm>
          <a:prstGeom prst="rect">
            <a:avLst/>
          </a:prstGeom>
        </p:spPr>
        <p:txBody>
          <a:bodyPr>
            <a:normAutofit/>
          </a:bodyPr>
          <a:lstStyle>
            <a:lvl1pPr defTabSz="554990">
              <a:defRPr sz="7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Example-1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04625" y="1005195"/>
            <a:ext cx="8739375" cy="5495712"/>
          </a:xfrm>
          <a:prstGeom prst="rect">
            <a:avLst/>
          </a:prstGeom>
        </p:spPr>
        <p:txBody>
          <a:bodyPr/>
          <a:lstStyle/>
          <a:p>
            <a:pPr marL="369477" indent="-36947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1256h?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Physical address = Segment X 10h + offset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Offset = Physical address - Segment 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1256h. Thus, </a:t>
            </a:r>
          </a:p>
          <a:p>
            <a:pPr marL="321457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1256Ah=12560h [segment 1256 multiplied by 10] + X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1256Ah-12560h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Ah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000Ah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        </a:t>
            </a:r>
            <a:r>
              <a:rPr sz="1969" dirty="0">
                <a:solidFill>
                  <a:schemeClr val="tx1"/>
                </a:solidFill>
              </a:rPr>
              <a:t>Segment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: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offset = 1256:000Ah</a:t>
            </a:r>
          </a:p>
        </p:txBody>
      </p:sp>
    </p:spTree>
    <p:extLst>
      <p:ext uri="{BB962C8B-B14F-4D97-AF65-F5344CB8AC3E}">
        <p14:creationId xmlns:p14="http://schemas.microsoft.com/office/powerpoint/2010/main" val="1112069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250637" y="205383"/>
            <a:ext cx="8365301" cy="92202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26602" y="1251643"/>
            <a:ext cx="8137594" cy="52862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9940" indent="-509940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1240h?</a:t>
            </a:r>
          </a:p>
          <a:p>
            <a:pPr marL="509940" indent="-509940" algn="l" defTabSz="365568">
              <a:spcBef>
                <a:spcPts val="2601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1240h. Thus, </a:t>
            </a:r>
          </a:p>
          <a:p>
            <a:pPr marL="321457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1256Ah=12400h [segment 1256 multiplied by 10] + X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1256Ah-12400h </a:t>
            </a:r>
          </a:p>
          <a:p>
            <a:pPr marL="361639" lvl="1" indent="-361639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16Ah 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016Ah</a:t>
            </a:r>
          </a:p>
          <a:p>
            <a:pPr algn="l" defTabSz="365568">
              <a:spcBef>
                <a:spcPts val="2601"/>
              </a:spcBef>
              <a:buClrTx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offset = 1240:016Ah</a:t>
            </a:r>
          </a:p>
        </p:txBody>
      </p:sp>
    </p:spTree>
    <p:extLst>
      <p:ext uri="{BB962C8B-B14F-4D97-AF65-F5344CB8AC3E}">
        <p14:creationId xmlns:p14="http://schemas.microsoft.com/office/powerpoint/2010/main" val="176410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21469" y="187524"/>
            <a:ext cx="8474273" cy="7689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4200"/>
              </a:spcBef>
              <a:defRPr sz="57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Calculate the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egment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umber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566989" y="1188935"/>
            <a:ext cx="8362699" cy="5280330"/>
          </a:xfrm>
          <a:prstGeom prst="rect">
            <a:avLst/>
          </a:prstGeom>
        </p:spPr>
        <p:txBody>
          <a:bodyPr/>
          <a:lstStyle/>
          <a:p>
            <a:pPr marL="446740" indent="-446740" algn="l" defTabSz="340923">
              <a:spcBef>
                <a:spcPts val="239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physical address 80FD2h and offset BFD2h is given. Calculate the segment .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Physical address = Segment X 10h + offset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X 10h = Physical address - offset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(Physical address - offset ) / 10h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(80FD2h - BFD2h)/10h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(75000h)/10h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7500h		</a:t>
            </a:r>
            <a:r>
              <a:rPr sz="2180" dirty="0">
                <a:solidFill>
                  <a:srgbClr val="FFFFFF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78164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96516" y="683121"/>
            <a:ext cx="7804547" cy="7785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06015" y="1788730"/>
            <a:ext cx="8637985" cy="389055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Find the physical address of memory location </a:t>
            </a:r>
            <a:r>
              <a:rPr sz="2672" b="1" dirty="0">
                <a:solidFill>
                  <a:schemeClr val="tx1"/>
                </a:solidFill>
              </a:rPr>
              <a:t>0A51:CD90h ?</a:t>
            </a:r>
            <a:endParaRPr sz="2672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location has physical address</a:t>
            </a:r>
            <a:r>
              <a:rPr sz="2672" b="1" dirty="0">
                <a:solidFill>
                  <a:schemeClr val="tx1"/>
                </a:solidFill>
              </a:rPr>
              <a:t> 4A37Bh</a:t>
            </a:r>
            <a:r>
              <a:rPr sz="2672" dirty="0">
                <a:solidFill>
                  <a:schemeClr val="tx1"/>
                </a:solidFill>
              </a:rPr>
              <a:t>.Compute the offset if segment number is </a:t>
            </a:r>
            <a:r>
              <a:rPr sz="2672" b="1" dirty="0">
                <a:solidFill>
                  <a:schemeClr val="tx1"/>
                </a:solidFill>
              </a:rPr>
              <a:t>40FFh.</a:t>
            </a:r>
            <a:endParaRPr sz="2672" dirty="0">
              <a:solidFill>
                <a:schemeClr val="tx1"/>
              </a:solidFill>
            </a:endParaRPr>
          </a:p>
          <a:p>
            <a:pPr marL="522368" lvl="1" indent="-522368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Compute the Segment if offset number is </a:t>
            </a:r>
            <a:r>
              <a:rPr sz="2672" b="1" dirty="0">
                <a:solidFill>
                  <a:schemeClr val="tx1"/>
                </a:solidFill>
              </a:rPr>
              <a:t>123Bh.</a:t>
            </a:r>
          </a:p>
        </p:txBody>
      </p:sp>
    </p:spTree>
    <p:extLst>
      <p:ext uri="{BB962C8B-B14F-4D97-AF65-F5344CB8AC3E}">
        <p14:creationId xmlns:p14="http://schemas.microsoft.com/office/powerpoint/2010/main" val="4332936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923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380489" y="1424101"/>
            <a:ext cx="8763512" cy="54338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Machine language program consists instruction and data.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P</a:t>
            </a:r>
            <a:r>
              <a:rPr sz="1969" dirty="0">
                <a:solidFill>
                  <a:schemeClr val="tx1"/>
                </a:solidFill>
              </a:rPr>
              <a:t>rocessor uses stack to implement procedure calls.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program code are loaded into </a:t>
            </a:r>
            <a:r>
              <a:rPr sz="1969" b="1" dirty="0">
                <a:solidFill>
                  <a:schemeClr val="tx1"/>
                </a:solidFill>
              </a:rPr>
              <a:t>Code Segment (CS)</a:t>
            </a:r>
            <a:r>
              <a:rPr sz="1969" dirty="0">
                <a:solidFill>
                  <a:schemeClr val="tx1"/>
                </a:solidFill>
              </a:rPr>
              <a:t> of memory.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are loaded into </a:t>
            </a:r>
            <a:r>
              <a:rPr sz="1969" b="1" dirty="0">
                <a:solidFill>
                  <a:schemeClr val="tx1"/>
                </a:solidFill>
              </a:rPr>
              <a:t>Data segment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(DS) </a:t>
            </a:r>
            <a:r>
              <a:rPr sz="1969" dirty="0">
                <a:solidFill>
                  <a:schemeClr val="tx1"/>
                </a:solidFill>
              </a:rPr>
              <a:t>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Stack are loaded into </a:t>
            </a:r>
            <a:r>
              <a:rPr sz="1969" b="1" dirty="0">
                <a:solidFill>
                  <a:schemeClr val="tx1"/>
                </a:solidFill>
              </a:rPr>
              <a:t>Stack Segment (SS )</a:t>
            </a:r>
            <a:r>
              <a:rPr sz="1969" dirty="0">
                <a:solidFill>
                  <a:schemeClr val="tx1"/>
                </a:solidFill>
              </a:rPr>
              <a:t> 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8086 uses four segment registers (CS,DS,SS, ES) to </a:t>
            </a:r>
            <a:r>
              <a:rPr sz="1969" b="1" dirty="0">
                <a:solidFill>
                  <a:schemeClr val="tx1"/>
                </a:solidFill>
              </a:rPr>
              <a:t>hold segment numbers</a:t>
            </a:r>
            <a:r>
              <a:rPr sz="1969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Any program needs access for second data segment may use Extra segment (ES).</a:t>
            </a:r>
          </a:p>
        </p:txBody>
      </p:sp>
    </p:spTree>
    <p:extLst>
      <p:ext uri="{BB962C8B-B14F-4D97-AF65-F5344CB8AC3E}">
        <p14:creationId xmlns:p14="http://schemas.microsoft.com/office/powerpoint/2010/main" val="25847862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75047" y="230866"/>
            <a:ext cx="8474273" cy="817540"/>
          </a:xfrm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632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Segments(Cont</a:t>
            </a:r>
            <a:r>
              <a:rPr lang="en-US" sz="464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d…)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736699" y="1275739"/>
            <a:ext cx="7804547" cy="46580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memory segment does not necessarily occupy the entire 64KB in a memory segment.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segment of less than 64KB are placed close together due to its overlapping nature.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At any given time, only four memories are active and thus these four segments are accessible.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</a:t>
            </a:r>
            <a:r>
              <a:rPr lang="en-US" sz="2531" b="1" dirty="0">
                <a:solidFill>
                  <a:schemeClr val="tx1"/>
                </a:solidFill>
              </a:rPr>
              <a:t>c</a:t>
            </a:r>
            <a:r>
              <a:rPr sz="2531" b="1" dirty="0">
                <a:solidFill>
                  <a:schemeClr val="tx1"/>
                </a:solidFill>
              </a:rPr>
              <a:t>ontents</a:t>
            </a:r>
            <a:r>
              <a:rPr sz="2531" dirty="0">
                <a:solidFill>
                  <a:schemeClr val="tx1"/>
                </a:solidFill>
              </a:rPr>
              <a:t> of memory segments can be modified by a program to </a:t>
            </a:r>
            <a:r>
              <a:rPr sz="2531" b="1" dirty="0">
                <a:solidFill>
                  <a:schemeClr val="tx1"/>
                </a:solidFill>
              </a:rPr>
              <a:t>address different segments.</a:t>
            </a:r>
          </a:p>
        </p:txBody>
      </p:sp>
    </p:spTree>
    <p:extLst>
      <p:ext uri="{BB962C8B-B14F-4D97-AF65-F5344CB8AC3E}">
        <p14:creationId xmlns:p14="http://schemas.microsoft.com/office/powerpoint/2010/main" val="32494452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87745" y="254496"/>
            <a:ext cx="7804547" cy="1477031"/>
          </a:xfrm>
          <a:prstGeom prst="rect">
            <a:avLst/>
          </a:prstGeom>
        </p:spPr>
        <p:txBody>
          <a:bodyPr>
            <a:noAutofit/>
          </a:bodyPr>
          <a:lstStyle>
            <a:lvl1pPr defTabSz="479044">
              <a:defRPr sz="656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Pointer and Index Registers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87745" y="2131688"/>
            <a:ext cx="8399860" cy="377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registers</a:t>
            </a:r>
            <a:r>
              <a:rPr sz="2531" b="1" dirty="0">
                <a:solidFill>
                  <a:schemeClr val="tx1"/>
                </a:solidFill>
              </a:rPr>
              <a:t> SP,BP,SI and DI </a:t>
            </a:r>
            <a:r>
              <a:rPr sz="2531" dirty="0">
                <a:solidFill>
                  <a:schemeClr val="tx1"/>
                </a:solidFill>
              </a:rPr>
              <a:t>usually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to the memory locations.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Registers </a:t>
            </a:r>
            <a:r>
              <a:rPr sz="2531" b="1" dirty="0">
                <a:solidFill>
                  <a:schemeClr val="tx1"/>
                </a:solidFill>
              </a:rPr>
              <a:t>contain the offset address</a:t>
            </a:r>
            <a:r>
              <a:rPr sz="2531" dirty="0">
                <a:solidFill>
                  <a:schemeClr val="tx1"/>
                </a:solidFill>
              </a:rPr>
              <a:t> of Memory location 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segment registers </a:t>
            </a:r>
            <a:r>
              <a:rPr sz="2531" b="1" dirty="0">
                <a:solidFill>
                  <a:schemeClr val="tx1"/>
                </a:solidFill>
              </a:rPr>
              <a:t>Index</a:t>
            </a:r>
            <a:r>
              <a:rPr sz="2531" dirty="0">
                <a:solidFill>
                  <a:schemeClr val="tx1"/>
                </a:solidFill>
              </a:rPr>
              <a:t> registers can be used in </a:t>
            </a:r>
            <a:r>
              <a:rPr sz="2531" b="1" dirty="0">
                <a:solidFill>
                  <a:schemeClr val="tx1"/>
                </a:solidFill>
              </a:rPr>
              <a:t>arithmetic</a:t>
            </a:r>
            <a:r>
              <a:rPr sz="2531" dirty="0">
                <a:solidFill>
                  <a:schemeClr val="tx1"/>
                </a:solidFill>
              </a:rPr>
              <a:t> and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372164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51517" y="414397"/>
            <a:ext cx="7804547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Stack Pointer (SP)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66348" y="1541516"/>
            <a:ext cx="7989211" cy="11368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stack pointer (</a:t>
            </a:r>
            <a:r>
              <a:rPr sz="2531" b="1" dirty="0">
                <a:solidFill>
                  <a:schemeClr val="tx1"/>
                </a:solidFill>
              </a:rPr>
              <a:t>SP</a:t>
            </a:r>
            <a:r>
              <a:rPr sz="2531" dirty="0">
                <a:solidFill>
                  <a:schemeClr val="tx1"/>
                </a:solidFill>
              </a:rPr>
              <a:t>) is used </a:t>
            </a:r>
            <a:r>
              <a:rPr sz="2531" b="1" dirty="0">
                <a:solidFill>
                  <a:schemeClr val="tx1"/>
                </a:solidFill>
              </a:rPr>
              <a:t>together with SS </a:t>
            </a:r>
            <a:r>
              <a:rPr sz="2531" dirty="0">
                <a:solidFill>
                  <a:schemeClr val="tx1"/>
                </a:solidFill>
              </a:rPr>
              <a:t>to </a:t>
            </a:r>
            <a:r>
              <a:rPr sz="2531" b="1" dirty="0">
                <a:solidFill>
                  <a:schemeClr val="tx1"/>
                </a:solidFill>
              </a:rPr>
              <a:t>access </a:t>
            </a:r>
            <a:r>
              <a:rPr sz="2531" dirty="0">
                <a:solidFill>
                  <a:schemeClr val="tx1"/>
                </a:solidFill>
              </a:rPr>
              <a:t>the stack segment.</a:t>
            </a:r>
          </a:p>
        </p:txBody>
      </p:sp>
      <p:sp>
        <p:nvSpPr>
          <p:cNvPr id="131" name="Shape 131"/>
          <p:cNvSpPr/>
          <p:nvPr/>
        </p:nvSpPr>
        <p:spPr>
          <a:xfrm>
            <a:off x="1943342" y="2979497"/>
            <a:ext cx="4820896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 Pointer (BP)</a:t>
            </a:r>
          </a:p>
        </p:txBody>
      </p:sp>
      <p:sp>
        <p:nvSpPr>
          <p:cNvPr id="132" name="Shape 132"/>
          <p:cNvSpPr/>
          <p:nvPr/>
        </p:nvSpPr>
        <p:spPr>
          <a:xfrm>
            <a:off x="766348" y="4255688"/>
            <a:ext cx="8173874" cy="129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BP is used to access data on the stack.</a:t>
            </a:r>
          </a:p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Unlike </a:t>
            </a:r>
            <a:r>
              <a:rPr sz="2250" b="1" dirty="0">
                <a:latin typeface="+mj-lt"/>
              </a:rPr>
              <a:t>SP, BP </a:t>
            </a:r>
            <a:r>
              <a:rPr sz="2250" dirty="0">
                <a:latin typeface="+mj-lt"/>
              </a:rPr>
              <a:t>can be used to access data in the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1933859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Intel 8086 Family of Microprocessors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163" y="1834533"/>
            <a:ext cx="8017590" cy="4596429"/>
          </a:xfrm>
        </p:spPr>
        <p:txBody>
          <a:bodyPr>
            <a:normAutofit lnSpcReduction="10000"/>
          </a:bodyPr>
          <a:lstStyle/>
          <a:p>
            <a:pPr marL="0" indent="0" defTabSz="496569">
              <a:spcBef>
                <a:spcPts val="3500"/>
              </a:spcBef>
              <a:buClr>
                <a:schemeClr val="tx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Based on Intel 8086 family of microprocessor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IBM PC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XT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AT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PS/1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PS/2 (8086/ 80286/ 80386/ 80486)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Some PC compatible Laptop models (80186)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277426" y="260538"/>
            <a:ext cx="8343506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Source Index (SI)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00246" y="1361964"/>
            <a:ext cx="8579027" cy="20015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SI</a:t>
            </a:r>
            <a:r>
              <a:rPr sz="2531" dirty="0">
                <a:solidFill>
                  <a:schemeClr val="tx1"/>
                </a:solidFill>
              </a:rPr>
              <a:t> is used to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to memory locations</a:t>
            </a:r>
            <a:r>
              <a:rPr sz="2531" dirty="0">
                <a:solidFill>
                  <a:schemeClr val="tx1"/>
                </a:solidFill>
              </a:rPr>
              <a:t> in the data segment addressed by </a:t>
            </a:r>
            <a:r>
              <a:rPr sz="2531" b="1" dirty="0">
                <a:solidFill>
                  <a:schemeClr val="tx1"/>
                </a:solidFill>
              </a:rPr>
              <a:t>DS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Consecutive memory locations can be accessed by </a:t>
            </a:r>
            <a:r>
              <a:rPr sz="2531" b="1" dirty="0">
                <a:solidFill>
                  <a:schemeClr val="tx1"/>
                </a:solidFill>
              </a:rPr>
              <a:t>incrementing</a:t>
            </a:r>
            <a:r>
              <a:rPr sz="2531" dirty="0">
                <a:solidFill>
                  <a:schemeClr val="tx1"/>
                </a:solidFill>
              </a:rPr>
              <a:t> the content of SI.</a:t>
            </a:r>
          </a:p>
        </p:txBody>
      </p:sp>
      <p:sp>
        <p:nvSpPr>
          <p:cNvPr id="136" name="Shape 136"/>
          <p:cNvSpPr/>
          <p:nvPr/>
        </p:nvSpPr>
        <p:spPr>
          <a:xfrm>
            <a:off x="1641029" y="3778277"/>
            <a:ext cx="6097463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Destination Index (DI)</a:t>
            </a:r>
          </a:p>
        </p:txBody>
      </p:sp>
      <p:sp>
        <p:nvSpPr>
          <p:cNvPr id="137" name="Shape 137"/>
          <p:cNvSpPr/>
          <p:nvPr/>
        </p:nvSpPr>
        <p:spPr>
          <a:xfrm>
            <a:off x="669727" y="4612652"/>
            <a:ext cx="8040068" cy="17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is also used to point memory location.</a:t>
            </a:r>
          </a:p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String operations</a:t>
            </a:r>
            <a:r>
              <a:rPr sz="2812" dirty="0">
                <a:latin typeface="+mj-lt"/>
              </a:rPr>
              <a:t> use </a:t>
            </a: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to access memory locations addressed by ES.</a:t>
            </a:r>
          </a:p>
        </p:txBody>
      </p:sp>
    </p:spTree>
    <p:extLst>
      <p:ext uri="{BB962C8B-B14F-4D97-AF65-F5344CB8AC3E}">
        <p14:creationId xmlns:p14="http://schemas.microsoft.com/office/powerpoint/2010/main" val="4089468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96440" y="696743"/>
            <a:ext cx="8174750" cy="8281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8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5100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  <a:endParaRPr sz="5119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104784" y="2258227"/>
            <a:ext cx="7358063" cy="250924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What is the primary difference between Index registers and segment registers?</a:t>
            </a:r>
          </a:p>
        </p:txBody>
      </p:sp>
    </p:spTree>
    <p:extLst>
      <p:ext uri="{BB962C8B-B14F-4D97-AF65-F5344CB8AC3E}">
        <p14:creationId xmlns:p14="http://schemas.microsoft.com/office/powerpoint/2010/main" val="10319351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95263" y="174129"/>
            <a:ext cx="8267226" cy="839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Instruction Pointer (IP)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95824" y="1162164"/>
            <a:ext cx="8380977" cy="52876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memory registers are for </a:t>
            </a:r>
            <a:r>
              <a:rPr sz="2531" b="1" dirty="0">
                <a:solidFill>
                  <a:schemeClr val="tx1"/>
                </a:solidFill>
              </a:rPr>
              <a:t>data access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8086  uses </a:t>
            </a: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IP</a:t>
            </a:r>
            <a:r>
              <a:rPr sz="2531" dirty="0">
                <a:solidFill>
                  <a:schemeClr val="tx1"/>
                </a:solidFill>
              </a:rPr>
              <a:t> registers to </a:t>
            </a:r>
            <a:r>
              <a:rPr sz="2531" b="1" dirty="0">
                <a:solidFill>
                  <a:schemeClr val="tx1"/>
                </a:solidFill>
              </a:rPr>
              <a:t>access instructions.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contains the </a:t>
            </a:r>
            <a:r>
              <a:rPr sz="2531" b="1" dirty="0">
                <a:solidFill>
                  <a:schemeClr val="tx1"/>
                </a:solidFill>
              </a:rPr>
              <a:t>segment number</a:t>
            </a:r>
            <a:r>
              <a:rPr sz="2531" dirty="0">
                <a:solidFill>
                  <a:schemeClr val="tx1"/>
                </a:solidFill>
              </a:rPr>
              <a:t> and IP contains the </a:t>
            </a:r>
            <a:r>
              <a:rPr sz="2531" b="1" dirty="0">
                <a:solidFill>
                  <a:schemeClr val="tx1"/>
                </a:solidFill>
              </a:rPr>
              <a:t>offset</a:t>
            </a:r>
            <a:r>
              <a:rPr sz="2531" dirty="0">
                <a:solidFill>
                  <a:schemeClr val="tx1"/>
                </a:solidFill>
              </a:rPr>
              <a:t> of next register.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IP is updated each time after an instruction execution to </a:t>
            </a:r>
            <a:r>
              <a:rPr sz="2531" b="1" dirty="0">
                <a:solidFill>
                  <a:schemeClr val="tx1"/>
                </a:solidFill>
              </a:rPr>
              <a:t>point to the next pointer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other registers, IP can </a:t>
            </a:r>
            <a:r>
              <a:rPr sz="2531" b="1" dirty="0">
                <a:solidFill>
                  <a:schemeClr val="tx1"/>
                </a:solidFill>
              </a:rPr>
              <a:t>not be directly </a:t>
            </a:r>
            <a:r>
              <a:rPr sz="2531" dirty="0">
                <a:solidFill>
                  <a:schemeClr val="tx1"/>
                </a:solidFill>
              </a:rPr>
              <a:t>manipulated by an instruction. (i.e. an instruction may </a:t>
            </a:r>
            <a:r>
              <a:rPr sz="2531" b="1" dirty="0">
                <a:solidFill>
                  <a:schemeClr val="tx1"/>
                </a:solidFill>
              </a:rPr>
              <a:t>not</a:t>
            </a:r>
            <a:r>
              <a:rPr sz="2531" dirty="0">
                <a:solidFill>
                  <a:schemeClr val="tx1"/>
                </a:solidFill>
              </a:rPr>
              <a:t> contain IP as its </a:t>
            </a:r>
            <a:r>
              <a:rPr sz="2531" b="1" dirty="0">
                <a:solidFill>
                  <a:schemeClr val="tx1"/>
                </a:solidFill>
              </a:rPr>
              <a:t>operand</a:t>
            </a:r>
            <a:r>
              <a:rPr sz="2531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902877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17207" y="214313"/>
            <a:ext cx="8180048" cy="8089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FLAGS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Register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31520" y="1227369"/>
            <a:ext cx="8309586" cy="5232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FLAGS</a:t>
            </a:r>
            <a:r>
              <a:rPr sz="1969" dirty="0">
                <a:solidFill>
                  <a:schemeClr val="tx1"/>
                </a:solidFill>
              </a:rPr>
              <a:t> register is used to </a:t>
            </a:r>
            <a:r>
              <a:rPr sz="1969" b="1" dirty="0">
                <a:solidFill>
                  <a:schemeClr val="tx1"/>
                </a:solidFill>
              </a:rPr>
              <a:t>indicate the status</a:t>
            </a:r>
            <a:r>
              <a:rPr sz="1969" dirty="0">
                <a:solidFill>
                  <a:schemeClr val="tx1"/>
                </a:solidFill>
              </a:rPr>
              <a:t> of the microprocessor.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Indication is done by setting of </a:t>
            </a:r>
            <a:r>
              <a:rPr sz="1969" b="1" dirty="0">
                <a:solidFill>
                  <a:schemeClr val="tx1"/>
                </a:solidFill>
              </a:rPr>
              <a:t>individual bits</a:t>
            </a:r>
            <a:r>
              <a:rPr sz="1969" dirty="0">
                <a:solidFill>
                  <a:schemeClr val="tx1"/>
                </a:solidFill>
              </a:rPr>
              <a:t> [flags].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are two kinds of FLAGS</a:t>
            </a: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Reflect the result </a:t>
            </a:r>
            <a:r>
              <a:rPr sz="1969" dirty="0">
                <a:solidFill>
                  <a:schemeClr val="tx1"/>
                </a:solidFill>
              </a:rPr>
              <a:t>of an instruction executed by the processor. [More: chapter-5]</a:t>
            </a:r>
          </a:p>
          <a:p>
            <a:pPr marL="712564" lvl="3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AX-BX results to </a:t>
            </a:r>
            <a:r>
              <a:rPr sz="1969" b="1" dirty="0">
                <a:solidFill>
                  <a:schemeClr val="tx1"/>
                </a:solidFill>
              </a:rPr>
              <a:t>0</a:t>
            </a:r>
            <a:r>
              <a:rPr sz="1969" dirty="0">
                <a:solidFill>
                  <a:schemeClr val="tx1"/>
                </a:solidFill>
              </a:rPr>
              <a:t>, the</a:t>
            </a:r>
            <a:r>
              <a:rPr sz="1969" b="1" dirty="0">
                <a:solidFill>
                  <a:schemeClr val="tx1"/>
                </a:solidFill>
              </a:rPr>
              <a:t> ZF</a:t>
            </a:r>
            <a:r>
              <a:rPr sz="1969" dirty="0">
                <a:solidFill>
                  <a:schemeClr val="tx1"/>
                </a:solidFill>
              </a:rPr>
              <a:t> (Zero Flag) is set to </a:t>
            </a:r>
            <a:r>
              <a:rPr sz="1969" b="1" dirty="0">
                <a:solidFill>
                  <a:schemeClr val="tx1"/>
                </a:solidFill>
              </a:rPr>
              <a:t>1 </a:t>
            </a:r>
            <a:r>
              <a:rPr sz="1969" dirty="0">
                <a:solidFill>
                  <a:schemeClr val="tx1"/>
                </a:solidFill>
              </a:rPr>
              <a:t>(True)</a:t>
            </a:r>
            <a:r>
              <a:rPr sz="1969" b="1" dirty="0">
                <a:solidFill>
                  <a:schemeClr val="tx1"/>
                </a:solidFill>
              </a:rPr>
              <a:t>.</a:t>
            </a:r>
            <a:endParaRPr sz="1969" dirty="0">
              <a:solidFill>
                <a:schemeClr val="tx1"/>
              </a:solidFill>
            </a:endParaRP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Control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Enable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Disable</a:t>
            </a:r>
            <a:r>
              <a:rPr sz="1969" dirty="0">
                <a:solidFill>
                  <a:schemeClr val="tx1"/>
                </a:solidFill>
              </a:rPr>
              <a:t> certain operations of the processor </a:t>
            </a:r>
          </a:p>
          <a:p>
            <a:pPr marL="475042" lvl="2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</a:t>
            </a:r>
            <a:r>
              <a:rPr sz="1969" b="1" dirty="0" err="1">
                <a:solidFill>
                  <a:schemeClr val="tx1"/>
                </a:solidFill>
              </a:rPr>
              <a:t>IF</a:t>
            </a:r>
            <a:r>
              <a:rPr sz="1969" b="1" dirty="0">
                <a:solidFill>
                  <a:schemeClr val="tx1"/>
                </a:solidFill>
              </a:rPr>
              <a:t> (Interrupt Flag) </a:t>
            </a:r>
            <a:r>
              <a:rPr sz="1969" dirty="0">
                <a:solidFill>
                  <a:schemeClr val="tx1"/>
                </a:solidFill>
              </a:rPr>
              <a:t>is cleared (set to 0), inputs from keyboard are ignored by the processor. [More: chapter-11]</a:t>
            </a:r>
          </a:p>
        </p:txBody>
      </p:sp>
    </p:spTree>
    <p:extLst>
      <p:ext uri="{BB962C8B-B14F-4D97-AF65-F5344CB8AC3E}">
        <p14:creationId xmlns:p14="http://schemas.microsoft.com/office/powerpoint/2010/main" val="41247475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321469" y="458574"/>
            <a:ext cx="8474273" cy="86294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Organization of the PC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798450" y="1808943"/>
            <a:ext cx="7749758" cy="4051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computer is made up of both Hardware and Software.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S</a:t>
            </a:r>
            <a:r>
              <a:rPr sz="2531" dirty="0">
                <a:solidFill>
                  <a:schemeClr val="tx1"/>
                </a:solidFill>
              </a:rPr>
              <a:t>oftware controls the hardware operations.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we need to understand the coordination of hardware and software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sz="2531" dirty="0">
                <a:solidFill>
                  <a:schemeClr val="tx1"/>
                </a:solidFill>
              </a:rPr>
              <a:t>to completely understand the operation of computer.</a:t>
            </a:r>
          </a:p>
        </p:txBody>
      </p:sp>
    </p:spTree>
    <p:extLst>
      <p:ext uri="{BB962C8B-B14F-4D97-AF65-F5344CB8AC3E}">
        <p14:creationId xmlns:p14="http://schemas.microsoft.com/office/powerpoint/2010/main" val="11821041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7787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Operating System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31601" y="1098352"/>
            <a:ext cx="8468554" cy="55486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purpose of </a:t>
            </a:r>
            <a:r>
              <a:rPr sz="1969" b="1" dirty="0">
                <a:solidFill>
                  <a:schemeClr val="tx1"/>
                </a:solidFill>
              </a:rPr>
              <a:t>OS</a:t>
            </a:r>
            <a:r>
              <a:rPr sz="1969" dirty="0">
                <a:solidFill>
                  <a:schemeClr val="tx1"/>
                </a:solidFill>
              </a:rPr>
              <a:t> is to </a:t>
            </a:r>
            <a:r>
              <a:rPr sz="1969" b="1" dirty="0">
                <a:solidFill>
                  <a:schemeClr val="tx1"/>
                </a:solidFill>
              </a:rPr>
              <a:t>coordinate</a:t>
            </a:r>
            <a:r>
              <a:rPr sz="1969" dirty="0">
                <a:solidFill>
                  <a:schemeClr val="tx1"/>
                </a:solidFill>
              </a:rPr>
              <a:t> the operations between all the devices of the computer system.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 OS functions: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Reading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xecuting the command typed by users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Performing I/O operations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Generating error messages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Managing memory and other resources</a:t>
            </a:r>
          </a:p>
          <a:p>
            <a:pPr marL="580856" lvl="1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was designed for 8086 processors</a:t>
            </a:r>
          </a:p>
          <a:p>
            <a:pPr marL="259397" indent="-259397"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</a:t>
            </a:r>
            <a:r>
              <a:rPr sz="1969" dirty="0">
                <a:solidFill>
                  <a:schemeClr val="tx1"/>
                </a:solidFill>
              </a:rPr>
              <a:t>DOS could manage only 1 MB memory and doesn’t support </a:t>
            </a:r>
            <a:r>
              <a:rPr lang="en-US" sz="1969" dirty="0">
                <a:solidFill>
                  <a:schemeClr val="tx1"/>
                </a:solidFill>
              </a:rPr>
              <a:t>   </a:t>
            </a:r>
            <a:r>
              <a:rPr sz="1969" dirty="0">
                <a:solidFill>
                  <a:schemeClr val="tx1"/>
                </a:solidFill>
              </a:rPr>
              <a:t>multitasking.</a:t>
            </a:r>
          </a:p>
        </p:txBody>
      </p:sp>
    </p:spTree>
    <p:extLst>
      <p:ext uri="{BB962C8B-B14F-4D97-AF65-F5344CB8AC3E}">
        <p14:creationId xmlns:p14="http://schemas.microsoft.com/office/powerpoint/2010/main" val="29285390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751910" y="602981"/>
            <a:ext cx="7597197" cy="7846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DOS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158060" y="1893397"/>
            <a:ext cx="7401046" cy="3397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DOS performs reading and writing information on disk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and other information stored on a disk are organized into </a:t>
            </a:r>
            <a:r>
              <a:rPr sz="2531" b="1" dirty="0">
                <a:solidFill>
                  <a:schemeClr val="tx1"/>
                </a:solidFill>
              </a:rPr>
              <a:t>files.</a:t>
            </a:r>
            <a:endParaRPr sz="2531" dirty="0">
              <a:solidFill>
                <a:schemeClr val="tx1"/>
              </a:solidFill>
            </a:endParaRP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Each file has a </a:t>
            </a:r>
            <a:r>
              <a:rPr sz="2531" b="1" dirty="0">
                <a:solidFill>
                  <a:schemeClr val="tx1"/>
                </a:solidFill>
              </a:rPr>
              <a:t>file name</a:t>
            </a:r>
            <a:r>
              <a:rPr sz="2531" dirty="0">
                <a:solidFill>
                  <a:schemeClr val="tx1"/>
                </a:solidFill>
              </a:rPr>
              <a:t> [within 1 t0 8 characters.] followed by an </a:t>
            </a:r>
            <a:r>
              <a:rPr sz="2531" b="1" dirty="0">
                <a:solidFill>
                  <a:schemeClr val="tx1"/>
                </a:solidFill>
              </a:rPr>
              <a:t>extension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extension is used for file type.</a:t>
            </a:r>
          </a:p>
        </p:txBody>
      </p:sp>
    </p:spTree>
    <p:extLst>
      <p:ext uri="{BB962C8B-B14F-4D97-AF65-F5344CB8AC3E}">
        <p14:creationId xmlns:p14="http://schemas.microsoft.com/office/powerpoint/2010/main" val="4211202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69727" y="276449"/>
            <a:ext cx="7804547" cy="8699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BIOS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910828" y="1358617"/>
            <a:ext cx="7804547" cy="503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BIOS routine perform I/O operation for the PC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DOS routine operates over the entire PC family.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routines are </a:t>
            </a:r>
            <a:r>
              <a:rPr sz="2531" b="1" dirty="0">
                <a:solidFill>
                  <a:schemeClr val="tx1"/>
                </a:solidFill>
              </a:rPr>
              <a:t>machine specific.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also performs </a:t>
            </a:r>
            <a:r>
              <a:rPr sz="2531" b="1" dirty="0">
                <a:solidFill>
                  <a:schemeClr val="tx1"/>
                </a:solidFill>
              </a:rPr>
              <a:t>circuit checking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loading</a:t>
            </a:r>
            <a:r>
              <a:rPr sz="2531" dirty="0">
                <a:solidFill>
                  <a:schemeClr val="tx1"/>
                </a:solidFill>
              </a:rPr>
              <a:t> of DOS routine.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address of the BIOS routines is called </a:t>
            </a:r>
            <a:r>
              <a:rPr sz="2531" b="1" dirty="0">
                <a:solidFill>
                  <a:schemeClr val="tx1"/>
                </a:solidFill>
              </a:rPr>
              <a:t>interrupt vectors.</a:t>
            </a:r>
          </a:p>
        </p:txBody>
      </p:sp>
    </p:spTree>
    <p:extLst>
      <p:ext uri="{BB962C8B-B14F-4D97-AF65-F5344CB8AC3E}">
        <p14:creationId xmlns:p14="http://schemas.microsoft.com/office/powerpoint/2010/main" val="41276791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18356" y="257656"/>
            <a:ext cx="8387096" cy="7212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03956">
              <a:defRPr sz="1800">
                <a:solidFill>
                  <a:srgbClr val="000000"/>
                </a:solidFill>
              </a:defRPr>
            </a:pPr>
            <a:r>
              <a:rPr sz="4162" b="1" dirty="0">
                <a:solidFill>
                  <a:schemeClr val="accent3">
                    <a:lumMod val="75000"/>
                  </a:schemeClr>
                </a:solidFill>
              </a:rPr>
              <a:t>Memory Organization of the PC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18357" y="1279180"/>
            <a:ext cx="8525806" cy="54214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8086/8088 processor is capable of addressing 1MB or memory.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But, all the memory </a:t>
            </a:r>
            <a:r>
              <a:rPr sz="2531" b="1" dirty="0">
                <a:solidFill>
                  <a:schemeClr val="tx1"/>
                </a:solidFill>
              </a:rPr>
              <a:t>can not be used</a:t>
            </a:r>
            <a:r>
              <a:rPr sz="2531" dirty="0">
                <a:solidFill>
                  <a:schemeClr val="tx1"/>
                </a:solidFill>
              </a:rPr>
              <a:t> by application program as some memory locations have special meaning to the processor. </a:t>
            </a:r>
          </a:p>
          <a:p>
            <a:pPr marL="593803" lvl="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	</a:t>
            </a:r>
            <a:r>
              <a:rPr sz="2531" dirty="0">
                <a:solidFill>
                  <a:schemeClr val="tx1"/>
                </a:solidFill>
              </a:rPr>
              <a:t>e.g. First KB (00000h to 003FFh) is used for interrupt vectors.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Other memory locations are reserved by IBM for special purposes (i.e. BIOS routines and Video display memory).</a:t>
            </a:r>
          </a:p>
        </p:txBody>
      </p:sp>
    </p:spTree>
    <p:extLst>
      <p:ext uri="{BB962C8B-B14F-4D97-AF65-F5344CB8AC3E}">
        <p14:creationId xmlns:p14="http://schemas.microsoft.com/office/powerpoint/2010/main" val="11585856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67007" y="149155"/>
            <a:ext cx="8609987" cy="789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54666">
              <a:defRPr sz="1800">
                <a:solidFill>
                  <a:srgbClr val="000000"/>
                </a:solidFill>
              </a:defRPr>
            </a:pP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Memory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artition into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isjoint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egments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67006" y="1123189"/>
            <a:ext cx="8848112" cy="5415945"/>
          </a:xfrm>
          <a:prstGeom prst="rect">
            <a:avLst/>
          </a:prstGeom>
        </p:spPr>
        <p:txBody>
          <a:bodyPr/>
          <a:lstStyle/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Partitioning the memory into disjoint segments. [Ref: Figure: 3.4]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00000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 0000:0000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0FFFF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10000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=1000:0000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1FFFF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20000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=2000:0000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2FFFF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b="1" dirty="0">
                <a:solidFill>
                  <a:schemeClr val="tx1"/>
                </a:solidFill>
              </a:rPr>
              <a:t>	</a:t>
            </a:r>
            <a:r>
              <a:rPr sz="1737" b="1" dirty="0">
                <a:solidFill>
                  <a:schemeClr val="tx1"/>
                </a:solidFill>
              </a:rPr>
              <a:t>… … …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F0000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</a:t>
            </a:r>
            <a:r>
              <a:rPr sz="1737" b="1" dirty="0" err="1">
                <a:solidFill>
                  <a:schemeClr val="tx1"/>
                </a:solidFill>
              </a:rPr>
              <a:t>FFFFF</a:t>
            </a:r>
            <a:r>
              <a:rPr lang="en-US" sz="1737" b="1" dirty="0" err="1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 </a:t>
            </a:r>
            <a:r>
              <a:rPr sz="1737" dirty="0">
                <a:solidFill>
                  <a:schemeClr val="tx1"/>
                </a:solidFill>
              </a:rPr>
              <a:t>[Total 16 disjoint segments]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Only first 10 disjoint memory segments are used by DOS for </a:t>
            </a:r>
            <a:r>
              <a:rPr sz="1737" b="1" dirty="0">
                <a:solidFill>
                  <a:schemeClr val="tx1"/>
                </a:solidFill>
              </a:rPr>
              <a:t>loading</a:t>
            </a:r>
            <a:r>
              <a:rPr sz="1737" dirty="0">
                <a:solidFill>
                  <a:schemeClr val="tx1"/>
                </a:solidFill>
              </a:rPr>
              <a:t> and </a:t>
            </a:r>
            <a:r>
              <a:rPr sz="1737" b="1" dirty="0">
                <a:solidFill>
                  <a:schemeClr val="tx1"/>
                </a:solidFill>
              </a:rPr>
              <a:t>running </a:t>
            </a:r>
            <a:r>
              <a:rPr sz="1737" dirty="0">
                <a:solidFill>
                  <a:schemeClr val="tx1"/>
                </a:solidFill>
              </a:rPr>
              <a:t>application programs.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ten segments </a:t>
            </a:r>
            <a:r>
              <a:rPr sz="1737" b="1" dirty="0">
                <a:solidFill>
                  <a:schemeClr val="tx1"/>
                </a:solidFill>
              </a:rPr>
              <a:t>0000h to 9000h </a:t>
            </a:r>
            <a:r>
              <a:rPr sz="1737" dirty="0">
                <a:solidFill>
                  <a:schemeClr val="tx1"/>
                </a:solidFill>
              </a:rPr>
              <a:t>gives 640KB.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memory sizes of 8086/8088 based PCs are given in terms of these memory segments.</a:t>
            </a: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dirty="0">
                <a:solidFill>
                  <a:schemeClr val="tx1"/>
                </a:solidFill>
              </a:rPr>
              <a:t>	</a:t>
            </a:r>
            <a:r>
              <a:rPr sz="1737" dirty="0">
                <a:solidFill>
                  <a:schemeClr val="tx1"/>
                </a:solidFill>
              </a:rPr>
              <a:t>e.g. a PC with 512-KB memory has </a:t>
            </a:r>
            <a:r>
              <a:rPr sz="1737" b="1" dirty="0">
                <a:solidFill>
                  <a:schemeClr val="tx1"/>
                </a:solidFill>
              </a:rPr>
              <a:t>eight</a:t>
            </a:r>
            <a:r>
              <a:rPr sz="1737" dirty="0">
                <a:solidFill>
                  <a:schemeClr val="tx1"/>
                </a:solidFill>
              </a:rPr>
              <a:t> of these memory segments.</a:t>
            </a:r>
          </a:p>
        </p:txBody>
      </p:sp>
    </p:spTree>
    <p:extLst>
      <p:ext uri="{BB962C8B-B14F-4D97-AF65-F5344CB8AC3E}">
        <p14:creationId xmlns:p14="http://schemas.microsoft.com/office/powerpoint/2010/main" val="2178232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8086 and 8088 Microprocessors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2313653"/>
            <a:ext cx="6755642" cy="34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1204146" y="288328"/>
            <a:ext cx="8423571" cy="8690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Memory Map of the PC</a:t>
            </a:r>
          </a:p>
        </p:txBody>
      </p:sp>
      <p:graphicFrame>
        <p:nvGraphicFramePr>
          <p:cNvPr id="168" name="Table 168"/>
          <p:cNvGraphicFramePr/>
          <p:nvPr/>
        </p:nvGraphicFramePr>
        <p:xfrm>
          <a:off x="1590350" y="1575197"/>
          <a:ext cx="6579450" cy="4223285"/>
        </p:xfrm>
        <a:graphic>
          <a:graphicData uri="http://schemas.openxmlformats.org/drawingml/2006/table">
            <a:tbl>
              <a:tblPr bandRow="1"/>
              <a:tblGrid>
                <a:gridCol w="344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72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BIOS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F0000h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E0000h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93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D0000h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C0000h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24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Application Program Area
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30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DOS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61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BIOS and DOS data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00400h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115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Interrupt Vectors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00000h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507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37171" y="184799"/>
            <a:ext cx="8354404" cy="57759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275203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Start-up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peration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74342" y="856159"/>
            <a:ext cx="8669658" cy="5902148"/>
          </a:xfrm>
          <a:prstGeom prst="rect">
            <a:avLst/>
          </a:prstGeom>
        </p:spPr>
        <p:txBody>
          <a:bodyPr/>
          <a:lstStyle/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When PC is powered up, the 8086/8088 processor is put in reset state.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register CS =</a:t>
            </a:r>
            <a:r>
              <a:rPr lang="en-US" sz="1657" b="1" dirty="0">
                <a:solidFill>
                  <a:schemeClr val="tx1"/>
                </a:solidFill>
              </a:rPr>
              <a:t> </a:t>
            </a:r>
            <a:r>
              <a:rPr sz="1657" b="1" dirty="0" err="1">
                <a:solidFill>
                  <a:schemeClr val="tx1"/>
                </a:solidFill>
              </a:rPr>
              <a:t>FFFF</a:t>
            </a:r>
            <a:r>
              <a:rPr lang="en-US" sz="1657" b="1" dirty="0" err="1">
                <a:solidFill>
                  <a:schemeClr val="tx1"/>
                </a:solidFill>
              </a:rPr>
              <a:t>h</a:t>
            </a:r>
            <a:r>
              <a:rPr sz="1657" b="1" dirty="0">
                <a:solidFill>
                  <a:schemeClr val="tx1"/>
                </a:solidFill>
              </a:rPr>
              <a:t> and IP = 0000h.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First instruction it executes, is located at FFFF0h.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This memory location is ROM.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ROM contains an instruction that transfers control to the starting point of the BIOS routines.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BIOS routine first check for system and memory errors.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BIOS routines then initialize the interrupt vectors and BIOS data area.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Finally, BIOS loads the operating system from the system disk.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step-1: BIOS loads boot program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step-2: Boot program loads the actual operating systems routines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Boot program is named so because computer pulling itself by bootstraps.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Once OS is loaded into memory, COMMAND.COM is given control</a:t>
            </a:r>
          </a:p>
        </p:txBody>
      </p:sp>
    </p:spTree>
    <p:extLst>
      <p:ext uri="{BB962C8B-B14F-4D97-AF65-F5344CB8AC3E}">
        <p14:creationId xmlns:p14="http://schemas.microsoft.com/office/powerpoint/2010/main" val="73302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https://www.britannica.com/technology/DNA-computing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3"/>
              </a:rPr>
              <a:t>https://www.includehelp.com/embedded-system/memory-organization-in-the-8086-microprocessor.aspx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3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80186 and 80188 Microprocessors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28" y="2198976"/>
            <a:ext cx="7077075" cy="38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2" y="146462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1" y="1765109"/>
            <a:ext cx="8574087" cy="5236191"/>
          </a:xfrm>
        </p:spPr>
        <p:txBody>
          <a:bodyPr>
            <a:normAutofit fontScale="55000" lnSpcReduction="20000"/>
          </a:bodyPr>
          <a:lstStyle/>
          <a:p>
            <a:pPr marL="342900" lvl="0" indent="-342900" defTabSz="332992">
              <a:spcBef>
                <a:spcPts val="2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80286</a:t>
            </a:r>
            <a:r>
              <a:rPr lang="en-US" sz="3800" dirty="0">
                <a:solidFill>
                  <a:schemeClr val="tx1"/>
                </a:solidFill>
              </a:rPr>
              <a:t> is 16-bit microprocessor and was introduced in 1982.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It operates</a:t>
            </a:r>
            <a:r>
              <a:rPr lang="en-US" sz="3800" b="1" dirty="0">
                <a:solidFill>
                  <a:schemeClr val="tx1"/>
                </a:solidFill>
              </a:rPr>
              <a:t> faster </a:t>
            </a:r>
            <a:r>
              <a:rPr lang="en-US" sz="3800" dirty="0">
                <a:solidFill>
                  <a:schemeClr val="tx1"/>
                </a:solidFill>
              </a:rPr>
              <a:t>than the 8086 [12.5 MHz vs 10MHz]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Two modes of operation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Real address:</a:t>
            </a:r>
          </a:p>
          <a:p>
            <a:pPr marL="596265" lvl="4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In this mode, microprocessor behaves like 8086 and programs for 8086 can be executed without modification.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Protected Virtual address: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Multitasking: </a:t>
            </a:r>
            <a:r>
              <a:rPr lang="en-US" sz="3800" dirty="0">
                <a:solidFill>
                  <a:schemeClr val="tx1"/>
                </a:solidFill>
              </a:rPr>
              <a:t>80286 supports multi-tasking. So, it can operate several tasks at the same time.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Memory protection: </a:t>
            </a:r>
            <a:r>
              <a:rPr lang="en-US" sz="3800" dirty="0">
                <a:solidFill>
                  <a:schemeClr val="tx1"/>
                </a:solidFill>
              </a:rPr>
              <a:t>Protects the memory used by one program from the actions of another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67451"/>
          </a:xfrm>
        </p:spPr>
        <p:txBody>
          <a:bodyPr/>
          <a:lstStyle/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More addressable Memory: </a:t>
            </a:r>
            <a:r>
              <a:rPr lang="en-US" dirty="0">
                <a:solidFill>
                  <a:schemeClr val="tx1"/>
                </a:solidFill>
              </a:rPr>
              <a:t>The protected mode can address 16 megabytes of memory as opposed to 1MB in 8086 and 8088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Virtual Memory in protected mode: </a:t>
            </a:r>
            <a:r>
              <a:rPr lang="en-US" dirty="0">
                <a:solidFill>
                  <a:schemeClr val="tx1"/>
                </a:solidFill>
              </a:rPr>
              <a:t>80286 can consider external storage or disk as a physical memory and execute large programs [up to 1GB or 2^30 bytes]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80386 and 80386SX Microprocessor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02" y="1915236"/>
            <a:ext cx="712680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80486 and 80486SX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448"/>
            <a:ext cx="8574087" cy="48858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 80486 or 486 is another 32-bit microprocessor introduced in 1989.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is the fastest and most powerful microprocessor in the family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incorporates all the functions of the 386 with some other supportive chips including 80387 numeric processor like 80387.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80387 numeric processor performs floating-point number operations.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An 8-KB  cache memory serves as a fast memory area to buffer the data coming from a slower memory unit.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With numeric processor, cache memory and faster design, 486 is three times faster than 386 running at the same clock speed.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80486SX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The 486SX has essentially the same internal structure as the 486, however, it does not have any floating point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79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237</TotalTime>
  <Words>2818</Words>
  <Application>Microsoft Office PowerPoint</Application>
  <PresentationFormat>On-screen Show (4:3)</PresentationFormat>
  <Paragraphs>310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Corbel</vt:lpstr>
      <vt:lpstr>Times New Roman</vt:lpstr>
      <vt:lpstr>Wingdings</vt:lpstr>
      <vt:lpstr>Spectrum</vt:lpstr>
      <vt:lpstr>Understanding 8086</vt:lpstr>
      <vt:lpstr>Lecture Outline</vt:lpstr>
      <vt:lpstr>Intel 8086 Family of Microprocessors</vt:lpstr>
      <vt:lpstr>The 8086 and 8088 Microprocessors</vt:lpstr>
      <vt:lpstr>80186 and 80188 Microprocessors</vt:lpstr>
      <vt:lpstr>The 80286 Microprocessor</vt:lpstr>
      <vt:lpstr>The 80286 Microprocessor(Cont.)</vt:lpstr>
      <vt:lpstr>The 80386 and 80386SX Microprocessor</vt:lpstr>
      <vt:lpstr>The 80486 and 80486SX Microprocessor</vt:lpstr>
      <vt:lpstr>Organization of the 8086/8088 Microprocessor</vt:lpstr>
      <vt:lpstr>Registers</vt:lpstr>
      <vt:lpstr>8086 Registers</vt:lpstr>
      <vt:lpstr>AX: Accumulator Register</vt:lpstr>
      <vt:lpstr>BX: Base Register</vt:lpstr>
      <vt:lpstr>Memory Recall</vt:lpstr>
      <vt:lpstr>Segment Registers: CS,DS,SS,ES</vt:lpstr>
      <vt:lpstr>   Using 20-bit Address in 16-bit Processor</vt:lpstr>
      <vt:lpstr>Segment : Offset address</vt:lpstr>
      <vt:lpstr>How to obtain 20-bit physical address in  a 16-bit microprocessor?</vt:lpstr>
      <vt:lpstr>Task </vt:lpstr>
      <vt:lpstr>Location of Segments</vt:lpstr>
      <vt:lpstr>Example-1</vt:lpstr>
      <vt:lpstr>Example-2</vt:lpstr>
      <vt:lpstr>Calculate the Segment Number </vt:lpstr>
      <vt:lpstr>Task</vt:lpstr>
      <vt:lpstr>Program Segments</vt:lpstr>
      <vt:lpstr>Program Segments(Cont'd…)</vt:lpstr>
      <vt:lpstr>Pointer and Index Registers</vt:lpstr>
      <vt:lpstr>Stack Pointer (SP)</vt:lpstr>
      <vt:lpstr>Source Index (SI)</vt:lpstr>
      <vt:lpstr>Memory Recall</vt:lpstr>
      <vt:lpstr>Instruction Pointer (IP)</vt:lpstr>
      <vt:lpstr>FLAGS Register</vt:lpstr>
      <vt:lpstr>The Organization of the PC</vt:lpstr>
      <vt:lpstr>The Operating System</vt:lpstr>
      <vt:lpstr>DOS OS</vt:lpstr>
      <vt:lpstr>BIOS</vt:lpstr>
      <vt:lpstr>Memory Organization of the PC</vt:lpstr>
      <vt:lpstr>Memory Partition into Disjoint Segments</vt:lpstr>
      <vt:lpstr>Memory Map of the PC</vt:lpstr>
      <vt:lpstr>Start-up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31</cp:revision>
  <dcterms:created xsi:type="dcterms:W3CDTF">2018-12-10T17:20:29Z</dcterms:created>
  <dcterms:modified xsi:type="dcterms:W3CDTF">2024-11-16T06:48:18Z</dcterms:modified>
</cp:coreProperties>
</file>