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5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7925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19_20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Wardah</a:t>
                      </a:r>
                      <a:r>
                        <a:rPr lang="en-US" i="1" baseline="0" dirty="0" smtClean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</a:t>
            </a: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</a:t>
            </a:r>
            <a:r>
              <a:rPr lang="en-US" sz="40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Jumps</a:t>
            </a:r>
            <a:r>
              <a:rPr lang="en-US" sz="18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1" dirty="0" smtClean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678" y="287967"/>
            <a:ext cx="6210749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2309227186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</a:t>
            </a: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Signed </a:t>
            </a:r>
            <a:r>
              <a:rPr lang="en-US" sz="1600" dirty="0">
                <a:ea typeface="Helvetica Neue"/>
                <a:cs typeface="Helvetica Neue"/>
                <a:sym typeface="Helvetica Neue"/>
              </a:rPr>
              <a:t>jump’s operates on ZF, SF and </a:t>
            </a: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Unsigned </a:t>
            </a:r>
            <a:r>
              <a:rPr lang="en-US" sz="1600" dirty="0">
                <a:ea typeface="Helvetica Neue"/>
                <a:cs typeface="Helvetica Neue"/>
                <a:sym typeface="Helvetica Neue"/>
              </a:rPr>
              <a:t>JUMP’s operates on ZF and </a:t>
            </a: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Using </a:t>
            </a:r>
            <a:r>
              <a:rPr lang="en-US" sz="1600" dirty="0">
                <a:ea typeface="Helvetica Neue"/>
                <a:cs typeface="Helvetica Neue"/>
                <a:sym typeface="Helvetica Neue"/>
              </a:rPr>
              <a:t>wrong kind of JUMP can lead to wrong results. For example: for AX= 7FFFh and BX= </a:t>
            </a: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smtClean="0">
                <a:ea typeface="Helvetica Neue"/>
                <a:cs typeface="Helvetica Neue"/>
                <a:sym typeface="Helvetica Neue"/>
              </a:rPr>
              <a:t>                          </a:t>
            </a:r>
            <a:r>
              <a:rPr lang="en-US" sz="1600" b="1" dirty="0">
                <a:ea typeface="Helvetica Neue"/>
                <a:cs typeface="Helvetica Neue"/>
                <a:sym typeface="Helvetica Neue"/>
              </a:rPr>
              <a:t>CMP </a:t>
            </a:r>
            <a:r>
              <a:rPr lang="en-US" sz="1600" b="1" dirty="0" smtClean="0">
                <a:ea typeface="Helvetica Neue"/>
                <a:cs typeface="Helvetica Neue"/>
                <a:sym typeface="Helvetica Neue"/>
              </a:rPr>
              <a:t>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 smtClean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Even </a:t>
            </a:r>
            <a:r>
              <a:rPr lang="en-US" sz="1600" dirty="0">
                <a:ea typeface="Helvetica Neue"/>
                <a:cs typeface="Helvetica Neue"/>
                <a:sym typeface="Helvetica Neue"/>
              </a:rPr>
              <a:t>though 7FFFh&gt;8000h in a signed sense, the program does not jump to label BELOW. </a:t>
            </a: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 smtClean="0">
                <a:ea typeface="Helvetica Neue"/>
                <a:cs typeface="Helvetica Neue"/>
                <a:sym typeface="Helvetica Neue"/>
              </a:rPr>
              <a:t>In </a:t>
            </a:r>
            <a:r>
              <a:rPr lang="en-US" sz="1600" dirty="0">
                <a:ea typeface="Helvetica Neue"/>
                <a:cs typeface="Helvetica Neue"/>
                <a:sym typeface="Helvetica Neue"/>
              </a:rPr>
              <a:t>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  <a:r>
              <a:rPr lang="en-US" sz="2000" b="1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</a:t>
            </a:r>
            <a:r>
              <a:rPr lang="en-US" sz="2000" b="0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</a:t>
            </a:r>
            <a:r>
              <a:rPr lang="en-US" sz="2000" b="0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1. IF-THEN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2. IF-THEN-ELSE 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3. CASE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condition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is an expression that is either true or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lf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It is true, the true-branch statements are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lf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It is false, nothing is done, and the program goes on to whatever follows. </a:t>
            </a:r>
            <a:endParaRPr lang="en-US" dirty="0" smtClean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 smtClean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  <a:endParaRPr lang="en-US" dirty="0" smtClean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If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It is true, the true-branch statements are executed. </a:t>
            </a:r>
            <a:endParaRPr lang="en-US" dirty="0" smtClean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If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It is false then False-branch statements are executed. </a:t>
            </a:r>
            <a:endParaRPr lang="en-US" dirty="0" smtClean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i="0" u="none" strike="noStrike" cap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 </a:t>
            </a: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i="0" u="none" strike="noStrike" cap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 </a:t>
            </a: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sp>
        <p:nvSpPr>
          <p:cNvPr id="13" name="Shape 180"/>
          <p:cNvSpPr txBox="1">
            <a:spLocks/>
          </p:cNvSpPr>
          <p:nvPr/>
        </p:nvSpPr>
        <p:spPr>
          <a:xfrm>
            <a:off x="529386" y="2387748"/>
            <a:ext cx="3320719" cy="42722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Values_1: Statement_1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400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400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400" b="1" dirty="0" smtClean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  <a:endParaRPr lang="en-US" sz="14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</a:t>
            </a:r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.MODEL SMALL                                                       </a:t>
            </a:r>
          </a:p>
          <a:p>
            <a:r>
              <a:rPr lang="en-US" sz="2000" dirty="0" smtClean="0"/>
              <a:t>.STACK 100</a:t>
            </a:r>
          </a:p>
          <a:p>
            <a:r>
              <a:rPr lang="en-US" sz="2000" dirty="0" smtClean="0"/>
              <a:t>.DATA</a:t>
            </a:r>
          </a:p>
          <a:p>
            <a:r>
              <a:rPr lang="en-US" sz="2000" dirty="0" smtClean="0"/>
              <a:t>.CODE</a:t>
            </a:r>
          </a:p>
          <a:p>
            <a:r>
              <a:rPr lang="en-US" sz="2000" dirty="0" smtClean="0"/>
              <a:t>MAIN PROC</a:t>
            </a:r>
          </a:p>
          <a:p>
            <a:r>
              <a:rPr lang="en-US" sz="2000" dirty="0" smtClean="0"/>
              <a:t>MOV AH,2</a:t>
            </a:r>
          </a:p>
          <a:p>
            <a:r>
              <a:rPr lang="en-US" sz="2000" dirty="0" smtClean="0"/>
              <a:t>MOV CX,256</a:t>
            </a:r>
          </a:p>
          <a:p>
            <a:r>
              <a:rPr lang="en-US" sz="2000" dirty="0" smtClean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PRINT_LOOP:</a:t>
            </a:r>
          </a:p>
          <a:p>
            <a:r>
              <a:rPr lang="en-US" sz="2000" dirty="0" smtClean="0"/>
              <a:t>INT 21H</a:t>
            </a:r>
          </a:p>
          <a:p>
            <a:r>
              <a:rPr lang="en-US" sz="2000" dirty="0" smtClean="0"/>
              <a:t>INC DL</a:t>
            </a:r>
          </a:p>
          <a:p>
            <a:r>
              <a:rPr lang="en-US" sz="2000" dirty="0" smtClean="0"/>
              <a:t>DEC CX</a:t>
            </a:r>
          </a:p>
          <a:p>
            <a:r>
              <a:rPr lang="en-US" sz="2000" dirty="0" smtClean="0"/>
              <a:t>JNZ PRINT_LOOP</a:t>
            </a:r>
          </a:p>
          <a:p>
            <a:r>
              <a:rPr lang="en-US" sz="2000" dirty="0" smtClean="0"/>
              <a:t>MOV AH,4CH</a:t>
            </a:r>
          </a:p>
          <a:p>
            <a:r>
              <a:rPr lang="en-US" sz="2000" dirty="0" smtClean="0"/>
              <a:t>INT 21H</a:t>
            </a:r>
          </a:p>
          <a:p>
            <a:r>
              <a:rPr lang="en-US" sz="2000" dirty="0" smtClean="0"/>
              <a:t>MAIN ENDP</a:t>
            </a:r>
          </a:p>
          <a:p>
            <a:r>
              <a:rPr lang="en-US" sz="2000" dirty="0" smtClean="0"/>
              <a:t>END MAIN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</a:t>
            </a:r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(Jump if Not </a:t>
            </a:r>
            <a:r>
              <a:rPr lang="en-US" sz="44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If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result of preceding instruction is not Zero Then the JNZ transfers the control to the instruction at label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If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the preceding instruction contains zero (i.e. CX=0) then the program goes to execute DOS return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PRINT_LOOP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is the first statement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Labels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are needed to refer another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Labels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end with colon </a:t>
            </a:r>
            <a:r>
              <a:rPr lang="en-US" dirty="0" smtClean="0">
                <a:ea typeface="Helvetica Neue"/>
                <a:cs typeface="Helvetica Neue"/>
                <a:sym typeface="Helvetica Neue"/>
              </a:rPr>
              <a:t>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Labels </a:t>
            </a:r>
            <a:r>
              <a:rPr lang="en-US" dirty="0">
                <a:ea typeface="Helvetica Neue"/>
                <a:cs typeface="Helvetica Neue"/>
                <a:sym typeface="Helvetica Neue"/>
              </a:rPr>
              <a:t>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 smtClean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JNZ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is an example of Conditional Jump Instruction</a:t>
            </a: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          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</a:t>
            </a: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i.e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</a:t>
            </a:r>
            <a:r>
              <a:rPr lang="en-US" sz="32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by </a:t>
            </a:r>
            <a:br>
              <a:rPr lang="en-US" sz="32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 smtClean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</a:t>
            </a: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Compares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the destination with source by computing contents </a:t>
            </a:r>
            <a:endParaRPr lang="en-US" sz="2000" dirty="0" smtClean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It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computes by…  </a:t>
            </a:r>
            <a:endParaRPr lang="en-US" sz="2000" dirty="0" smtClean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          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destination contents - source </a:t>
            </a: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result is not stored but the FLAGS are </a:t>
            </a: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OPERANDS of CMP may not both be Memory </a:t>
            </a: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Destination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may not be </a:t>
            </a: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CMP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ef86c5c0a749ac75f54de86258572648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fcbdafab74ddd95660a140321fbd2e9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88cf91-424b-496e-b3b5-2b3f862830e4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0D9731-68EF-4E6F-A94E-E22CD88B3C70}"/>
</file>

<file path=customXml/itemProps2.xml><?xml version="1.0" encoding="utf-8"?>
<ds:datastoreItem xmlns:ds="http://schemas.openxmlformats.org/officeDocument/2006/customXml" ds:itemID="{7D4DAE1A-3005-49C0-8958-1D5A3687046F}"/>
</file>

<file path=customXml/itemProps3.xml><?xml version="1.0" encoding="utf-8"?>
<ds:datastoreItem xmlns:ds="http://schemas.openxmlformats.org/officeDocument/2006/customXml" ds:itemID="{DBDF490A-FA64-4380-8979-A500EC8729A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431</TotalTime>
  <Words>1643</Words>
  <Application>Microsoft Office PowerPoint</Application>
  <PresentationFormat>On-screen Show (4:3)</PresentationFormat>
  <Paragraphs>327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Single-Flag Jumps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134</cp:revision>
  <dcterms:created xsi:type="dcterms:W3CDTF">2018-12-10T17:20:29Z</dcterms:created>
  <dcterms:modified xsi:type="dcterms:W3CDTF">2020-04-25T10:04:40Z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