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7" r:id="rId13"/>
    <p:sldId id="276" r:id="rId14"/>
    <p:sldId id="277" r:id="rId15"/>
    <p:sldId id="278" r:id="rId16"/>
    <p:sldId id="265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343" autoAdjust="0"/>
  </p:normalViewPr>
  <p:slideViewPr>
    <p:cSldViewPr snapToGrid="0" snapToObjects="1"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ie.ntu.edu.tw/~cyy/courses/assembly/10fall/lectures/handouts/lec15_x86procedure_4up.pdf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9672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The Stack and Introduction to Procedures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072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2024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/>
                        <a:t>reazul@aiub.edu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68695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OPERATION</a:t>
            </a:r>
            <a:endParaRPr lang="en-US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41" y="2022764"/>
            <a:ext cx="3962400" cy="412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882" y="2022764"/>
            <a:ext cx="3843482" cy="419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693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POP OPERATION (cont’d…)</a:t>
            </a:r>
            <a:endParaRPr lang="en-US" sz="4000" dirty="0">
              <a:latin typeface="+mn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5309" y="2071254"/>
            <a:ext cx="403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153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STACK Application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635" y="2205243"/>
            <a:ext cx="3336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Algorithm to Reverse Input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72653" y="2599848"/>
            <a:ext cx="3265055" cy="2543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Display a '?'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Initialize count to 0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Read a character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WHILE character is not a carriage return DO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	push character onto the 	stack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</a:rPr>
              <a:t>	 increment count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	 read a character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END WHILE: 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394200" y="2205243"/>
            <a:ext cx="3475182" cy="361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62500" lnSpcReduction="20000"/>
          </a:bodyPr>
          <a:lstStyle/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Go to a new 1ine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FOR count times DO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pop a character from the stack;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display it;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END FOR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Terminology of Procedures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733" y="1987505"/>
            <a:ext cx="87040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idea is to take the original problem and decompose it into a series of sub problems that are easier to solve than the original.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Like high level languages, an assembly language program can also be structured as a collection of procedures.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One of the procedures is the main procedure containing the entry point to the program.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 carry out a task the main procedure calls one of the other procedures. It is also possible for these procedures to call each other or for a procedure to call itself.</a:t>
            </a: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Procedure declaration: </a:t>
            </a:r>
          </a:p>
          <a:p>
            <a:r>
              <a:rPr lang="en-US" dirty="0"/>
              <a:t>          </a:t>
            </a:r>
            <a:r>
              <a:rPr lang="en-US" b="1" dirty="0">
                <a:solidFill>
                  <a:schemeClr val="accent3"/>
                </a:solidFill>
              </a:rPr>
              <a:t>name PROC type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; body of the procedure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     RET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name ENDP</a:t>
            </a:r>
          </a:p>
        </p:txBody>
      </p:sp>
    </p:spTree>
    <p:extLst>
      <p:ext uri="{BB962C8B-B14F-4D97-AF65-F5344CB8AC3E}">
        <p14:creationId xmlns:p14="http://schemas.microsoft.com/office/powerpoint/2010/main" val="196663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Procedure Call and Return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5444" y="2038870"/>
            <a:ext cx="8140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Name is the user defined name of the procedure.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Near: </a:t>
            </a:r>
            <a:r>
              <a:rPr lang="en-US" dirty="0"/>
              <a:t>It means that the statement that calls the procedure is in the same segment as the procedure it self.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Far: </a:t>
            </a:r>
            <a:r>
              <a:rPr lang="en-US" dirty="0"/>
              <a:t>It means that the calling statement is in the a different segment.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10" y="3184218"/>
            <a:ext cx="2814635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2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Procedure Call and Return </a:t>
            </a:r>
            <a:r>
              <a:rPr lang="en-US" sz="3600" b="1" dirty="0"/>
              <a:t>( cont’d…)</a:t>
            </a:r>
            <a:endParaRPr lang="en-US" sz="3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645" y="2898729"/>
            <a:ext cx="75764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Ret : The </a:t>
            </a:r>
            <a:r>
              <a:rPr lang="en-US" sz="2000" b="1" dirty="0"/>
              <a:t>ret</a:t>
            </a:r>
            <a:r>
              <a:rPr lang="en-US" sz="2000" dirty="0"/>
              <a:t> instruction causes control to transfer back to the calling procedure. </a:t>
            </a:r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Every procedure should have a </a:t>
            </a:r>
            <a:r>
              <a:rPr lang="en-US" sz="2000" b="1" dirty="0"/>
              <a:t>ret</a:t>
            </a:r>
            <a:r>
              <a:rPr lang="en-US" sz="2000" dirty="0"/>
              <a:t> someplace (except main procedure) </a:t>
            </a:r>
          </a:p>
        </p:txBody>
      </p:sp>
    </p:spTree>
    <p:extLst>
      <p:ext uri="{BB962C8B-B14F-4D97-AF65-F5344CB8AC3E}">
        <p14:creationId xmlns:p14="http://schemas.microsoft.com/office/powerpoint/2010/main" val="12420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2065832"/>
            <a:ext cx="69755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https://www.csie.ntu.edu.tw/~cyy/courses/assembly/10fall/lectures/handouts/lec15_x86procedure_4up.pdf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770708" y="1506477"/>
            <a:ext cx="72498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01345"/>
          </a:xfrm>
        </p:spPr>
        <p:txBody>
          <a:bodyPr>
            <a:normAutofit fontScale="25000" lnSpcReduction="20000"/>
          </a:bodyPr>
          <a:lstStyle/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stack segment of a program is used for </a:t>
            </a:r>
            <a:r>
              <a:rPr lang="en-US" sz="8000" b="1" dirty="0">
                <a:solidFill>
                  <a:schemeClr val="accent3"/>
                </a:solidFill>
              </a:rPr>
              <a:t>temporary storage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>
                <a:solidFill>
                  <a:schemeClr val="tx1"/>
                </a:solidFill>
              </a:rPr>
              <a:t>of data and addresses. 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In this chapter we will see how the stack is </a:t>
            </a:r>
            <a:r>
              <a:rPr lang="en-US" sz="8000" b="1" dirty="0">
                <a:solidFill>
                  <a:schemeClr val="accent3"/>
                </a:solidFill>
              </a:rPr>
              <a:t>manipulated.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How stack is used to implement procedures.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</a:t>
            </a:r>
            <a:r>
              <a:rPr lang="en-US" sz="8000" b="1" dirty="0">
                <a:solidFill>
                  <a:schemeClr val="accent3"/>
                </a:solidFill>
              </a:rPr>
              <a:t>PUSH and POP </a:t>
            </a:r>
            <a:r>
              <a:rPr lang="en-US" sz="8000" dirty="0">
                <a:solidFill>
                  <a:schemeClr val="tx1"/>
                </a:solidFill>
              </a:rPr>
              <a:t>Instructions that </a:t>
            </a:r>
            <a:r>
              <a:rPr lang="en-US" sz="8000" b="1" dirty="0">
                <a:solidFill>
                  <a:schemeClr val="accent3"/>
                </a:solidFill>
              </a:rPr>
              <a:t>add and remove </a:t>
            </a:r>
            <a:r>
              <a:rPr lang="en-US" sz="8000" dirty="0">
                <a:solidFill>
                  <a:schemeClr val="tx1"/>
                </a:solidFill>
              </a:rPr>
              <a:t>words from the stack.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Because the last word to be added to the stack Is the first to be removed(</a:t>
            </a:r>
            <a:r>
              <a:rPr lang="en-US" sz="8000" b="1" dirty="0">
                <a:solidFill>
                  <a:schemeClr val="accent3"/>
                </a:solidFill>
              </a:rPr>
              <a:t>LIFO</a:t>
            </a:r>
            <a:r>
              <a:rPr lang="en-US" sz="8000" dirty="0">
                <a:solidFill>
                  <a:schemeClr val="tx1"/>
                </a:solidFill>
              </a:rPr>
              <a:t>), A stack can be used to </a:t>
            </a:r>
            <a:r>
              <a:rPr lang="en-US" sz="8000" b="1" dirty="0">
                <a:solidFill>
                  <a:schemeClr val="accent3"/>
                </a:solidFill>
              </a:rPr>
              <a:t>reverse</a:t>
            </a:r>
            <a:r>
              <a:rPr lang="en-US" sz="8000" dirty="0">
                <a:solidFill>
                  <a:schemeClr val="tx1"/>
                </a:solidFill>
              </a:rPr>
              <a:t> a list of data</a:t>
            </a:r>
          </a:p>
          <a:p>
            <a:pPr marL="571500" lvl="0" indent="-571500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41127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Procedures are extremely important in all programming language.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We will discuss the essentials of assembly language procedures.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At the machine level, we can see exactly how a </a:t>
            </a:r>
            <a:r>
              <a:rPr lang="en-US" sz="2200" b="1" dirty="0">
                <a:solidFill>
                  <a:schemeClr val="accent3"/>
                </a:solidFill>
              </a:rPr>
              <a:t>procedure is called </a:t>
            </a:r>
            <a:r>
              <a:rPr lang="en-US" sz="2200" dirty="0">
                <a:solidFill>
                  <a:schemeClr val="tx1"/>
                </a:solidFill>
              </a:rPr>
              <a:t>and how it returns to the </a:t>
            </a:r>
            <a:r>
              <a:rPr lang="en-US" sz="2200" b="1" dirty="0">
                <a:solidFill>
                  <a:schemeClr val="accent3"/>
                </a:solidFill>
              </a:rPr>
              <a:t>calling program</a:t>
            </a:r>
            <a:r>
              <a:rPr lang="en-US" sz="2200" dirty="0">
                <a:solidFill>
                  <a:schemeClr val="accent3"/>
                </a:solidFill>
              </a:rPr>
              <a:t>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accent3"/>
              </a:solidFill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An example of procedure will be discussed to perform the binary multiplications and DEBUG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7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9709" y="2247451"/>
            <a:ext cx="74406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stack is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b="1" dirty="0">
                <a:solidFill>
                  <a:schemeClr val="accent3"/>
                </a:solidFill>
              </a:rPr>
              <a:t>one-dimensional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data structure.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Items are added and removed from </a:t>
            </a:r>
            <a:r>
              <a:rPr lang="en-US" sz="2000" b="1" dirty="0">
                <a:solidFill>
                  <a:schemeClr val="accent3"/>
                </a:solidFill>
              </a:rPr>
              <a:t>one end </a:t>
            </a:r>
            <a:r>
              <a:rPr lang="en-US" sz="2000" dirty="0"/>
              <a:t>of the structure; that is, it is processed in a </a:t>
            </a:r>
            <a:r>
              <a:rPr lang="en-US" sz="2000" b="1" dirty="0">
                <a:solidFill>
                  <a:schemeClr val="accent3"/>
                </a:solidFill>
              </a:rPr>
              <a:t>"last-in, first-out" </a:t>
            </a:r>
            <a:r>
              <a:rPr lang="en-US" sz="2000" dirty="0"/>
              <a:t>manner.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3"/>
                </a:solidFill>
              </a:rPr>
              <a:t>most recent addition </a:t>
            </a:r>
            <a:r>
              <a:rPr lang="en-US" sz="2000" dirty="0"/>
              <a:t>to the stack is called the </a:t>
            </a:r>
            <a:r>
              <a:rPr lang="en-US" sz="2000" b="1" dirty="0">
                <a:solidFill>
                  <a:schemeClr val="accent3"/>
                </a:solidFill>
              </a:rPr>
              <a:t>top</a:t>
            </a:r>
            <a:r>
              <a:rPr lang="en-US" sz="2000" dirty="0"/>
              <a:t> of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familiar example is a Stack of dishes; the last dish to go on the stack is the top one, and it's the only one that can be removed easily.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program must </a:t>
            </a:r>
            <a:r>
              <a:rPr lang="en-US" sz="2000" b="1" dirty="0">
                <a:solidFill>
                  <a:schemeClr val="accent3"/>
                </a:solidFill>
              </a:rPr>
              <a:t>set aside a block of memory </a:t>
            </a:r>
            <a:r>
              <a:rPr lang="en-US" sz="2000" dirty="0"/>
              <a:t>to hold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We have been doing this by declaring a stack segment. For example, </a:t>
            </a:r>
          </a:p>
          <a:p>
            <a:pPr lvl="2"/>
            <a:r>
              <a:rPr lang="en-US" sz="2000" b="1" dirty="0"/>
              <a:t>.</a:t>
            </a:r>
            <a:r>
              <a:rPr lang="en-US" sz="2000" b="1"/>
              <a:t>STACK 100H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Stack(cont’d…)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663088"/>
            <a:ext cx="80299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program is assembled and loaded in memory , SS will contain the segment number of the stack segment.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For the preceding Stack declaration, SP, the stack pointer, is initialized to </a:t>
            </a:r>
            <a:r>
              <a:rPr lang="en-US" sz="2400" dirty="0" err="1"/>
              <a:t>lOOh</a:t>
            </a:r>
            <a:r>
              <a:rPr lang="en-US" sz="24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This represents empty stack position.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stack is empty, SP contains the offset address of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24020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PUSH AND PUSHF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970" y="2513704"/>
            <a:ext cx="82238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PUSH is used to </a:t>
            </a:r>
            <a:r>
              <a:rPr lang="en-US" sz="2000" b="1" dirty="0"/>
              <a:t>add new word </a:t>
            </a:r>
            <a:r>
              <a:rPr lang="en-US" sz="2000" dirty="0"/>
              <a:t>to 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syntax is:</a:t>
            </a:r>
          </a:p>
          <a:p>
            <a:r>
              <a:rPr lang="en-US" sz="2000" dirty="0"/>
              <a:t>             </a:t>
            </a:r>
            <a:r>
              <a:rPr lang="en-US" sz="2000" b="1" dirty="0"/>
              <a:t>PUSH Source (i.e. PUSH AX)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SP is decreased by 2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A copy of source content is moved to the address specified by SS:SP.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Initially, SP contains the offset address of memory location.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first PUSH decreases SP by 2 and point to the LAST WORD	in the STACK segment.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PUSHF</a:t>
            </a:r>
            <a:r>
              <a:rPr lang="en-US" sz="2000" dirty="0"/>
              <a:t> has no operands and pushes the contents of the flag register to the stack.</a:t>
            </a:r>
          </a:p>
        </p:txBody>
      </p:sp>
    </p:spTree>
    <p:extLst>
      <p:ext uri="{BB962C8B-B14F-4D97-AF65-F5344CB8AC3E}">
        <p14:creationId xmlns:p14="http://schemas.microsoft.com/office/powerpoint/2010/main" val="13950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 PUSH OPERATION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563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8345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66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 </a:t>
            </a:r>
            <a:r>
              <a:rPr lang="en-US" sz="4000" b="1" dirty="0">
                <a:latin typeface="+mn-lt"/>
              </a:rPr>
              <a:t>PUSH OPERATION (cont’d…)</a:t>
            </a:r>
            <a:endParaRPr lang="en-US" dirty="0"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5818" y="2098964"/>
            <a:ext cx="48768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21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AND POPF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174" y="2302916"/>
            <a:ext cx="78869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POP is used to </a:t>
            </a:r>
            <a:r>
              <a:rPr lang="en-US" sz="2000" b="1" dirty="0"/>
              <a:t>remove an item from </a:t>
            </a:r>
            <a:r>
              <a:rPr lang="en-US" sz="2000" dirty="0"/>
              <a:t>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syntax is:</a:t>
            </a:r>
          </a:p>
          <a:p>
            <a:r>
              <a:rPr lang="en-US" sz="2000" b="1" dirty="0"/>
              <a:t>                 POP destination (i.e. POP AX)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The content of SS:SP (the top of the stack) Is moved to the destination.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SP is Increased by 2.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Instruction </a:t>
            </a:r>
            <a:r>
              <a:rPr lang="en-US" sz="2000" b="1" dirty="0"/>
              <a:t>POPF, pops the top </a:t>
            </a:r>
            <a:r>
              <a:rPr lang="en-US" sz="2000" dirty="0"/>
              <a:t>of the stack into the FLAGS register.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  There is no effect of PUSH, PUSHF. POP, POPF on the flags.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Note that PUSH and POP are </a:t>
            </a:r>
            <a:r>
              <a:rPr lang="en-US" sz="2000" b="1" dirty="0"/>
              <a:t>word operations</a:t>
            </a:r>
            <a:r>
              <a:rPr lang="en-US" sz="2000" dirty="0"/>
              <a:t>, so a byte  Instruction(i.e. PUSH DL or PUSH 2) is illegal.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 For INT 21h DOS saves instructions in STACK before execution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20102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11" ma:contentTypeDescription="Create a new document." ma:contentTypeScope="" ma:versionID="ef86c5c0a749ac75f54de86258572648">
  <xsd:schema xmlns:xsd="http://www.w3.org/2001/XMLSchema" xmlns:xs="http://www.w3.org/2001/XMLSchema" xmlns:p="http://schemas.microsoft.com/office/2006/metadata/properties" xmlns:ns2="28013899-7984-4c6f-833b-f43ae29268d6" xmlns:ns3="b7908f04-1f56-4178-9f8c-bd6314d33724" targetNamespace="http://schemas.microsoft.com/office/2006/metadata/properties" ma:root="true" ma:fieldsID="fcbdafab74ddd95660a140321fbd2e90" ns2:_="" ns3:_="">
    <xsd:import namespace="28013899-7984-4c6f-833b-f43ae29268d6"/>
    <xsd:import namespace="b7908f04-1f56-4178-9f8c-bd6314d33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08f04-1f56-4178-9f8c-bd6314d3372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988cf91-424b-496e-b3b5-2b3f862830e4}" ma:internalName="TaxCatchAll" ma:showField="CatchAllData" ma:web="b7908f04-1f56-4178-9f8c-bd6314d33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908f04-1f56-4178-9f8c-bd6314d33724" xsi:nil="true"/>
    <lcf76f155ced4ddcb4097134ff3c332f xmlns="28013899-7984-4c6f-833b-f43ae29268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FC2BC5E-949C-46CC-90BD-85B17FCA7FB7}"/>
</file>

<file path=customXml/itemProps2.xml><?xml version="1.0" encoding="utf-8"?>
<ds:datastoreItem xmlns:ds="http://schemas.openxmlformats.org/officeDocument/2006/customXml" ds:itemID="{06EE2996-84E4-4FEC-A0D5-E3832BD2580F}"/>
</file>

<file path=customXml/itemProps3.xml><?xml version="1.0" encoding="utf-8"?>
<ds:datastoreItem xmlns:ds="http://schemas.openxmlformats.org/officeDocument/2006/customXml" ds:itemID="{5214FB02-0D37-4E89-94DE-A9A7386CD1F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140</TotalTime>
  <Words>1020</Words>
  <Application>Microsoft Office PowerPoint</Application>
  <PresentationFormat>On-screen Show (4:3)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Wingdings</vt:lpstr>
      <vt:lpstr>Spectrum</vt:lpstr>
      <vt:lpstr>The Stack and Introduction to Procedures</vt:lpstr>
      <vt:lpstr>Lecture Outline</vt:lpstr>
      <vt:lpstr>Lecture Outline</vt:lpstr>
      <vt:lpstr>The Stack</vt:lpstr>
      <vt:lpstr>The Stack(cont’d…)</vt:lpstr>
      <vt:lpstr>PUSH AND PUSHF</vt:lpstr>
      <vt:lpstr> PUSH OPERATION</vt:lpstr>
      <vt:lpstr> PUSH OPERATION (cont’d…)</vt:lpstr>
      <vt:lpstr>POP AND POPF</vt:lpstr>
      <vt:lpstr>POP OPERATION</vt:lpstr>
      <vt:lpstr>POP OPERATION (cont’d…)</vt:lpstr>
      <vt:lpstr>STACK Application </vt:lpstr>
      <vt:lpstr>Terminology of Procedures</vt:lpstr>
      <vt:lpstr>Procedure Call and Return</vt:lpstr>
      <vt:lpstr>Procedure Call and Return ( cont’d…)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Reazul Islam</cp:lastModifiedBy>
  <cp:revision>55</cp:revision>
  <dcterms:created xsi:type="dcterms:W3CDTF">2018-12-10T17:20:29Z</dcterms:created>
  <dcterms:modified xsi:type="dcterms:W3CDTF">2024-02-25T07:05:05Z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0x010100BEBEBDDA8D838A4686747943A0DB7C84</vt:lpwstr>
  </property>
</Properties>
</file>