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handoutMasterIdLst>
    <p:handoutMasterId r:id="rId4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8" r:id="rId35"/>
    <p:sldId id="289" r:id="rId36"/>
    <p:sldId id="291" r:id="rId37"/>
    <p:sldId id="292" r:id="rId38"/>
    <p:sldId id="293" r:id="rId39"/>
    <p:sldId id="294" r:id="rId40"/>
    <p:sldId id="299" r:id="rId41"/>
    <p:sldId id="295" r:id="rId42"/>
    <p:sldId id="296" r:id="rId43"/>
    <p:sldId id="297" r:id="rId44"/>
    <p:sldId id="290" r:id="rId45"/>
    <p:sldId id="300" r:id="rId46"/>
    <p:sldId id="301" r:id="rId4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0" d="100"/>
          <a:sy n="70" d="100"/>
        </p:scale>
        <p:origin x="129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5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585C18D-965E-4E19-8F98-CC060ADD2CCE}" type="datetimeFigureOut">
              <a:rPr lang="en-US"/>
              <a:pPr>
                <a:defRPr/>
              </a:pPr>
              <a:t>30-May-22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6246176-70E8-4AB8-80E2-55D1F9258214}" type="slidenum">
              <a:rPr lang="en-US" altLang="en-US"/>
              <a:pPr>
                <a:defRPr/>
              </a:pPr>
              <a:t>‹#›</a:t>
            </a:fld>
            <a:endParaRPr lang="en-US" altLang="en-US"/>
          </a:p>
        </p:txBody>
      </p:sp>
    </p:spTree>
    <p:extLst>
      <p:ext uri="{BB962C8B-B14F-4D97-AF65-F5344CB8AC3E}">
        <p14:creationId xmlns:p14="http://schemas.microsoft.com/office/powerpoint/2010/main" val="70306711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17375E"/>
        </a:solidFill>
        <a:effectLst/>
      </p:bgPr>
    </p:bg>
    <p:spTree>
      <p:nvGrpSpPr>
        <p:cNvPr id="1" name=""/>
        <p:cNvGrpSpPr/>
        <p:nvPr/>
      </p:nvGrpSpPr>
      <p:grpSpPr>
        <a:xfrm>
          <a:off x="0" y="0"/>
          <a:ext cx="0" cy="0"/>
          <a:chOff x="0" y="0"/>
          <a:chExt cx="0" cy="0"/>
        </a:xfrm>
      </p:grpSpPr>
      <p:sp>
        <p:nvSpPr>
          <p:cNvPr id="4" name="Rectangle 3"/>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46404" y="758952"/>
            <a:ext cx="7063740" cy="4041648"/>
          </a:xfrm>
        </p:spPr>
        <p:txBody>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5" name="Date Placeholder 7"/>
          <p:cNvSpPr>
            <a:spLocks noGrp="1"/>
          </p:cNvSpPr>
          <p:nvPr>
            <p:ph type="dt" sz="half" idx="10"/>
          </p:nvPr>
        </p:nvSpPr>
        <p:spPr/>
        <p:txBody>
          <a:bodyPr/>
          <a:lstStyle>
            <a:lvl1pPr>
              <a:defRPr>
                <a:solidFill>
                  <a:schemeClr val="bg2">
                    <a:lumMod val="20000"/>
                    <a:lumOff val="80000"/>
                  </a:schemeClr>
                </a:solidFill>
              </a:defRPr>
            </a:lvl1pPr>
          </a:lstStyle>
          <a:p>
            <a:pPr>
              <a:defRPr/>
            </a:pPr>
            <a:fld id="{1262A8C9-275F-4E45-89EE-7702A387F7A7}" type="datetimeFigureOut">
              <a:rPr lang="en-US"/>
              <a:pPr>
                <a:defRPr/>
              </a:pPr>
              <a:t>30-May-22</a:t>
            </a:fld>
            <a:endParaRPr lang="en-US"/>
          </a:p>
        </p:txBody>
      </p:sp>
      <p:sp>
        <p:nvSpPr>
          <p:cNvPr id="6" name="Footer Placeholder 8"/>
          <p:cNvSpPr>
            <a:spLocks noGrp="1"/>
          </p:cNvSpPr>
          <p:nvPr>
            <p:ph type="ftr" sz="quarter" idx="11"/>
          </p:nvPr>
        </p:nvSpPr>
        <p:spPr/>
        <p:txBody>
          <a:bodyPr/>
          <a:lstStyle>
            <a:lvl1pPr>
              <a:defRPr>
                <a:solidFill>
                  <a:schemeClr val="bg2">
                    <a:lumMod val="20000"/>
                    <a:lumOff val="80000"/>
                  </a:schemeClr>
                </a:solidFill>
              </a:defRPr>
            </a:lvl1pPr>
          </a:lstStyle>
          <a:p>
            <a:pPr>
              <a:defRPr/>
            </a:pPr>
            <a:endParaRPr lang="en-US"/>
          </a:p>
        </p:txBody>
      </p:sp>
      <p:sp>
        <p:nvSpPr>
          <p:cNvPr id="7"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pPr>
              <a:defRPr/>
            </a:pPr>
            <a:fld id="{2BBC6A70-3935-4D15-968E-22B244AB96FB}" type="slidenum">
              <a:rPr lang="en-US" altLang="en-US"/>
              <a:pPr>
                <a:defRPr/>
              </a:pPr>
              <a:t>‹#›</a:t>
            </a:fld>
            <a:endParaRPr lang="en-US" altLang="en-US"/>
          </a:p>
        </p:txBody>
      </p:sp>
    </p:spTree>
    <p:extLst>
      <p:ext uri="{BB962C8B-B14F-4D97-AF65-F5344CB8AC3E}">
        <p14:creationId xmlns:p14="http://schemas.microsoft.com/office/powerpoint/2010/main" val="380642580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2E867E4-1B60-44AE-BF35-8E5D867AC8C3}" type="datetimeFigureOut">
              <a:rPr lang="en-US"/>
              <a:pPr>
                <a:defRPr/>
              </a:pPr>
              <a:t>30-May-22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B1327F-DA90-498C-A85D-60AE1E610055}" type="slidenum">
              <a:rPr lang="en-US" altLang="en-US"/>
              <a:pPr>
                <a:defRPr/>
              </a:pPr>
              <a:t>‹#›</a:t>
            </a:fld>
            <a:endParaRPr lang="en-US" altLang="en-US"/>
          </a:p>
        </p:txBody>
      </p:sp>
    </p:spTree>
    <p:extLst>
      <p:ext uri="{BB962C8B-B14F-4D97-AF65-F5344CB8AC3E}">
        <p14:creationId xmlns:p14="http://schemas.microsoft.com/office/powerpoint/2010/main" val="119080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05FEA5C-804B-4704-A32D-1DFB445140C0}" type="datetimeFigureOut">
              <a:rPr lang="en-US"/>
              <a:pPr>
                <a:defRPr/>
              </a:pPr>
              <a:t>30-May-22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46C9067-4024-4625-A5EF-AD51AFEE827E}" type="slidenum">
              <a:rPr lang="en-US" altLang="en-US"/>
              <a:pPr>
                <a:defRPr/>
              </a:pPr>
              <a:t>‹#›</a:t>
            </a:fld>
            <a:endParaRPr lang="en-US" altLang="en-US"/>
          </a:p>
        </p:txBody>
      </p:sp>
    </p:spTree>
    <p:extLst>
      <p:ext uri="{BB962C8B-B14F-4D97-AF65-F5344CB8AC3E}">
        <p14:creationId xmlns:p14="http://schemas.microsoft.com/office/powerpoint/2010/main" val="2402469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D9255EA-6BCC-4852-B0E4-3B8F9E9065E5}" type="datetimeFigureOut">
              <a:rPr lang="en-US"/>
              <a:pPr>
                <a:defRPr/>
              </a:pPr>
              <a:t>30-May-22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BE54CB4-8226-41DD-AF58-EC9D41A19FB4}" type="slidenum">
              <a:rPr lang="en-US" altLang="en-US"/>
              <a:pPr>
                <a:defRPr/>
              </a:pPr>
              <a:t>‹#›</a:t>
            </a:fld>
            <a:endParaRPr lang="en-US" altLang="en-US"/>
          </a:p>
        </p:txBody>
      </p:sp>
    </p:spTree>
    <p:extLst>
      <p:ext uri="{BB962C8B-B14F-4D97-AF65-F5344CB8AC3E}">
        <p14:creationId xmlns:p14="http://schemas.microsoft.com/office/powerpoint/2010/main" val="159868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6404" y="758952"/>
            <a:ext cx="7063740" cy="4041648"/>
          </a:xfrm>
        </p:spPr>
        <p:txBody>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EAEABB4-BE0D-47B8-82EB-696C99BE926C}" type="datetimeFigureOut">
              <a:rPr lang="en-US"/>
              <a:pPr>
                <a:defRPr/>
              </a:pPr>
              <a:t>30-May-22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EDAECC9-A17F-46C1-9CF1-5B7286134C2B}" type="slidenum">
              <a:rPr lang="en-US" altLang="en-US"/>
              <a:pPr>
                <a:defRPr/>
              </a:pPr>
              <a:t>‹#›</a:t>
            </a:fld>
            <a:endParaRPr lang="en-US" altLang="en-US"/>
          </a:p>
        </p:txBody>
      </p:sp>
    </p:spTree>
    <p:extLst>
      <p:ext uri="{BB962C8B-B14F-4D97-AF65-F5344CB8AC3E}">
        <p14:creationId xmlns:p14="http://schemas.microsoft.com/office/powerpoint/2010/main" val="315624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CD3DD748-4D82-4B3B-B1E3-CAB002312906}" type="datetimeFigureOut">
              <a:rPr lang="en-US"/>
              <a:pPr>
                <a:defRPr/>
              </a:pPr>
              <a:t>30-May-22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890F1A-8723-44FF-87D1-DEB7262BA433}" type="slidenum">
              <a:rPr lang="en-US" altLang="en-US"/>
              <a:pPr>
                <a:defRPr/>
              </a:pPr>
              <a:t>‹#›</a:t>
            </a:fld>
            <a:endParaRPr lang="en-US" altLang="en-US"/>
          </a:p>
        </p:txBody>
      </p:sp>
    </p:spTree>
    <p:extLst>
      <p:ext uri="{BB962C8B-B14F-4D97-AF65-F5344CB8AC3E}">
        <p14:creationId xmlns:p14="http://schemas.microsoft.com/office/powerpoint/2010/main" val="1425767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lstStyle>
            <a:lvl1pPr marL="0" indent="0">
              <a:buFontTx/>
              <a:buNone/>
              <a:defRPr lang="en-US" sz="1800" b="0" kern="1200" spc="10" baseline="0" dirty="0">
                <a:solidFill>
                  <a:schemeClr val="tx2"/>
                </a:solidFill>
                <a:latin typeface="+mn-lt"/>
                <a:ea typeface="+mn-ea"/>
                <a:cs typeface="+mn-cs"/>
              </a:defRPr>
            </a:lvl1pPr>
          </a:lstStyle>
          <a:p>
            <a:pPr lvl="0"/>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4"/>
          </p:nvPr>
        </p:nvSpPr>
        <p:spPr/>
        <p:txBody>
          <a:bodyPr/>
          <a:lstStyle>
            <a:lvl1pPr>
              <a:defRPr/>
            </a:lvl1pPr>
          </a:lstStyle>
          <a:p>
            <a:pPr>
              <a:defRPr/>
            </a:pPr>
            <a:fld id="{10B4C8F8-F368-4A08-852F-438267B77999}" type="datetimeFigureOut">
              <a:rPr lang="en-US"/>
              <a:pPr>
                <a:defRPr/>
              </a:pPr>
              <a:t>30-May-22</a:t>
            </a:fld>
            <a:endParaRPr lang="en-US"/>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a:lvl1pPr>
          </a:lstStyle>
          <a:p>
            <a:pPr>
              <a:defRPr/>
            </a:pPr>
            <a:fld id="{41811F93-7693-4017-A29F-C2BD0C011CF9}" type="slidenum">
              <a:rPr lang="en-US" altLang="en-US"/>
              <a:pPr>
                <a:defRPr/>
              </a:pPr>
              <a:t>‹#›</a:t>
            </a:fld>
            <a:endParaRPr lang="en-US" altLang="en-US"/>
          </a:p>
        </p:txBody>
      </p:sp>
    </p:spTree>
    <p:extLst>
      <p:ext uri="{BB962C8B-B14F-4D97-AF65-F5344CB8AC3E}">
        <p14:creationId xmlns:p14="http://schemas.microsoft.com/office/powerpoint/2010/main" val="288478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ADDDEE49-2ACE-4015-9B20-650D9228DED8}" type="datetimeFigureOut">
              <a:rPr lang="en-US"/>
              <a:pPr>
                <a:defRPr/>
              </a:pPr>
              <a:t>30-May-22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C901AC0-05EF-40E5-B559-D29B938F5526}" type="slidenum">
              <a:rPr lang="en-US" altLang="en-US"/>
              <a:pPr>
                <a:defRPr/>
              </a:pPr>
              <a:t>‹#›</a:t>
            </a:fld>
            <a:endParaRPr lang="en-US" altLang="en-US"/>
          </a:p>
        </p:txBody>
      </p:sp>
    </p:spTree>
    <p:extLst>
      <p:ext uri="{BB962C8B-B14F-4D97-AF65-F5344CB8AC3E}">
        <p14:creationId xmlns:p14="http://schemas.microsoft.com/office/powerpoint/2010/main" val="3571185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C24EFED-9468-4B80-B271-575ECCD85FA8}" type="datetimeFigureOut">
              <a:rPr lang="en-US"/>
              <a:pPr>
                <a:defRPr/>
              </a:pPr>
              <a:t>30-May-22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7E8104E-E431-414E-A7A0-A6D99356D63B}" type="slidenum">
              <a:rPr lang="en-US" altLang="en-US"/>
              <a:pPr>
                <a:defRPr/>
              </a:pPr>
              <a:t>‹#›</a:t>
            </a:fld>
            <a:endParaRPr lang="en-US" altLang="en-US"/>
          </a:p>
        </p:txBody>
      </p:sp>
    </p:spTree>
    <p:extLst>
      <p:ext uri="{BB962C8B-B14F-4D97-AF65-F5344CB8AC3E}">
        <p14:creationId xmlns:p14="http://schemas.microsoft.com/office/powerpoint/2010/main" val="423716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C0E47C0-0F14-4947-B2C6-6C9519E49444}" type="datetimeFigureOut">
              <a:rPr lang="en-US"/>
              <a:pPr>
                <a:defRPr/>
              </a:pPr>
              <a:t>30-May-22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531BFB2-E3EC-4DC0-8388-A4E93246E523}" type="slidenum">
              <a:rPr lang="en-US" altLang="en-US"/>
              <a:pPr>
                <a:defRPr/>
              </a:pPr>
              <a:t>‹#›</a:t>
            </a:fld>
            <a:endParaRPr lang="en-US" altLang="en-US"/>
          </a:p>
        </p:txBody>
      </p:sp>
    </p:spTree>
    <p:extLst>
      <p:ext uri="{BB962C8B-B14F-4D97-AF65-F5344CB8AC3E}">
        <p14:creationId xmlns:p14="http://schemas.microsoft.com/office/powerpoint/2010/main" val="150593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5105400"/>
            <a:ext cx="8469313"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85800" y="6108590"/>
            <a:ext cx="7486650" cy="597011"/>
          </a:xfrm>
        </p:spPr>
        <p:txBody>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61E3880F-7910-4E2D-BF1D-7829CEE3ABA1}" type="datetimeFigureOut">
              <a:rPr lang="en-US"/>
              <a:pPr>
                <a:defRPr/>
              </a:pPr>
              <a:t>30-May-22</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7DFA45D4-EAE8-4403-AEB3-80AECF15FF14}" type="slidenum">
              <a:rPr lang="en-US" altLang="en-US"/>
              <a:pPr>
                <a:defRPr/>
              </a:pPr>
              <a:t>‹#›</a:t>
            </a:fld>
            <a:endParaRPr lang="en-US" altLang="en-US"/>
          </a:p>
        </p:txBody>
      </p:sp>
    </p:spTree>
    <p:extLst>
      <p:ext uri="{BB962C8B-B14F-4D97-AF65-F5344CB8AC3E}">
        <p14:creationId xmlns:p14="http://schemas.microsoft.com/office/powerpoint/2010/main" val="193505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8418513" y="0"/>
            <a:ext cx="731837"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150" y="365125"/>
            <a:ext cx="7269163" cy="1325563"/>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150" y="1828800"/>
            <a:ext cx="6446838"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138" y="1044575"/>
            <a:ext cx="1905000" cy="273050"/>
          </a:xfrm>
          <a:prstGeom prst="rect">
            <a:avLst/>
          </a:prstGeom>
        </p:spPr>
        <p:txBody>
          <a:bodyPr vert="horz" lIns="91440" tIns="45720" rIns="91440" bIns="45720" rtlCol="0" anchor="ctr"/>
          <a:lstStyle>
            <a:lvl1pPr algn="r" eaLnBrk="1" hangingPunct="1">
              <a:defRPr sz="1050" b="0">
                <a:solidFill>
                  <a:schemeClr val="tx2">
                    <a:lumMod val="20000"/>
                    <a:lumOff val="80000"/>
                  </a:schemeClr>
                </a:solidFill>
              </a:defRPr>
            </a:lvl1pPr>
          </a:lstStyle>
          <a:p>
            <a:pPr>
              <a:defRPr/>
            </a:pPr>
            <a:fld id="{D00F157A-C57E-41A9-B3E5-91679879EFBC}" type="datetimeFigureOut">
              <a:rPr lang="en-US"/>
              <a:pPr>
                <a:defRPr/>
              </a:pPr>
              <a:t>30-May-22</a:t>
            </a:fld>
            <a:endParaRPr lang="en-US"/>
          </a:p>
        </p:txBody>
      </p:sp>
      <p:sp>
        <p:nvSpPr>
          <p:cNvPr id="5" name="Footer Placeholder 4"/>
          <p:cNvSpPr>
            <a:spLocks noGrp="1"/>
          </p:cNvSpPr>
          <p:nvPr>
            <p:ph type="ftr" sz="quarter" idx="3"/>
          </p:nvPr>
        </p:nvSpPr>
        <p:spPr>
          <a:xfrm rot="16200000">
            <a:off x="6992938" y="4092575"/>
            <a:ext cx="3581400" cy="273050"/>
          </a:xfrm>
          <a:prstGeom prst="rect">
            <a:avLst/>
          </a:prstGeom>
        </p:spPr>
        <p:txBody>
          <a:bodyPr vert="horz" lIns="91440" tIns="45720" rIns="91440" bIns="45720" rtlCol="0" anchor="ctr"/>
          <a:lstStyle>
            <a:lvl1pPr algn="l" eaLnBrk="1" hangingPunct="1">
              <a:defRPr sz="1050">
                <a:solidFill>
                  <a:schemeClr val="tx2">
                    <a:lumMod val="20000"/>
                    <a:lumOff val="80000"/>
                  </a:schemeClr>
                </a:solidFill>
              </a:defRPr>
            </a:lvl1pPr>
          </a:lstStyle>
          <a:p>
            <a:pPr>
              <a:defRPr/>
            </a:pPr>
            <a:endParaRPr lang="en-US"/>
          </a:p>
        </p:txBody>
      </p:sp>
      <p:sp>
        <p:nvSpPr>
          <p:cNvPr id="6" name="Slide Number Placeholder 5"/>
          <p:cNvSpPr>
            <a:spLocks noGrp="1"/>
          </p:cNvSpPr>
          <p:nvPr>
            <p:ph type="sldNum" sz="quarter" idx="4"/>
          </p:nvPr>
        </p:nvSpPr>
        <p:spPr>
          <a:xfrm>
            <a:off x="8440738" y="6172200"/>
            <a:ext cx="685800" cy="593725"/>
          </a:xfrm>
          <a:prstGeom prst="rect">
            <a:avLst/>
          </a:prstGeom>
        </p:spPr>
        <p:txBody>
          <a:bodyPr vert="horz" lIns="27432" tIns="45720" rIns="27432" bIns="45720" rtlCol="0" anchor="ctr">
            <a:normAutofit/>
          </a:bodyPr>
          <a:lstStyle>
            <a:lvl1pPr algn="ctr" eaLnBrk="1" hangingPunct="1">
              <a:defRPr sz="3200">
                <a:solidFill>
                  <a:schemeClr val="tx2">
                    <a:lumMod val="60000"/>
                    <a:lumOff val="40000"/>
                  </a:schemeClr>
                </a:solidFill>
              </a:defRPr>
            </a:lvl1pPr>
          </a:lstStyle>
          <a:p>
            <a:pPr>
              <a:defRPr/>
            </a:pPr>
            <a:fld id="{63DBD67C-AC68-4EEF-BC15-4E2CF9DF205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30" r:id="rId1"/>
    <p:sldLayoutId id="2147483822" r:id="rId2"/>
    <p:sldLayoutId id="2147483831" r:id="rId3"/>
    <p:sldLayoutId id="2147483823" r:id="rId4"/>
    <p:sldLayoutId id="2147483824" r:id="rId5"/>
    <p:sldLayoutId id="2147483825" r:id="rId6"/>
    <p:sldLayoutId id="2147483826" r:id="rId7"/>
    <p:sldLayoutId id="2147483827" r:id="rId8"/>
    <p:sldLayoutId id="2147483832" r:id="rId9"/>
    <p:sldLayoutId id="2147483828" r:id="rId10"/>
    <p:sldLayoutId id="2147483829" r:id="rId11"/>
  </p:sldLayoutIdLst>
  <p:txStyles>
    <p:titleStyle>
      <a:lvl1pPr algn="l" rtl="0" eaLnBrk="0" fontAlgn="base" hangingPunct="0">
        <a:lnSpc>
          <a:spcPct val="90000"/>
        </a:lnSpc>
        <a:spcBef>
          <a:spcPct val="0"/>
        </a:spcBef>
        <a:spcAft>
          <a:spcPct val="0"/>
        </a:spcAft>
        <a:defRPr sz="4000" kern="1200" spc="-5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Century Schoolbook" panose="02040604050505020304" pitchFamily="18" charset="0"/>
        </a:defRPr>
      </a:lvl2pPr>
      <a:lvl3pPr algn="l" rtl="0" eaLnBrk="0" fontAlgn="base" hangingPunct="0">
        <a:lnSpc>
          <a:spcPct val="90000"/>
        </a:lnSpc>
        <a:spcBef>
          <a:spcPct val="0"/>
        </a:spcBef>
        <a:spcAft>
          <a:spcPct val="0"/>
        </a:spcAft>
        <a:defRPr sz="4000">
          <a:solidFill>
            <a:schemeClr val="tx1"/>
          </a:solidFill>
          <a:latin typeface="Century Schoolbook" panose="02040604050505020304" pitchFamily="18" charset="0"/>
        </a:defRPr>
      </a:lvl3pPr>
      <a:lvl4pPr algn="l" rtl="0" eaLnBrk="0" fontAlgn="base" hangingPunct="0">
        <a:lnSpc>
          <a:spcPct val="90000"/>
        </a:lnSpc>
        <a:spcBef>
          <a:spcPct val="0"/>
        </a:spcBef>
        <a:spcAft>
          <a:spcPct val="0"/>
        </a:spcAft>
        <a:defRPr sz="4000">
          <a:solidFill>
            <a:schemeClr val="tx1"/>
          </a:solidFill>
          <a:latin typeface="Century Schoolbook" panose="02040604050505020304" pitchFamily="18" charset="0"/>
        </a:defRPr>
      </a:lvl4pPr>
      <a:lvl5pPr algn="l" rtl="0" eaLnBrk="0" fontAlgn="base" hangingPunct="0">
        <a:lnSpc>
          <a:spcPct val="90000"/>
        </a:lnSpc>
        <a:spcBef>
          <a:spcPct val="0"/>
        </a:spcBef>
        <a:spcAft>
          <a:spcPct val="0"/>
        </a:spcAft>
        <a:defRPr sz="4000">
          <a:solidFill>
            <a:schemeClr val="tx1"/>
          </a:solidFill>
          <a:latin typeface="Century Schoolbook" panose="02040604050505020304" pitchFamily="18" charset="0"/>
        </a:defRPr>
      </a:lvl5pPr>
      <a:lvl6pPr marL="457200" algn="l" rtl="0" fontAlgn="base">
        <a:lnSpc>
          <a:spcPct val="90000"/>
        </a:lnSpc>
        <a:spcBef>
          <a:spcPct val="0"/>
        </a:spcBef>
        <a:spcAft>
          <a:spcPct val="0"/>
        </a:spcAft>
        <a:defRPr sz="4000">
          <a:solidFill>
            <a:schemeClr val="tx1"/>
          </a:solidFill>
          <a:latin typeface="Century Schoolbook" panose="02040604050505020304" pitchFamily="18" charset="0"/>
        </a:defRPr>
      </a:lvl6pPr>
      <a:lvl7pPr marL="914400" algn="l" rtl="0" fontAlgn="base">
        <a:lnSpc>
          <a:spcPct val="90000"/>
        </a:lnSpc>
        <a:spcBef>
          <a:spcPct val="0"/>
        </a:spcBef>
        <a:spcAft>
          <a:spcPct val="0"/>
        </a:spcAft>
        <a:defRPr sz="4000">
          <a:solidFill>
            <a:schemeClr val="tx1"/>
          </a:solidFill>
          <a:latin typeface="Century Schoolbook" panose="02040604050505020304" pitchFamily="18" charset="0"/>
        </a:defRPr>
      </a:lvl7pPr>
      <a:lvl8pPr marL="1371600" algn="l" rtl="0" fontAlgn="base">
        <a:lnSpc>
          <a:spcPct val="90000"/>
        </a:lnSpc>
        <a:spcBef>
          <a:spcPct val="0"/>
        </a:spcBef>
        <a:spcAft>
          <a:spcPct val="0"/>
        </a:spcAft>
        <a:defRPr sz="4000">
          <a:solidFill>
            <a:schemeClr val="tx1"/>
          </a:solidFill>
          <a:latin typeface="Century Schoolbook" panose="02040604050505020304" pitchFamily="18" charset="0"/>
        </a:defRPr>
      </a:lvl8pPr>
      <a:lvl9pPr marL="1828800" algn="l" rtl="0" fontAlgn="base">
        <a:lnSpc>
          <a:spcPct val="90000"/>
        </a:lnSpc>
        <a:spcBef>
          <a:spcPct val="0"/>
        </a:spcBef>
        <a:spcAft>
          <a:spcPct val="0"/>
        </a:spcAft>
        <a:defRPr sz="4000">
          <a:solidFill>
            <a:schemeClr val="tx1"/>
          </a:solidFill>
          <a:latin typeface="Century Schoolbook" panose="02040604050505020304" pitchFamily="18" charset="0"/>
        </a:defRPr>
      </a:lvl9pPr>
    </p:titleStyle>
    <p:bodyStyle>
      <a:lvl1pPr marL="182563" indent="-182563" algn="l" rtl="0" eaLnBrk="0" fontAlgn="base" hangingPunct="0">
        <a:lnSpc>
          <a:spcPct val="95000"/>
        </a:lnSpc>
        <a:spcBef>
          <a:spcPts val="1400"/>
        </a:spcBef>
        <a:spcAft>
          <a:spcPts val="200"/>
        </a:spcAft>
        <a:buClr>
          <a:schemeClr val="accent1"/>
        </a:buClr>
        <a:buSzPct val="80000"/>
        <a:buFont typeface="Arial" pitchFamily="34" charset="0"/>
        <a:buChar char="•"/>
        <a:defRPr kern="1200" spc="10">
          <a:solidFill>
            <a:schemeClr val="tx1"/>
          </a:solidFill>
          <a:latin typeface="+mn-lt"/>
          <a:ea typeface="+mn-ea"/>
          <a:cs typeface="+mn-cs"/>
        </a:defRPr>
      </a:lvl1pPr>
      <a:lvl2pPr marL="457200" indent="-182563" algn="l" rtl="0" eaLnBrk="0" fontAlgn="base" hangingPunct="0">
        <a:lnSpc>
          <a:spcPct val="90000"/>
        </a:lnSpc>
        <a:spcBef>
          <a:spcPts val="300"/>
        </a:spcBef>
        <a:spcAft>
          <a:spcPts val="300"/>
        </a:spcAft>
        <a:buClr>
          <a:schemeClr val="accent1"/>
        </a:buClr>
        <a:buFont typeface="Wingdings 2" panose="05020102010507070707" pitchFamily="18" charset="2"/>
        <a:buChar char=""/>
        <a:defRPr sz="1600" kern="1200">
          <a:solidFill>
            <a:srgbClr val="262626"/>
          </a:solidFill>
          <a:latin typeface="+mn-lt"/>
          <a:ea typeface="+mn-ea"/>
          <a:cs typeface="+mn-cs"/>
        </a:defRPr>
      </a:lvl2pPr>
      <a:lvl3pPr marL="730250" indent="-182563" algn="l" rtl="0" eaLnBrk="0" fontAlgn="base" hangingPunct="0">
        <a:lnSpc>
          <a:spcPct val="90000"/>
        </a:lnSpc>
        <a:spcBef>
          <a:spcPts val="300"/>
        </a:spcBef>
        <a:spcAft>
          <a:spcPts val="300"/>
        </a:spcAft>
        <a:buClr>
          <a:schemeClr val="accent1"/>
        </a:buClr>
        <a:buFont typeface="Wingdings 2" panose="05020102010507070707" pitchFamily="18" charset="2"/>
        <a:buChar char=""/>
        <a:defRPr sz="1400" kern="1200">
          <a:solidFill>
            <a:srgbClr val="262626"/>
          </a:solidFill>
          <a:latin typeface="+mn-lt"/>
          <a:ea typeface="+mn-ea"/>
          <a:cs typeface="+mn-cs"/>
        </a:defRPr>
      </a:lvl3pPr>
      <a:lvl4pPr marL="1004888" indent="-182563" algn="l" rtl="0" eaLnBrk="0" fontAlgn="base" hangingPunct="0">
        <a:lnSpc>
          <a:spcPct val="90000"/>
        </a:lnSpc>
        <a:spcBef>
          <a:spcPts val="300"/>
        </a:spcBef>
        <a:spcAft>
          <a:spcPts val="300"/>
        </a:spcAft>
        <a:buClr>
          <a:schemeClr val="accent1"/>
        </a:buClr>
        <a:buFont typeface="Wingdings 2" panose="05020102010507070707" pitchFamily="18" charset="2"/>
        <a:buChar char=""/>
        <a:defRPr sz="1400" kern="1200">
          <a:solidFill>
            <a:srgbClr val="262626"/>
          </a:solidFill>
          <a:latin typeface="+mn-lt"/>
          <a:ea typeface="+mn-ea"/>
          <a:cs typeface="+mn-cs"/>
        </a:defRPr>
      </a:lvl4pPr>
      <a:lvl5pPr marL="1279525" indent="-182563" algn="l" rtl="0" eaLnBrk="0" fontAlgn="base" hangingPunct="0">
        <a:lnSpc>
          <a:spcPct val="90000"/>
        </a:lnSpc>
        <a:spcBef>
          <a:spcPts val="300"/>
        </a:spcBef>
        <a:spcAft>
          <a:spcPts val="300"/>
        </a:spcAft>
        <a:buClr>
          <a:schemeClr val="accent1"/>
        </a:buClr>
        <a:buFont typeface="Wingdings 2" panose="05020102010507070707" pitchFamily="18" charset="2"/>
        <a:buChar char=""/>
        <a:defRPr sz="1400" kern="1200">
          <a:solidFill>
            <a:srgbClr val="262626"/>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946150" y="758825"/>
            <a:ext cx="7064375" cy="4041775"/>
          </a:xfrm>
        </p:spPr>
        <p:txBody>
          <a:bodyPr/>
          <a:lstStyle/>
          <a:p>
            <a:pPr eaLnBrk="1" fontAlgn="auto" hangingPunct="1">
              <a:spcAft>
                <a:spcPts val="0"/>
              </a:spcAft>
              <a:defRPr/>
            </a:pPr>
            <a:r>
              <a:rPr lang="en-US" smtClean="0">
                <a:solidFill>
                  <a:schemeClr val="tx2">
                    <a:tint val="100000"/>
                    <a:shade val="90000"/>
                    <a:satMod val="250000"/>
                    <a:alpha val="100000"/>
                  </a:schemeClr>
                </a:solidFill>
              </a:rPr>
              <a:t>Chapter 2. Introducing the UML</a:t>
            </a:r>
          </a:p>
        </p:txBody>
      </p:sp>
      <p:sp>
        <p:nvSpPr>
          <p:cNvPr id="3" name="Subtitle 2"/>
          <p:cNvSpPr>
            <a:spLocks noGrp="1"/>
          </p:cNvSpPr>
          <p:nvPr>
            <p:ph type="subTitle" idx="1"/>
          </p:nvPr>
        </p:nvSpPr>
        <p:spPr>
          <a:xfrm>
            <a:off x="946150" y="4800600"/>
            <a:ext cx="7064375" cy="1692275"/>
          </a:xfrm>
        </p:spPr>
        <p:txBody>
          <a:bodyPr>
            <a:normAutofit fontScale="92500" lnSpcReduction="10000"/>
          </a:bodyPr>
          <a:lstStyle/>
          <a:p>
            <a:pPr eaLnBrk="1" fontAlgn="auto" hangingPunct="1">
              <a:spcAft>
                <a:spcPts val="0"/>
              </a:spcAft>
              <a:defRPr/>
            </a:pPr>
            <a:r>
              <a:rPr lang="en-US" dirty="0"/>
              <a:t>Chapter </a:t>
            </a:r>
            <a:r>
              <a:rPr lang="en-US" dirty="0" smtClean="0"/>
              <a:t>2</a:t>
            </a:r>
            <a:endParaRPr lang="en-US" dirty="0"/>
          </a:p>
          <a:p>
            <a:pPr eaLnBrk="1" fontAlgn="auto" hangingPunct="1">
              <a:spcAft>
                <a:spcPts val="0"/>
              </a:spcAft>
              <a:defRPr/>
            </a:pPr>
            <a:r>
              <a:rPr lang="en-US" b="1" dirty="0"/>
              <a:t>The Unified Modeling Language User Guide </a:t>
            </a:r>
          </a:p>
          <a:p>
            <a:pPr eaLnBrk="1" fontAlgn="auto" hangingPunct="1">
              <a:spcAft>
                <a:spcPts val="0"/>
              </a:spcAft>
              <a:defRPr/>
            </a:pPr>
            <a:r>
              <a:rPr lang="en-US" b="1" dirty="0"/>
              <a:t>SECOND EDITION</a:t>
            </a:r>
            <a:r>
              <a:rPr lang="en-US" dirty="0"/>
              <a:t> </a:t>
            </a:r>
          </a:p>
          <a:p>
            <a:pPr eaLnBrk="1" fontAlgn="auto" hangingPunct="1">
              <a:spcAft>
                <a:spcPts val="0"/>
              </a:spcAft>
              <a:defRPr/>
            </a:pPr>
            <a:r>
              <a:rPr lang="en-US" dirty="0"/>
              <a:t>By Grady </a:t>
            </a:r>
            <a:r>
              <a:rPr lang="en-US" dirty="0" err="1"/>
              <a:t>Booch</a:t>
            </a:r>
            <a:r>
              <a:rPr lang="en-US" dirty="0"/>
              <a:t>, James </a:t>
            </a:r>
            <a:r>
              <a:rPr lang="en-US" dirty="0" err="1"/>
              <a:t>Rumbaugh</a:t>
            </a:r>
            <a:r>
              <a:rPr lang="en-US" dirty="0"/>
              <a:t>, </a:t>
            </a:r>
            <a:r>
              <a:rPr lang="en-US" dirty="0" err="1"/>
              <a:t>Ivar</a:t>
            </a:r>
            <a:r>
              <a:rPr lang="en-US" dirty="0"/>
              <a:t> </a:t>
            </a:r>
            <a:r>
              <a:rPr lang="en-US" dirty="0" smtClean="0"/>
              <a:t>Jacobson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marL="54864" eaLnBrk="1" fontAlgn="auto" hangingPunct="1">
              <a:spcAft>
                <a:spcPts val="0"/>
              </a:spcAft>
              <a:defRPr/>
            </a:pPr>
            <a:r>
              <a:rPr lang="en-US" smtClean="0">
                <a:solidFill>
                  <a:srgbClr val="000000"/>
                </a:solidFill>
                <a:cs typeface="Times New Roman" charset="0"/>
              </a:rPr>
              <a:t>Structural things</a:t>
            </a:r>
            <a:endParaRPr lang="en-US" smtClean="0">
              <a:solidFill>
                <a:schemeClr val="tx2">
                  <a:tint val="100000"/>
                  <a:shade val="90000"/>
                  <a:satMod val="250000"/>
                  <a:alpha val="100000"/>
                </a:schemeClr>
              </a:solidFill>
            </a:endParaRPr>
          </a:p>
        </p:txBody>
      </p:sp>
      <p:sp>
        <p:nvSpPr>
          <p:cNvPr id="19459" name="Content Placeholder 2"/>
          <p:cNvSpPr>
            <a:spLocks noGrp="1"/>
          </p:cNvSpPr>
          <p:nvPr>
            <p:ph idx="1"/>
          </p:nvPr>
        </p:nvSpPr>
        <p:spPr/>
        <p:txBody>
          <a:bodyPr/>
          <a:lstStyle/>
          <a:p>
            <a:pPr marL="182880" indent="-182880" eaLnBrk="1" fontAlgn="auto" hangingPunct="1">
              <a:defRPr/>
            </a:pPr>
            <a:r>
              <a:rPr lang="en-US" altLang="en-US" b="1" smtClean="0">
                <a:solidFill>
                  <a:srgbClr val="000000"/>
                </a:solidFill>
                <a:cs typeface="Times New Roman" panose="02020603050405020304" pitchFamily="18" charset="0"/>
              </a:rPr>
              <a:t>Structural things </a:t>
            </a:r>
            <a:r>
              <a:rPr lang="en-US" altLang="en-US" smtClean="0">
                <a:solidFill>
                  <a:srgbClr val="000000"/>
                </a:solidFill>
                <a:cs typeface="Times New Roman" panose="02020603050405020304" pitchFamily="18" charset="0"/>
              </a:rPr>
              <a:t>are the nouns of the UML model. These are the mostly static parts of a model, representing elements that are either conceptual or physical. There are seven kinds of structural things.</a:t>
            </a:r>
            <a:endParaRPr lang="en-US"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marL="54864" eaLnBrk="1" fontAlgn="auto" hangingPunct="1">
              <a:spcAft>
                <a:spcPts val="0"/>
              </a:spcAft>
              <a:defRPr/>
            </a:pPr>
            <a:r>
              <a:rPr lang="en-US" smtClean="0">
                <a:solidFill>
                  <a:srgbClr val="000000"/>
                </a:solidFill>
                <a:cs typeface="Times New Roman" charset="0"/>
              </a:rPr>
              <a:t>Structural things</a:t>
            </a:r>
            <a:endParaRPr lang="en-US" smtClean="0">
              <a:solidFill>
                <a:schemeClr val="tx2">
                  <a:tint val="100000"/>
                  <a:shade val="90000"/>
                  <a:satMod val="250000"/>
                  <a:alpha val="100000"/>
                </a:schemeClr>
              </a:solidFill>
            </a:endParaRPr>
          </a:p>
        </p:txBody>
      </p:sp>
      <p:sp>
        <p:nvSpPr>
          <p:cNvPr id="20483" name="Content Placeholder 2"/>
          <p:cNvSpPr>
            <a:spLocks noGrp="1"/>
          </p:cNvSpPr>
          <p:nvPr>
            <p:ph idx="1"/>
          </p:nvPr>
        </p:nvSpPr>
        <p:spPr/>
        <p:txBody>
          <a:bodyPr/>
          <a:lstStyle/>
          <a:p>
            <a:pPr marL="514350" indent="-514350" eaLnBrk="1" fontAlgn="auto" hangingPunct="1">
              <a:defRPr/>
            </a:pPr>
            <a:r>
              <a:rPr lang="en-US" altLang="en-US" b="1" smtClean="0">
                <a:solidFill>
                  <a:srgbClr val="000000"/>
                </a:solidFill>
                <a:cs typeface="Times New Roman" panose="02020603050405020304" pitchFamily="18" charset="0"/>
              </a:rPr>
              <a:t>A class</a:t>
            </a:r>
            <a:r>
              <a:rPr lang="en-US" altLang="en-US" smtClean="0">
                <a:solidFill>
                  <a:srgbClr val="000000"/>
                </a:solidFill>
                <a:cs typeface="Times New Roman" panose="02020603050405020304" pitchFamily="18" charset="0"/>
              </a:rPr>
              <a:t> is a description of set of objects that share the same attributes, operations, relationships, and semantics.</a:t>
            </a:r>
            <a:endParaRPr lang="en-US" altLang="en-US" smtClean="0"/>
          </a:p>
        </p:txBody>
      </p:sp>
      <p:pic>
        <p:nvPicPr>
          <p:cNvPr id="1638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0263" y="2819400"/>
            <a:ext cx="1600200"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marL="54864" eaLnBrk="1" fontAlgn="auto" hangingPunct="1">
              <a:spcAft>
                <a:spcPts val="0"/>
              </a:spcAft>
              <a:defRPr/>
            </a:pPr>
            <a:r>
              <a:rPr lang="en-US" smtClean="0">
                <a:solidFill>
                  <a:srgbClr val="000000"/>
                </a:solidFill>
                <a:cs typeface="Times New Roman" charset="0"/>
              </a:rPr>
              <a:t>Structural things</a:t>
            </a:r>
            <a:endParaRPr lang="en-US" smtClean="0">
              <a:solidFill>
                <a:schemeClr val="tx2">
                  <a:tint val="100000"/>
                  <a:shade val="90000"/>
                  <a:satMod val="250000"/>
                  <a:alpha val="100000"/>
                </a:schemeClr>
              </a:solidFill>
            </a:endParaRPr>
          </a:p>
        </p:txBody>
      </p:sp>
      <p:sp>
        <p:nvSpPr>
          <p:cNvPr id="21507" name="Content Placeholder 2"/>
          <p:cNvSpPr>
            <a:spLocks noGrp="1"/>
          </p:cNvSpPr>
          <p:nvPr>
            <p:ph idx="1"/>
          </p:nvPr>
        </p:nvSpPr>
        <p:spPr/>
        <p:txBody>
          <a:bodyPr/>
          <a:lstStyle/>
          <a:p>
            <a:pPr marL="182880" indent="-182880" eaLnBrk="1" fontAlgn="auto" hangingPunct="1">
              <a:defRPr/>
            </a:pPr>
            <a:r>
              <a:rPr lang="en-US" altLang="en-US" b="1" smtClean="0">
                <a:solidFill>
                  <a:srgbClr val="000000"/>
                </a:solidFill>
                <a:cs typeface="Times New Roman" panose="02020603050405020304" pitchFamily="18" charset="0"/>
              </a:rPr>
              <a:t>An interface </a:t>
            </a:r>
            <a:r>
              <a:rPr lang="en-US" altLang="en-US" smtClean="0">
                <a:solidFill>
                  <a:srgbClr val="000000"/>
                </a:solidFill>
                <a:cs typeface="Times New Roman" panose="02020603050405020304" pitchFamily="18" charset="0"/>
              </a:rPr>
              <a:t>is a collection of operations that specify a service of a class or component. An interface therefore describes the externally visible behavior of that element</a:t>
            </a:r>
            <a:endParaRPr lang="en-US" altLang="en-US" smtClean="0"/>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163" y="3200400"/>
            <a:ext cx="624840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marL="54864" eaLnBrk="1" fontAlgn="auto" hangingPunct="1">
              <a:spcAft>
                <a:spcPts val="0"/>
              </a:spcAft>
              <a:defRPr/>
            </a:pPr>
            <a:r>
              <a:rPr lang="en-US" dirty="0" smtClean="0">
                <a:solidFill>
                  <a:srgbClr val="000000"/>
                </a:solidFill>
                <a:cs typeface="Times New Roman" charset="0"/>
              </a:rPr>
              <a:t>Structural things</a:t>
            </a:r>
            <a:endParaRPr lang="en-US" dirty="0" smtClean="0">
              <a:solidFill>
                <a:schemeClr val="tx2">
                  <a:tint val="100000"/>
                  <a:shade val="90000"/>
                  <a:satMod val="250000"/>
                  <a:alpha val="100000"/>
                </a:schemeClr>
              </a:solidFill>
            </a:endParaRPr>
          </a:p>
        </p:txBody>
      </p:sp>
      <p:sp>
        <p:nvSpPr>
          <p:cNvPr id="22531" name="Content Placeholder 2"/>
          <p:cNvSpPr>
            <a:spLocks noGrp="1"/>
          </p:cNvSpPr>
          <p:nvPr>
            <p:ph idx="1"/>
          </p:nvPr>
        </p:nvSpPr>
        <p:spPr/>
        <p:txBody>
          <a:bodyPr/>
          <a:lstStyle/>
          <a:p>
            <a:pPr marL="182880" indent="-182880" eaLnBrk="1" fontAlgn="auto" hangingPunct="1">
              <a:defRPr/>
            </a:pPr>
            <a:r>
              <a:rPr lang="en-US" altLang="en-US" b="1" smtClean="0">
                <a:solidFill>
                  <a:srgbClr val="000000"/>
                </a:solidFill>
                <a:cs typeface="Times New Roman" panose="02020603050405020304" pitchFamily="18" charset="0"/>
              </a:rPr>
              <a:t>A collaboration </a:t>
            </a:r>
            <a:r>
              <a:rPr lang="en-US" altLang="en-US" smtClean="0">
                <a:solidFill>
                  <a:srgbClr val="000000"/>
                </a:solidFill>
                <a:cs typeface="Times New Roman" panose="02020603050405020304" pitchFamily="18" charset="0"/>
              </a:rPr>
              <a:t>defines an interaction and is a society of roles and other elements that work together to provide some cooperative behavior that’s bigger than the sum of all the elements</a:t>
            </a:r>
            <a:endParaRPr lang="en-US" altLang="en-US" smtClean="0"/>
          </a:p>
        </p:txBody>
      </p:sp>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563" y="3352800"/>
            <a:ext cx="4419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marL="54864" eaLnBrk="1" fontAlgn="auto" hangingPunct="1">
              <a:spcAft>
                <a:spcPts val="0"/>
              </a:spcAft>
              <a:defRPr/>
            </a:pPr>
            <a:r>
              <a:rPr lang="en-US" smtClean="0">
                <a:solidFill>
                  <a:srgbClr val="000000"/>
                </a:solidFill>
                <a:cs typeface="Times New Roman" charset="0"/>
              </a:rPr>
              <a:t>Structural things</a:t>
            </a:r>
            <a:endParaRPr lang="en-US" smtClean="0">
              <a:solidFill>
                <a:schemeClr val="tx2">
                  <a:tint val="100000"/>
                  <a:shade val="90000"/>
                  <a:satMod val="250000"/>
                  <a:alpha val="100000"/>
                </a:schemeClr>
              </a:solidFill>
            </a:endParaRPr>
          </a:p>
        </p:txBody>
      </p:sp>
      <p:sp>
        <p:nvSpPr>
          <p:cNvPr id="23555" name="Content Placeholder 2"/>
          <p:cNvSpPr>
            <a:spLocks noGrp="1"/>
          </p:cNvSpPr>
          <p:nvPr>
            <p:ph idx="1"/>
          </p:nvPr>
        </p:nvSpPr>
        <p:spPr/>
        <p:txBody>
          <a:bodyPr/>
          <a:lstStyle/>
          <a:p>
            <a:pPr marL="182880" indent="-182880" eaLnBrk="1" fontAlgn="auto" hangingPunct="1">
              <a:defRPr/>
            </a:pPr>
            <a:r>
              <a:rPr lang="en-US" altLang="en-US" smtClean="0">
                <a:solidFill>
                  <a:srgbClr val="000000"/>
                </a:solidFill>
                <a:cs typeface="Times New Roman" panose="02020603050405020304" pitchFamily="18" charset="0"/>
              </a:rPr>
              <a:t>A </a:t>
            </a:r>
            <a:r>
              <a:rPr lang="en-US" altLang="en-US" b="1" smtClean="0">
                <a:solidFill>
                  <a:srgbClr val="000000"/>
                </a:solidFill>
                <a:cs typeface="Times New Roman" panose="02020603050405020304" pitchFamily="18" charset="0"/>
              </a:rPr>
              <a:t>Use case </a:t>
            </a:r>
            <a:r>
              <a:rPr lang="en-US" altLang="en-US" smtClean="0">
                <a:solidFill>
                  <a:srgbClr val="000000"/>
                </a:solidFill>
                <a:cs typeface="Times New Roman" panose="02020603050405020304" pitchFamily="18" charset="0"/>
              </a:rPr>
              <a:t>is a description of set of sequence of actions that a system performs that yields an observable result of value to a particular actor.</a:t>
            </a:r>
            <a:endParaRPr lang="en-US" altLang="en-US" smtClean="0"/>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352800"/>
            <a:ext cx="4494213"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marL="54864" eaLnBrk="1" fontAlgn="auto" hangingPunct="1">
              <a:spcAft>
                <a:spcPts val="0"/>
              </a:spcAft>
              <a:defRPr/>
            </a:pPr>
            <a:r>
              <a:rPr lang="en-US" smtClean="0">
                <a:solidFill>
                  <a:srgbClr val="000000"/>
                </a:solidFill>
                <a:cs typeface="Times New Roman" charset="0"/>
              </a:rPr>
              <a:t>Structural things</a:t>
            </a:r>
            <a:endParaRPr lang="en-US" smtClean="0">
              <a:solidFill>
                <a:schemeClr val="tx2">
                  <a:tint val="100000"/>
                  <a:shade val="90000"/>
                  <a:satMod val="250000"/>
                  <a:alpha val="100000"/>
                </a:schemeClr>
              </a:solidFill>
            </a:endParaRPr>
          </a:p>
        </p:txBody>
      </p:sp>
      <p:sp>
        <p:nvSpPr>
          <p:cNvPr id="24579" name="Content Placeholder 2"/>
          <p:cNvSpPr>
            <a:spLocks noGrp="1"/>
          </p:cNvSpPr>
          <p:nvPr>
            <p:ph idx="1"/>
          </p:nvPr>
        </p:nvSpPr>
        <p:spPr/>
        <p:txBody>
          <a:bodyPr/>
          <a:lstStyle/>
          <a:p>
            <a:pPr marL="182880" indent="-182880" eaLnBrk="1" fontAlgn="auto" hangingPunct="1">
              <a:defRPr/>
            </a:pPr>
            <a:r>
              <a:rPr lang="en-US" altLang="en-US" b="1" smtClean="0">
                <a:solidFill>
                  <a:srgbClr val="000000"/>
                </a:solidFill>
                <a:cs typeface="Times New Roman" panose="02020603050405020304" pitchFamily="18" charset="0"/>
              </a:rPr>
              <a:t>An active class </a:t>
            </a:r>
            <a:r>
              <a:rPr lang="en-US" altLang="en-US" smtClean="0">
                <a:solidFill>
                  <a:srgbClr val="000000"/>
                </a:solidFill>
                <a:cs typeface="Times New Roman" panose="02020603050405020304" pitchFamily="18" charset="0"/>
              </a:rPr>
              <a:t>is a class whose objects own one or more processes or threads and therefore can initiate control activity. </a:t>
            </a:r>
            <a:r>
              <a:rPr lang="en-US" altLang="en-US" smtClean="0">
                <a:solidFill>
                  <a:schemeClr val="bg1"/>
                </a:solidFill>
              </a:rPr>
              <a:t>An active class is just like a class except that its objects represent elements whose behavior is concurrent with other elements.</a:t>
            </a:r>
          </a:p>
        </p:txBody>
      </p:sp>
      <p:pic>
        <p:nvPicPr>
          <p:cNvPr id="2048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4724400"/>
            <a:ext cx="2286000" cy="174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marL="54864" eaLnBrk="1" fontAlgn="auto" hangingPunct="1">
              <a:spcAft>
                <a:spcPts val="0"/>
              </a:spcAft>
              <a:defRPr/>
            </a:pPr>
            <a:r>
              <a:rPr lang="en-US" smtClean="0">
                <a:solidFill>
                  <a:srgbClr val="000000"/>
                </a:solidFill>
                <a:cs typeface="Times New Roman" charset="0"/>
              </a:rPr>
              <a:t>Structural things</a:t>
            </a:r>
            <a:endParaRPr lang="en-US" smtClean="0">
              <a:solidFill>
                <a:schemeClr val="tx2">
                  <a:tint val="100000"/>
                  <a:shade val="90000"/>
                  <a:satMod val="250000"/>
                  <a:alpha val="100000"/>
                </a:schemeClr>
              </a:solidFill>
            </a:endParaRPr>
          </a:p>
        </p:txBody>
      </p:sp>
      <p:sp>
        <p:nvSpPr>
          <p:cNvPr id="25603" name="Content Placeholder 2"/>
          <p:cNvSpPr>
            <a:spLocks noGrp="1"/>
          </p:cNvSpPr>
          <p:nvPr>
            <p:ph idx="1"/>
          </p:nvPr>
        </p:nvSpPr>
        <p:spPr/>
        <p:txBody>
          <a:bodyPr/>
          <a:lstStyle/>
          <a:p>
            <a:pPr marL="182880" indent="-182880" eaLnBrk="1" fontAlgn="auto" hangingPunct="1">
              <a:defRPr/>
            </a:pPr>
            <a:r>
              <a:rPr lang="en-US" altLang="en-US" b="1" smtClean="0">
                <a:solidFill>
                  <a:srgbClr val="000000"/>
                </a:solidFill>
                <a:cs typeface="Times New Roman" panose="02020603050405020304" pitchFamily="18" charset="0"/>
              </a:rPr>
              <a:t>A component </a:t>
            </a:r>
            <a:r>
              <a:rPr lang="en-US" altLang="en-US" smtClean="0">
                <a:solidFill>
                  <a:srgbClr val="000000"/>
                </a:solidFill>
                <a:cs typeface="Times New Roman" panose="02020603050405020304" pitchFamily="18" charset="0"/>
              </a:rPr>
              <a:t>is a physical and replaceable part of a system that conforms to and provides the realization of a set of interfaces.</a:t>
            </a:r>
            <a:endParaRPr lang="en-US" altLang="en-US" smtClean="0"/>
          </a:p>
        </p:txBody>
      </p:sp>
      <p:pic>
        <p:nvPicPr>
          <p:cNvPr id="215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200400"/>
            <a:ext cx="263683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marL="54864" eaLnBrk="1" fontAlgn="auto" hangingPunct="1">
              <a:spcAft>
                <a:spcPts val="0"/>
              </a:spcAft>
              <a:defRPr/>
            </a:pPr>
            <a:r>
              <a:rPr lang="en-US" smtClean="0">
                <a:solidFill>
                  <a:srgbClr val="000000"/>
                </a:solidFill>
                <a:cs typeface="Times New Roman" charset="0"/>
              </a:rPr>
              <a:t>Structural things</a:t>
            </a:r>
            <a:endParaRPr lang="en-US" smtClean="0">
              <a:solidFill>
                <a:schemeClr val="tx2">
                  <a:tint val="100000"/>
                  <a:shade val="90000"/>
                  <a:satMod val="250000"/>
                  <a:alpha val="100000"/>
                </a:schemeClr>
              </a:solidFill>
            </a:endParaRPr>
          </a:p>
        </p:txBody>
      </p:sp>
      <p:sp>
        <p:nvSpPr>
          <p:cNvPr id="26627" name="Content Placeholder 2"/>
          <p:cNvSpPr>
            <a:spLocks noGrp="1"/>
          </p:cNvSpPr>
          <p:nvPr>
            <p:ph idx="1"/>
          </p:nvPr>
        </p:nvSpPr>
        <p:spPr/>
        <p:txBody>
          <a:bodyPr/>
          <a:lstStyle/>
          <a:p>
            <a:pPr marL="182880" indent="-182880" eaLnBrk="1" fontAlgn="auto" hangingPunct="1">
              <a:defRPr/>
            </a:pPr>
            <a:r>
              <a:rPr lang="en-US" altLang="en-US" smtClean="0"/>
              <a:t>An </a:t>
            </a:r>
            <a:r>
              <a:rPr lang="en-US" altLang="en-US" b="1" smtClean="0"/>
              <a:t>artifact</a:t>
            </a:r>
            <a:r>
              <a:rPr lang="en-US" altLang="en-US" smtClean="0"/>
              <a:t> is a physical and replaceable part of a system that contains physical information ("bits"). </a:t>
            </a:r>
          </a:p>
        </p:txBody>
      </p:sp>
      <p:pic>
        <p:nvPicPr>
          <p:cNvPr id="225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1500" y="3124200"/>
            <a:ext cx="21161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marL="54864" eaLnBrk="1" fontAlgn="auto" hangingPunct="1">
              <a:spcAft>
                <a:spcPts val="0"/>
              </a:spcAft>
              <a:defRPr/>
            </a:pPr>
            <a:r>
              <a:rPr lang="en-US" smtClean="0">
                <a:solidFill>
                  <a:srgbClr val="000000"/>
                </a:solidFill>
                <a:cs typeface="Times New Roman" charset="0"/>
              </a:rPr>
              <a:t>Structural things</a:t>
            </a:r>
            <a:endParaRPr lang="en-US" smtClean="0">
              <a:solidFill>
                <a:schemeClr val="tx2">
                  <a:tint val="100000"/>
                  <a:shade val="90000"/>
                  <a:satMod val="250000"/>
                  <a:alpha val="100000"/>
                </a:schemeClr>
              </a:solidFill>
            </a:endParaRPr>
          </a:p>
        </p:txBody>
      </p:sp>
      <p:sp>
        <p:nvSpPr>
          <p:cNvPr id="27651" name="Content Placeholder 2"/>
          <p:cNvSpPr>
            <a:spLocks noGrp="1"/>
          </p:cNvSpPr>
          <p:nvPr>
            <p:ph idx="1"/>
          </p:nvPr>
        </p:nvSpPr>
        <p:spPr/>
        <p:txBody>
          <a:bodyPr/>
          <a:lstStyle/>
          <a:p>
            <a:pPr marL="182880" indent="-182880" eaLnBrk="1" fontAlgn="auto" hangingPunct="1">
              <a:defRPr/>
            </a:pPr>
            <a:r>
              <a:rPr lang="en-US" altLang="en-US" b="1" smtClean="0">
                <a:solidFill>
                  <a:srgbClr val="000000"/>
                </a:solidFill>
                <a:cs typeface="Times New Roman" panose="02020603050405020304" pitchFamily="18" charset="0"/>
              </a:rPr>
              <a:t>A node </a:t>
            </a:r>
            <a:r>
              <a:rPr lang="en-US" altLang="en-US" smtClean="0">
                <a:solidFill>
                  <a:srgbClr val="000000"/>
                </a:solidFill>
                <a:cs typeface="Times New Roman" panose="02020603050405020304" pitchFamily="18" charset="0"/>
              </a:rPr>
              <a:t>is a physical element that exists at run time and represents a computational resource, generally having at least some memory and often, processing capability.</a:t>
            </a:r>
            <a:endParaRPr lang="en-US" altLang="en-US" smtClean="0"/>
          </a:p>
        </p:txBody>
      </p:sp>
      <p:pic>
        <p:nvPicPr>
          <p:cNvPr id="2355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200400"/>
            <a:ext cx="1905000"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marL="54864" eaLnBrk="1" fontAlgn="auto" hangingPunct="1">
              <a:spcAft>
                <a:spcPts val="0"/>
              </a:spcAft>
              <a:defRPr/>
            </a:pPr>
            <a:r>
              <a:rPr lang="en-US" smtClean="0">
                <a:solidFill>
                  <a:schemeClr val="tx2">
                    <a:tint val="100000"/>
                    <a:shade val="90000"/>
                    <a:satMod val="250000"/>
                    <a:alpha val="100000"/>
                  </a:schemeClr>
                </a:solidFill>
                <a:cs typeface="Times New Roman" charset="0"/>
              </a:rPr>
              <a:t>Behavioral Things</a:t>
            </a:r>
            <a:endParaRPr lang="en-US" smtClean="0">
              <a:solidFill>
                <a:schemeClr val="tx2">
                  <a:tint val="100000"/>
                  <a:shade val="90000"/>
                  <a:satMod val="250000"/>
                  <a:alpha val="100000"/>
                </a:schemeClr>
              </a:solidFill>
            </a:endParaRPr>
          </a:p>
        </p:txBody>
      </p:sp>
      <p:sp>
        <p:nvSpPr>
          <p:cNvPr id="28675" name="Content Placeholder 2"/>
          <p:cNvSpPr>
            <a:spLocks noGrp="1"/>
          </p:cNvSpPr>
          <p:nvPr>
            <p:ph idx="1"/>
          </p:nvPr>
        </p:nvSpPr>
        <p:spPr/>
        <p:txBody>
          <a:bodyPr/>
          <a:lstStyle/>
          <a:p>
            <a:pPr marL="182880" indent="-182880" eaLnBrk="1" fontAlgn="auto" hangingPunct="1">
              <a:defRPr/>
            </a:pPr>
            <a:r>
              <a:rPr lang="en-US" altLang="en-US" dirty="0" smtClean="0">
                <a:cs typeface="Times New Roman" panose="02020603050405020304" pitchFamily="18" charset="0"/>
              </a:rPr>
              <a:t>Behavioral things are the dynamic parts of UML models. These are the verbs of a model, representing behavior over time and space. There are two kinds of behavioral things</a:t>
            </a:r>
            <a:endParaRPr lang="en-US" alt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marL="54864" eaLnBrk="1" fontAlgn="auto" hangingPunct="1">
              <a:spcAft>
                <a:spcPts val="0"/>
              </a:spcAft>
              <a:defRPr/>
            </a:pPr>
            <a:r>
              <a:rPr lang="en-US" dirty="0" smtClean="0">
                <a:solidFill>
                  <a:schemeClr val="tx2">
                    <a:tint val="100000"/>
                    <a:shade val="90000"/>
                    <a:satMod val="250000"/>
                    <a:alpha val="100000"/>
                  </a:schemeClr>
                </a:solidFill>
                <a:cs typeface="Times New Roman" charset="0"/>
              </a:rPr>
              <a:t>What is UML?</a:t>
            </a:r>
            <a:endParaRPr lang="en-US" dirty="0" smtClean="0">
              <a:solidFill>
                <a:schemeClr val="tx2">
                  <a:tint val="100000"/>
                  <a:shade val="90000"/>
                  <a:satMod val="250000"/>
                  <a:alpha val="100000"/>
                </a:schemeClr>
              </a:solidFill>
            </a:endParaRPr>
          </a:p>
        </p:txBody>
      </p:sp>
      <p:sp>
        <p:nvSpPr>
          <p:cNvPr id="11267" name="Content Placeholder 2"/>
          <p:cNvSpPr>
            <a:spLocks noGrp="1"/>
          </p:cNvSpPr>
          <p:nvPr>
            <p:ph idx="1"/>
          </p:nvPr>
        </p:nvSpPr>
        <p:spPr/>
        <p:txBody>
          <a:bodyPr/>
          <a:lstStyle/>
          <a:p>
            <a:pPr marL="182880" indent="-182880" eaLnBrk="1" fontAlgn="auto" hangingPunct="1">
              <a:defRPr/>
            </a:pPr>
            <a:r>
              <a:rPr lang="en-US" altLang="en-US" dirty="0" smtClean="0">
                <a:cs typeface="Times New Roman" panose="02020603050405020304" pitchFamily="18" charset="0"/>
              </a:rPr>
              <a:t>Unified Modeling Language</a:t>
            </a:r>
          </a:p>
          <a:p>
            <a:pPr lvl="1" indent="-182880" eaLnBrk="1" fontAlgn="auto" hangingPunct="1">
              <a:defRPr/>
            </a:pPr>
            <a:r>
              <a:rPr lang="en-US" altLang="en-US" dirty="0" smtClean="0">
                <a:solidFill>
                  <a:schemeClr val="tx1"/>
                </a:solidFill>
                <a:cs typeface="Times New Roman" panose="02020603050405020304" pitchFamily="18" charset="0"/>
              </a:rPr>
              <a:t>OMG Standard, Object Management Group</a:t>
            </a:r>
            <a:br>
              <a:rPr lang="en-US" altLang="en-US" dirty="0" smtClean="0">
                <a:solidFill>
                  <a:schemeClr val="tx1"/>
                </a:solidFill>
                <a:cs typeface="Times New Roman" panose="02020603050405020304" pitchFamily="18" charset="0"/>
              </a:rPr>
            </a:br>
            <a:r>
              <a:rPr lang="en-US" altLang="en-US" dirty="0" smtClean="0">
                <a:solidFill>
                  <a:schemeClr val="tx1"/>
                </a:solidFill>
                <a:cs typeface="Times New Roman" panose="02020603050405020304" pitchFamily="18" charset="0"/>
              </a:rPr>
              <a:t>Based on work from </a:t>
            </a:r>
            <a:r>
              <a:rPr lang="en-US" altLang="en-US" dirty="0" err="1" smtClean="0">
                <a:solidFill>
                  <a:schemeClr val="tx1"/>
                </a:solidFill>
                <a:cs typeface="Times New Roman" panose="02020603050405020304" pitchFamily="18" charset="0"/>
              </a:rPr>
              <a:t>Booch</a:t>
            </a:r>
            <a:r>
              <a:rPr lang="en-US" altLang="en-US" dirty="0" smtClean="0">
                <a:solidFill>
                  <a:schemeClr val="tx1"/>
                </a:solidFill>
                <a:cs typeface="Times New Roman" panose="02020603050405020304" pitchFamily="18" charset="0"/>
              </a:rPr>
              <a:t>, Rumbaugh, Jacobson</a:t>
            </a:r>
          </a:p>
          <a:p>
            <a:pPr marL="182880" indent="-182880" eaLnBrk="1" fontAlgn="auto" hangingPunct="1">
              <a:defRPr/>
            </a:pPr>
            <a:r>
              <a:rPr lang="en-US" altLang="en-US" dirty="0" smtClean="0">
                <a:cs typeface="Times New Roman" panose="02020603050405020304" pitchFamily="18" charset="0"/>
              </a:rPr>
              <a:t>UML is a modeling language to express and design documents, software:</a:t>
            </a:r>
          </a:p>
          <a:p>
            <a:pPr lvl="1" indent="-182880" eaLnBrk="1" fontAlgn="auto" hangingPunct="1">
              <a:defRPr/>
            </a:pPr>
            <a:r>
              <a:rPr lang="en-US" altLang="en-US" dirty="0" smtClean="0">
                <a:solidFill>
                  <a:schemeClr val="tx1"/>
                </a:solidFill>
                <a:cs typeface="Times New Roman" panose="02020603050405020304" pitchFamily="18" charset="0"/>
              </a:rPr>
              <a:t>Particularly useful for OO design</a:t>
            </a:r>
          </a:p>
          <a:p>
            <a:pPr lvl="1" indent="-182880" eaLnBrk="1" fontAlgn="auto" hangingPunct="1">
              <a:defRPr/>
            </a:pPr>
            <a:r>
              <a:rPr lang="en-US" altLang="en-US" dirty="0" smtClean="0">
                <a:solidFill>
                  <a:schemeClr val="tx1"/>
                </a:solidFill>
                <a:cs typeface="Times New Roman" panose="02020603050405020304" pitchFamily="18" charset="0"/>
              </a:rPr>
              <a:t>Not a process</a:t>
            </a:r>
          </a:p>
          <a:p>
            <a:pPr lvl="1" indent="-182880" eaLnBrk="1" fontAlgn="auto" hangingPunct="1">
              <a:defRPr/>
            </a:pPr>
            <a:r>
              <a:rPr lang="en-US" altLang="en-US" dirty="0" smtClean="0">
                <a:solidFill>
                  <a:schemeClr val="tx1"/>
                </a:solidFill>
                <a:cs typeface="Times New Roman" panose="02020603050405020304" pitchFamily="18" charset="0"/>
              </a:rPr>
              <a:t>Independent of implementation language</a:t>
            </a:r>
            <a:endParaRPr lang="en-US" altLang="en-US" dirty="0" smtClean="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marL="54864" eaLnBrk="1" fontAlgn="auto" hangingPunct="1">
              <a:spcAft>
                <a:spcPts val="0"/>
              </a:spcAft>
              <a:defRPr/>
            </a:pPr>
            <a:r>
              <a:rPr lang="en-US" smtClean="0">
                <a:solidFill>
                  <a:schemeClr val="tx2">
                    <a:tint val="100000"/>
                    <a:shade val="90000"/>
                    <a:satMod val="250000"/>
                    <a:alpha val="100000"/>
                  </a:schemeClr>
                </a:solidFill>
                <a:cs typeface="Times New Roman" charset="0"/>
              </a:rPr>
              <a:t>Behavioral Things</a:t>
            </a:r>
            <a:endParaRPr lang="en-US" smtClean="0">
              <a:solidFill>
                <a:schemeClr val="tx2">
                  <a:tint val="100000"/>
                  <a:shade val="90000"/>
                  <a:satMod val="250000"/>
                  <a:alpha val="100000"/>
                </a:schemeClr>
              </a:solidFill>
            </a:endParaRPr>
          </a:p>
        </p:txBody>
      </p:sp>
      <p:sp>
        <p:nvSpPr>
          <p:cNvPr id="29699" name="Content Placeholder 2"/>
          <p:cNvSpPr>
            <a:spLocks noGrp="1"/>
          </p:cNvSpPr>
          <p:nvPr>
            <p:ph idx="1"/>
          </p:nvPr>
        </p:nvSpPr>
        <p:spPr/>
        <p:txBody>
          <a:bodyPr/>
          <a:lstStyle/>
          <a:p>
            <a:pPr marL="182880" indent="-182880" eaLnBrk="1" fontAlgn="auto" hangingPunct="1">
              <a:defRPr/>
            </a:pPr>
            <a:r>
              <a:rPr lang="en-US" altLang="en-US" b="1" dirty="0" smtClean="0">
                <a:cs typeface="Times New Roman" panose="02020603050405020304" pitchFamily="18" charset="0"/>
              </a:rPr>
              <a:t>An interaction</a:t>
            </a:r>
            <a:r>
              <a:rPr lang="en-US" altLang="en-US" dirty="0" smtClean="0">
                <a:cs typeface="Times New Roman" panose="02020603050405020304" pitchFamily="18" charset="0"/>
              </a:rPr>
              <a:t> is a behavior that comprises a set of messages exchanged among a set of objects within a particular context to accomplish a specific purpose.</a:t>
            </a:r>
            <a:endParaRPr lang="en-US" altLang="en-US" dirty="0" smtClean="0"/>
          </a:p>
        </p:txBody>
      </p:sp>
      <p:pic>
        <p:nvPicPr>
          <p:cNvPr id="256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471863"/>
            <a:ext cx="3505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marL="54864" eaLnBrk="1" fontAlgn="auto" hangingPunct="1">
              <a:spcAft>
                <a:spcPts val="0"/>
              </a:spcAft>
              <a:defRPr/>
            </a:pPr>
            <a:r>
              <a:rPr lang="en-US" smtClean="0">
                <a:solidFill>
                  <a:schemeClr val="tx2">
                    <a:tint val="100000"/>
                    <a:shade val="90000"/>
                    <a:satMod val="250000"/>
                    <a:alpha val="100000"/>
                  </a:schemeClr>
                </a:solidFill>
                <a:cs typeface="Times New Roman" charset="0"/>
              </a:rPr>
              <a:t>Behavioral Things</a:t>
            </a:r>
            <a:endParaRPr lang="en-US" smtClean="0">
              <a:solidFill>
                <a:schemeClr val="tx2">
                  <a:tint val="100000"/>
                  <a:shade val="90000"/>
                  <a:satMod val="250000"/>
                  <a:alpha val="100000"/>
                </a:schemeClr>
              </a:solidFill>
            </a:endParaRPr>
          </a:p>
        </p:txBody>
      </p:sp>
      <p:sp>
        <p:nvSpPr>
          <p:cNvPr id="30723" name="Content Placeholder 2"/>
          <p:cNvSpPr>
            <a:spLocks noGrp="1"/>
          </p:cNvSpPr>
          <p:nvPr>
            <p:ph idx="1"/>
          </p:nvPr>
        </p:nvSpPr>
        <p:spPr/>
        <p:txBody>
          <a:bodyPr/>
          <a:lstStyle/>
          <a:p>
            <a:pPr marL="182880" indent="-182880" eaLnBrk="1" fontAlgn="auto" hangingPunct="1">
              <a:defRPr/>
            </a:pPr>
            <a:r>
              <a:rPr lang="en-US" altLang="en-US" b="1" dirty="0" smtClean="0">
                <a:cs typeface="Times New Roman" panose="02020603050405020304" pitchFamily="18" charset="0"/>
              </a:rPr>
              <a:t>A state machine</a:t>
            </a:r>
            <a:r>
              <a:rPr lang="en-US" altLang="en-US" dirty="0" smtClean="0">
                <a:cs typeface="Times New Roman" panose="02020603050405020304" pitchFamily="18" charset="0"/>
              </a:rPr>
              <a:t> is a behavior that specifies the sequences of states an object or an interaction goes through during its lifetime in response to events. </a:t>
            </a:r>
            <a:endParaRPr lang="en-US" altLang="en-US" dirty="0" smtClean="0"/>
          </a:p>
        </p:txBody>
      </p:sp>
      <p:pic>
        <p:nvPicPr>
          <p:cNvPr id="266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357563"/>
            <a:ext cx="2341563" cy="151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381000" y="381000"/>
            <a:ext cx="7269163" cy="715963"/>
          </a:xfrm>
        </p:spPr>
        <p:txBody>
          <a:bodyPr/>
          <a:lstStyle/>
          <a:p>
            <a:pPr marL="54864" eaLnBrk="1" fontAlgn="auto" hangingPunct="1">
              <a:spcAft>
                <a:spcPts val="0"/>
              </a:spcAft>
              <a:defRPr/>
            </a:pPr>
            <a:r>
              <a:rPr lang="en-US" dirty="0" smtClean="0">
                <a:solidFill>
                  <a:schemeClr val="tx2">
                    <a:tint val="100000"/>
                    <a:shade val="90000"/>
                    <a:satMod val="250000"/>
                    <a:alpha val="100000"/>
                  </a:schemeClr>
                </a:solidFill>
                <a:cs typeface="Times New Roman" charset="0"/>
              </a:rPr>
              <a:t>Behavioral Things</a:t>
            </a:r>
            <a:endParaRPr lang="en-US" dirty="0" smtClean="0">
              <a:solidFill>
                <a:schemeClr val="tx2">
                  <a:tint val="100000"/>
                  <a:shade val="90000"/>
                  <a:satMod val="250000"/>
                  <a:alpha val="100000"/>
                </a:schemeClr>
              </a:solidFill>
            </a:endParaRPr>
          </a:p>
        </p:txBody>
      </p:sp>
      <p:sp>
        <p:nvSpPr>
          <p:cNvPr id="31747" name="Content Placeholder 2"/>
          <p:cNvSpPr>
            <a:spLocks noGrp="1"/>
          </p:cNvSpPr>
          <p:nvPr>
            <p:ph idx="1"/>
          </p:nvPr>
        </p:nvSpPr>
        <p:spPr>
          <a:xfrm>
            <a:off x="685800" y="1143000"/>
            <a:ext cx="6446838" cy="4351338"/>
          </a:xfrm>
        </p:spPr>
        <p:txBody>
          <a:bodyPr/>
          <a:lstStyle/>
          <a:p>
            <a:pPr marL="182880" indent="-182880" eaLnBrk="1" fontAlgn="auto" hangingPunct="1">
              <a:defRPr/>
            </a:pPr>
            <a:r>
              <a:rPr lang="en-US" altLang="en-US" sz="2000" dirty="0" smtClean="0"/>
              <a:t>An </a:t>
            </a:r>
            <a:r>
              <a:rPr lang="en-US" altLang="en-US" sz="2000" b="1" dirty="0" smtClean="0"/>
              <a:t>activity</a:t>
            </a:r>
            <a:r>
              <a:rPr lang="en-US" altLang="en-US" sz="2000" dirty="0" smtClean="0"/>
              <a:t> is a behavior that specifies the sequence of steps a computational process performs. In an interaction, the focus is on the set of objects that interact. </a:t>
            </a:r>
          </a:p>
          <a:p>
            <a:pPr marL="182880" indent="-182880" eaLnBrk="1" fontAlgn="auto" hangingPunct="1">
              <a:defRPr/>
            </a:pPr>
            <a:r>
              <a:rPr lang="en-US" altLang="en-US" sz="2000" dirty="0" smtClean="0"/>
              <a:t>In a state machine, the focus is on the life cycle of one object at a time. In an activity, the focus is on the flows among steps without regard to which object performs each step.</a:t>
            </a:r>
          </a:p>
          <a:p>
            <a:pPr marL="182880" indent="-182880" eaLnBrk="1" fontAlgn="auto" hangingPunct="1">
              <a:defRPr/>
            </a:pPr>
            <a:r>
              <a:rPr lang="en-US" altLang="en-US" sz="2000" dirty="0" smtClean="0"/>
              <a:t>A step of an activity is called an </a:t>
            </a:r>
            <a:r>
              <a:rPr lang="en-US" altLang="en-US" sz="2000" b="1" dirty="0" smtClean="0"/>
              <a:t>action</a:t>
            </a:r>
            <a:r>
              <a:rPr lang="en-US" altLang="en-US" sz="2000" dirty="0" smtClean="0"/>
              <a:t>.</a:t>
            </a:r>
          </a:p>
        </p:txBody>
      </p:sp>
      <p:pic>
        <p:nvPicPr>
          <p:cNvPr id="2765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438" y="4572000"/>
            <a:ext cx="234156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marL="54864" eaLnBrk="1" fontAlgn="auto" hangingPunct="1">
              <a:spcAft>
                <a:spcPts val="0"/>
              </a:spcAft>
              <a:defRPr/>
            </a:pPr>
            <a:r>
              <a:rPr lang="en-US" smtClean="0">
                <a:solidFill>
                  <a:schemeClr val="tx2">
                    <a:tint val="100000"/>
                    <a:shade val="90000"/>
                    <a:satMod val="250000"/>
                    <a:alpha val="100000"/>
                  </a:schemeClr>
                </a:solidFill>
                <a:cs typeface="Times New Roman" charset="0"/>
              </a:rPr>
              <a:t>Grouping Things</a:t>
            </a:r>
            <a:endParaRPr lang="en-US" smtClean="0">
              <a:solidFill>
                <a:schemeClr val="tx2">
                  <a:tint val="100000"/>
                  <a:shade val="90000"/>
                  <a:satMod val="250000"/>
                  <a:alpha val="100000"/>
                </a:schemeClr>
              </a:solidFill>
            </a:endParaRPr>
          </a:p>
        </p:txBody>
      </p:sp>
      <p:sp>
        <p:nvSpPr>
          <p:cNvPr id="32771" name="Content Placeholder 2"/>
          <p:cNvSpPr>
            <a:spLocks noGrp="1"/>
          </p:cNvSpPr>
          <p:nvPr>
            <p:ph idx="1"/>
          </p:nvPr>
        </p:nvSpPr>
        <p:spPr/>
        <p:txBody>
          <a:bodyPr/>
          <a:lstStyle/>
          <a:p>
            <a:pPr marL="182880" indent="-182880" eaLnBrk="1" fontAlgn="auto" hangingPunct="1">
              <a:defRPr/>
            </a:pPr>
            <a:r>
              <a:rPr lang="en-US" altLang="en-US" dirty="0" smtClean="0">
                <a:cs typeface="Times New Roman" panose="02020603050405020304" pitchFamily="18" charset="0"/>
              </a:rPr>
              <a:t>Grouping things are the organizational parts of UML models. These are the boxes into which a model can be decomposed. There is one primary kind of grouping thing, namely, packages. </a:t>
            </a:r>
          </a:p>
          <a:p>
            <a:pPr marL="182880" indent="-182880" eaLnBrk="1" fontAlgn="auto" hangingPunct="1">
              <a:defRPr/>
            </a:pPr>
            <a:r>
              <a:rPr lang="en-US" altLang="en-US" dirty="0" smtClean="0"/>
              <a:t>There are also variations, such as frameworks, models, and subsystems (kinds of packages).</a:t>
            </a:r>
          </a:p>
          <a:p>
            <a:pPr marL="182880" indent="-182880" eaLnBrk="1" fontAlgn="auto" hangingPunct="1">
              <a:defRPr/>
            </a:pPr>
            <a:endParaRPr lang="en-US" alt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946150" y="685800"/>
            <a:ext cx="7269163" cy="700088"/>
          </a:xfrm>
        </p:spPr>
        <p:txBody>
          <a:bodyPr/>
          <a:lstStyle/>
          <a:p>
            <a:pPr marL="54864" eaLnBrk="1" fontAlgn="auto" hangingPunct="1">
              <a:spcAft>
                <a:spcPts val="0"/>
              </a:spcAft>
              <a:defRPr/>
            </a:pPr>
            <a:r>
              <a:rPr lang="en-US" dirty="0" smtClean="0">
                <a:cs typeface="Times New Roman" charset="0"/>
              </a:rPr>
              <a:t>Grouping Things</a:t>
            </a:r>
            <a:endParaRPr lang="en-US" dirty="0" smtClean="0"/>
          </a:p>
        </p:txBody>
      </p:sp>
      <p:sp>
        <p:nvSpPr>
          <p:cNvPr id="33795" name="Content Placeholder 2"/>
          <p:cNvSpPr>
            <a:spLocks noGrp="1"/>
          </p:cNvSpPr>
          <p:nvPr>
            <p:ph idx="1"/>
          </p:nvPr>
        </p:nvSpPr>
        <p:spPr>
          <a:xfrm>
            <a:off x="946150" y="1447800"/>
            <a:ext cx="6446838" cy="4351338"/>
          </a:xfrm>
        </p:spPr>
        <p:txBody>
          <a:bodyPr/>
          <a:lstStyle/>
          <a:p>
            <a:pPr marL="182880" indent="-182880" eaLnBrk="1" fontAlgn="auto" hangingPunct="1">
              <a:defRPr/>
            </a:pPr>
            <a:r>
              <a:rPr lang="en-US" altLang="en-US" sz="2000" b="1" dirty="0" smtClean="0">
                <a:cs typeface="Times New Roman" panose="02020603050405020304" pitchFamily="18" charset="0"/>
              </a:rPr>
              <a:t>A package</a:t>
            </a:r>
            <a:r>
              <a:rPr lang="en-US" altLang="en-US" sz="2000" dirty="0" smtClean="0">
                <a:cs typeface="Times New Roman" panose="02020603050405020304" pitchFamily="18" charset="0"/>
              </a:rPr>
              <a:t> is a general-purpose mechanism for organizing elements into groups. Structural things, behavioral things, and even other grouping things can be placed in a package. Unlike components (which exists at runtime), a package is purely conceptual (meaning that it only exists at development time).</a:t>
            </a:r>
            <a:endParaRPr lang="en-US" altLang="en-US" sz="2000" dirty="0" smtClean="0"/>
          </a:p>
        </p:txBody>
      </p:sp>
      <p:pic>
        <p:nvPicPr>
          <p:cNvPr id="297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962400"/>
            <a:ext cx="22447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838200" y="381000"/>
            <a:ext cx="7269163" cy="852488"/>
          </a:xfrm>
        </p:spPr>
        <p:txBody>
          <a:bodyPr/>
          <a:lstStyle/>
          <a:p>
            <a:pPr marL="54864" eaLnBrk="1" fontAlgn="auto" hangingPunct="1">
              <a:spcAft>
                <a:spcPts val="0"/>
              </a:spcAft>
              <a:defRPr/>
            </a:pPr>
            <a:r>
              <a:rPr lang="en-US" dirty="0" err="1" smtClean="0">
                <a:solidFill>
                  <a:srgbClr val="000000"/>
                </a:solidFill>
                <a:cs typeface="Times New Roman" charset="0"/>
              </a:rPr>
              <a:t>Annotational</a:t>
            </a:r>
            <a:r>
              <a:rPr lang="en-US" dirty="0" smtClean="0">
                <a:solidFill>
                  <a:srgbClr val="000000"/>
                </a:solidFill>
                <a:cs typeface="Times New Roman" charset="0"/>
              </a:rPr>
              <a:t> Things</a:t>
            </a:r>
            <a:endParaRPr lang="en-US" dirty="0" smtClean="0">
              <a:solidFill>
                <a:schemeClr val="tx2">
                  <a:tint val="100000"/>
                  <a:shade val="90000"/>
                  <a:satMod val="250000"/>
                  <a:alpha val="100000"/>
                </a:schemeClr>
              </a:solidFill>
            </a:endParaRPr>
          </a:p>
        </p:txBody>
      </p:sp>
      <p:sp>
        <p:nvSpPr>
          <p:cNvPr id="34819" name="Content Placeholder 2"/>
          <p:cNvSpPr>
            <a:spLocks noGrp="1"/>
          </p:cNvSpPr>
          <p:nvPr>
            <p:ph idx="1"/>
          </p:nvPr>
        </p:nvSpPr>
        <p:spPr>
          <a:xfrm>
            <a:off x="990600" y="1352550"/>
            <a:ext cx="6446838" cy="4351338"/>
          </a:xfrm>
        </p:spPr>
        <p:txBody>
          <a:bodyPr/>
          <a:lstStyle/>
          <a:p>
            <a:pPr marL="182880" indent="-182880" eaLnBrk="1" fontAlgn="auto" hangingPunct="1">
              <a:defRPr/>
            </a:pPr>
            <a:r>
              <a:rPr lang="en-US" altLang="en-US" sz="2000" dirty="0" err="1" smtClean="0">
                <a:solidFill>
                  <a:srgbClr val="000000"/>
                </a:solidFill>
                <a:cs typeface="Times New Roman" panose="02020603050405020304" pitchFamily="18" charset="0"/>
              </a:rPr>
              <a:t>Annotational</a:t>
            </a:r>
            <a:r>
              <a:rPr lang="en-US" altLang="en-US" sz="2000" dirty="0" smtClean="0">
                <a:solidFill>
                  <a:srgbClr val="000000"/>
                </a:solidFill>
                <a:cs typeface="Times New Roman" panose="02020603050405020304" pitchFamily="18" charset="0"/>
              </a:rPr>
              <a:t> things are the explanatory parts of UML models. These are the comments you may apply to describe, illuminate, and remark about any element in a model. </a:t>
            </a:r>
          </a:p>
          <a:p>
            <a:pPr marL="182880" indent="-182880" eaLnBrk="1" fontAlgn="auto" hangingPunct="1">
              <a:defRPr/>
            </a:pPr>
            <a:r>
              <a:rPr lang="en-US" altLang="en-US" sz="2000" dirty="0" smtClean="0">
                <a:solidFill>
                  <a:srgbClr val="000000"/>
                </a:solidFill>
                <a:cs typeface="Times New Roman" panose="02020603050405020304" pitchFamily="18" charset="0"/>
              </a:rPr>
              <a:t>There is one primary kind of </a:t>
            </a:r>
            <a:r>
              <a:rPr lang="en-US" altLang="en-US" sz="2000" dirty="0" err="1" smtClean="0">
                <a:solidFill>
                  <a:srgbClr val="000000"/>
                </a:solidFill>
                <a:cs typeface="Times New Roman" panose="02020603050405020304" pitchFamily="18" charset="0"/>
              </a:rPr>
              <a:t>annotational</a:t>
            </a:r>
            <a:r>
              <a:rPr lang="en-US" altLang="en-US" sz="2000" dirty="0" smtClean="0">
                <a:solidFill>
                  <a:srgbClr val="000000"/>
                </a:solidFill>
                <a:cs typeface="Times New Roman" panose="02020603050405020304" pitchFamily="18" charset="0"/>
              </a:rPr>
              <a:t> thing, called a </a:t>
            </a:r>
            <a:r>
              <a:rPr lang="en-US" altLang="en-US" sz="2000" b="1" dirty="0" smtClean="0">
                <a:solidFill>
                  <a:srgbClr val="000000"/>
                </a:solidFill>
                <a:cs typeface="Times New Roman" panose="02020603050405020304" pitchFamily="18" charset="0"/>
              </a:rPr>
              <a:t>note</a:t>
            </a:r>
            <a:r>
              <a:rPr lang="en-US" altLang="en-US" sz="2000" dirty="0" smtClean="0">
                <a:solidFill>
                  <a:srgbClr val="000000"/>
                </a:solidFill>
                <a:cs typeface="Times New Roman" panose="02020603050405020304" pitchFamily="18" charset="0"/>
              </a:rPr>
              <a:t>. A note is simply a symbol for rendering constraints and comments attached to an element or a collection of elements.</a:t>
            </a:r>
            <a:endParaRPr lang="en-US" altLang="en-US" sz="2000" dirty="0" smtClean="0"/>
          </a:p>
        </p:txBody>
      </p:sp>
      <p:pic>
        <p:nvPicPr>
          <p:cNvPr id="307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484688"/>
            <a:ext cx="28130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marL="54864" eaLnBrk="1" fontAlgn="auto" hangingPunct="1">
              <a:spcAft>
                <a:spcPts val="0"/>
              </a:spcAft>
              <a:defRPr/>
            </a:pPr>
            <a:r>
              <a:rPr lang="en-US" smtClean="0">
                <a:solidFill>
                  <a:srgbClr val="000000"/>
                </a:solidFill>
                <a:cs typeface="Times New Roman" charset="0"/>
              </a:rPr>
              <a:t>Relationships in the UML</a:t>
            </a:r>
            <a:endParaRPr lang="en-US" smtClean="0">
              <a:solidFill>
                <a:schemeClr val="tx2">
                  <a:tint val="100000"/>
                  <a:shade val="90000"/>
                  <a:satMod val="250000"/>
                  <a:alpha val="100000"/>
                </a:schemeClr>
              </a:solidFill>
            </a:endParaRPr>
          </a:p>
        </p:txBody>
      </p:sp>
      <p:sp>
        <p:nvSpPr>
          <p:cNvPr id="35843" name="Content Placeholder 2"/>
          <p:cNvSpPr>
            <a:spLocks noGrp="1"/>
          </p:cNvSpPr>
          <p:nvPr>
            <p:ph idx="1"/>
          </p:nvPr>
        </p:nvSpPr>
        <p:spPr/>
        <p:txBody>
          <a:bodyPr/>
          <a:lstStyle/>
          <a:p>
            <a:pPr marL="182880" indent="-182880" eaLnBrk="1" fontAlgn="auto" hangingPunct="1">
              <a:defRPr/>
            </a:pPr>
            <a:r>
              <a:rPr lang="en-US" altLang="en-US" dirty="0" smtClean="0"/>
              <a:t>There are four kinds of relationships in the UML:</a:t>
            </a:r>
          </a:p>
          <a:p>
            <a:pPr marL="971550" lvl="1" indent="-514350" eaLnBrk="1" fontAlgn="auto" hangingPunct="1">
              <a:buFont typeface="Calibri" panose="020F0502020204030204" pitchFamily="34" charset="0"/>
              <a:buAutoNum type="arabicPeriod"/>
              <a:defRPr/>
            </a:pPr>
            <a:r>
              <a:rPr lang="en-US" altLang="en-US" dirty="0" smtClean="0">
                <a:solidFill>
                  <a:schemeClr val="tx1"/>
                </a:solidFill>
              </a:rPr>
              <a:t>Dependency</a:t>
            </a:r>
          </a:p>
          <a:p>
            <a:pPr marL="971550" lvl="1" indent="-514350" eaLnBrk="1" fontAlgn="auto" hangingPunct="1">
              <a:buFont typeface="Calibri" panose="020F0502020204030204" pitchFamily="34" charset="0"/>
              <a:buAutoNum type="arabicPeriod"/>
              <a:defRPr/>
            </a:pPr>
            <a:r>
              <a:rPr lang="en-US" altLang="en-US" dirty="0" smtClean="0">
                <a:solidFill>
                  <a:schemeClr val="tx1"/>
                </a:solidFill>
              </a:rPr>
              <a:t>Association</a:t>
            </a:r>
          </a:p>
          <a:p>
            <a:pPr marL="971550" lvl="1" indent="-514350" eaLnBrk="1" fontAlgn="auto" hangingPunct="1">
              <a:buFont typeface="Calibri" panose="020F0502020204030204" pitchFamily="34" charset="0"/>
              <a:buAutoNum type="arabicPeriod"/>
              <a:defRPr/>
            </a:pPr>
            <a:r>
              <a:rPr lang="en-US" altLang="en-US" dirty="0" smtClean="0">
                <a:solidFill>
                  <a:schemeClr val="tx1"/>
                </a:solidFill>
              </a:rPr>
              <a:t>Generalization</a:t>
            </a:r>
          </a:p>
          <a:p>
            <a:pPr marL="971550" lvl="1" indent="-514350" eaLnBrk="1" fontAlgn="auto" hangingPunct="1">
              <a:buFont typeface="Calibri" panose="020F0502020204030204" pitchFamily="34" charset="0"/>
              <a:buAutoNum type="arabicPeriod"/>
              <a:defRPr/>
            </a:pPr>
            <a:r>
              <a:rPr lang="en-US" altLang="en-US" dirty="0" smtClean="0">
                <a:solidFill>
                  <a:schemeClr val="tx1"/>
                </a:solidFill>
              </a:rPr>
              <a:t>Realization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marL="54864" eaLnBrk="1" fontAlgn="auto" hangingPunct="1">
              <a:spcAft>
                <a:spcPts val="0"/>
              </a:spcAft>
              <a:defRPr/>
            </a:pPr>
            <a:r>
              <a:rPr lang="en-US" smtClean="0">
                <a:solidFill>
                  <a:srgbClr val="000000"/>
                </a:solidFill>
                <a:cs typeface="Times New Roman" charset="0"/>
              </a:rPr>
              <a:t>Relationships in the UML</a:t>
            </a:r>
            <a:endParaRPr lang="en-US" smtClean="0">
              <a:solidFill>
                <a:schemeClr val="tx2">
                  <a:tint val="100000"/>
                  <a:shade val="90000"/>
                  <a:satMod val="250000"/>
                  <a:alpha val="100000"/>
                </a:schemeClr>
              </a:solidFill>
            </a:endParaRPr>
          </a:p>
        </p:txBody>
      </p:sp>
      <p:sp>
        <p:nvSpPr>
          <p:cNvPr id="36867" name="Content Placeholder 2"/>
          <p:cNvSpPr>
            <a:spLocks noGrp="1"/>
          </p:cNvSpPr>
          <p:nvPr>
            <p:ph idx="1"/>
          </p:nvPr>
        </p:nvSpPr>
        <p:spPr/>
        <p:txBody>
          <a:bodyPr/>
          <a:lstStyle/>
          <a:p>
            <a:pPr marL="182880" indent="-182880" eaLnBrk="1" fontAlgn="auto" hangingPunct="1">
              <a:defRPr/>
            </a:pPr>
            <a:r>
              <a:rPr lang="en-US" altLang="en-US" b="1" smtClean="0">
                <a:solidFill>
                  <a:srgbClr val="000000"/>
                </a:solidFill>
                <a:cs typeface="Times New Roman" panose="02020603050405020304" pitchFamily="18" charset="0"/>
              </a:rPr>
              <a:t>A dependency</a:t>
            </a:r>
            <a:r>
              <a:rPr lang="en-US" altLang="en-US" smtClean="0">
                <a:solidFill>
                  <a:srgbClr val="000000"/>
                </a:solidFill>
                <a:cs typeface="Times New Roman" panose="02020603050405020304" pitchFamily="18" charset="0"/>
              </a:rPr>
              <a:t> is a semantic relationship between two things in which a change to one (the independent thing) may effect the semantics of the other thing (the dependent thing).</a:t>
            </a:r>
            <a:endParaRPr lang="en-US" altLang="en-US" smtClean="0"/>
          </a:p>
        </p:txBody>
      </p:sp>
      <p:pic>
        <p:nvPicPr>
          <p:cNvPr id="327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4463" y="377666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marL="54864" eaLnBrk="1" fontAlgn="auto" hangingPunct="1">
              <a:spcAft>
                <a:spcPts val="0"/>
              </a:spcAft>
              <a:defRPr/>
            </a:pPr>
            <a:r>
              <a:rPr lang="en-US" smtClean="0">
                <a:solidFill>
                  <a:srgbClr val="000000"/>
                </a:solidFill>
                <a:cs typeface="Times New Roman" charset="0"/>
              </a:rPr>
              <a:t>Relationships in the UML</a:t>
            </a:r>
            <a:endParaRPr lang="en-US" smtClean="0">
              <a:solidFill>
                <a:schemeClr val="tx2">
                  <a:tint val="100000"/>
                  <a:shade val="90000"/>
                  <a:satMod val="250000"/>
                  <a:alpha val="100000"/>
                </a:schemeClr>
              </a:solidFill>
            </a:endParaRPr>
          </a:p>
        </p:txBody>
      </p:sp>
      <p:sp>
        <p:nvSpPr>
          <p:cNvPr id="37891" name="Content Placeholder 2"/>
          <p:cNvSpPr>
            <a:spLocks noGrp="1"/>
          </p:cNvSpPr>
          <p:nvPr>
            <p:ph idx="1"/>
          </p:nvPr>
        </p:nvSpPr>
        <p:spPr/>
        <p:txBody>
          <a:bodyPr/>
          <a:lstStyle/>
          <a:p>
            <a:pPr marL="182880" indent="-182880" eaLnBrk="1" fontAlgn="auto" hangingPunct="1">
              <a:defRPr/>
            </a:pPr>
            <a:r>
              <a:rPr lang="en-US" altLang="en-US" b="1" smtClean="0">
                <a:solidFill>
                  <a:srgbClr val="000000"/>
                </a:solidFill>
                <a:cs typeface="Times New Roman" panose="02020603050405020304" pitchFamily="18" charset="0"/>
              </a:rPr>
              <a:t>An Association</a:t>
            </a:r>
            <a:r>
              <a:rPr lang="en-US" altLang="en-US" smtClean="0">
                <a:solidFill>
                  <a:srgbClr val="000000"/>
                </a:solidFill>
                <a:cs typeface="Times New Roman" panose="02020603050405020304" pitchFamily="18" charset="0"/>
              </a:rPr>
              <a:t> is a structural relationship that describes a set of links. A link is a connection among objects.</a:t>
            </a:r>
            <a:endParaRPr lang="en-US" altLang="en-US" smtClean="0"/>
          </a:p>
        </p:txBody>
      </p:sp>
      <p:pic>
        <p:nvPicPr>
          <p:cNvPr id="337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352800"/>
            <a:ext cx="3787775"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marL="54864" eaLnBrk="1" fontAlgn="auto" hangingPunct="1">
              <a:spcAft>
                <a:spcPts val="0"/>
              </a:spcAft>
              <a:defRPr/>
            </a:pPr>
            <a:r>
              <a:rPr lang="en-US" smtClean="0">
                <a:solidFill>
                  <a:srgbClr val="000000"/>
                </a:solidFill>
                <a:cs typeface="Times New Roman" charset="0"/>
              </a:rPr>
              <a:t>Relationships in the UML</a:t>
            </a:r>
            <a:endParaRPr lang="en-US" smtClean="0">
              <a:solidFill>
                <a:schemeClr val="tx2">
                  <a:tint val="100000"/>
                  <a:shade val="90000"/>
                  <a:satMod val="250000"/>
                  <a:alpha val="100000"/>
                </a:schemeClr>
              </a:solidFill>
            </a:endParaRPr>
          </a:p>
        </p:txBody>
      </p:sp>
      <p:sp>
        <p:nvSpPr>
          <p:cNvPr id="38915" name="Content Placeholder 2"/>
          <p:cNvSpPr>
            <a:spLocks noGrp="1"/>
          </p:cNvSpPr>
          <p:nvPr>
            <p:ph idx="1"/>
          </p:nvPr>
        </p:nvSpPr>
        <p:spPr/>
        <p:txBody>
          <a:bodyPr/>
          <a:lstStyle/>
          <a:p>
            <a:pPr marL="182880" indent="-182880" eaLnBrk="1" fontAlgn="auto" hangingPunct="1">
              <a:defRPr/>
            </a:pPr>
            <a:r>
              <a:rPr lang="en-US" altLang="en-US" sz="2400" b="1" smtClean="0">
                <a:solidFill>
                  <a:srgbClr val="000000"/>
                </a:solidFill>
                <a:cs typeface="Times New Roman" panose="02020603050405020304" pitchFamily="18" charset="0"/>
              </a:rPr>
              <a:t>A generalization</a:t>
            </a:r>
            <a:r>
              <a:rPr lang="en-US" altLang="en-US" sz="2400" smtClean="0">
                <a:solidFill>
                  <a:srgbClr val="000000"/>
                </a:solidFill>
                <a:cs typeface="Times New Roman" panose="02020603050405020304" pitchFamily="18" charset="0"/>
              </a:rPr>
              <a:t> is a specialization/ generalization relationship in which objects of the specialized element (the child) and substitutable for objects of the generalized element (the parent). In this way, the child shares the structure and behavior of the parent.</a:t>
            </a:r>
            <a:endParaRPr lang="en-US" altLang="en-US" sz="2400" smtClean="0"/>
          </a:p>
        </p:txBody>
      </p:sp>
      <p:pic>
        <p:nvPicPr>
          <p:cNvPr id="348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3938" y="4648200"/>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marL="54864" eaLnBrk="1" fontAlgn="auto" hangingPunct="1">
              <a:spcAft>
                <a:spcPts val="0"/>
              </a:spcAft>
              <a:defRPr/>
            </a:pPr>
            <a:r>
              <a:rPr lang="en-US" smtClean="0">
                <a:solidFill>
                  <a:schemeClr val="tx2">
                    <a:tint val="100000"/>
                    <a:shade val="90000"/>
                    <a:satMod val="250000"/>
                    <a:alpha val="100000"/>
                  </a:schemeClr>
                </a:solidFill>
                <a:cs typeface="Times New Roman" charset="0"/>
              </a:rPr>
              <a:t>Why use UML</a:t>
            </a:r>
            <a:endParaRPr lang="en-US" smtClean="0">
              <a:solidFill>
                <a:schemeClr val="tx2">
                  <a:tint val="100000"/>
                  <a:shade val="90000"/>
                  <a:satMod val="250000"/>
                  <a:alpha val="100000"/>
                </a:schemeClr>
              </a:solidFill>
            </a:endParaRPr>
          </a:p>
        </p:txBody>
      </p:sp>
      <p:sp>
        <p:nvSpPr>
          <p:cNvPr id="3" name="Content Placeholder 2"/>
          <p:cNvSpPr>
            <a:spLocks noGrp="1"/>
          </p:cNvSpPr>
          <p:nvPr>
            <p:ph idx="1"/>
          </p:nvPr>
        </p:nvSpPr>
        <p:spPr/>
        <p:txBody>
          <a:bodyPr/>
          <a:lstStyle/>
          <a:p>
            <a:pPr marL="182880" indent="-182880" eaLnBrk="1" fontAlgn="auto" hangingPunct="1">
              <a:spcBef>
                <a:spcPts val="0"/>
              </a:spcBef>
              <a:spcAft>
                <a:spcPts val="0"/>
              </a:spcAft>
              <a:defRPr/>
            </a:pPr>
            <a:r>
              <a:rPr lang="en-US" dirty="0" smtClean="0">
                <a:cs typeface="Times New Roman" pitchFamily="18" charset="0"/>
              </a:rPr>
              <a:t>Standardized graphical notation for</a:t>
            </a:r>
          </a:p>
          <a:p>
            <a:pPr marL="640080" lvl="1" indent="-182880" eaLnBrk="1" fontAlgn="auto" hangingPunct="1">
              <a:spcAft>
                <a:spcPts val="0"/>
              </a:spcAft>
              <a:buFont typeface="Arial" pitchFamily="34" charset="0"/>
              <a:buChar char="–"/>
              <a:defRPr/>
            </a:pPr>
            <a:r>
              <a:rPr lang="en-US" dirty="0" smtClean="0">
                <a:solidFill>
                  <a:schemeClr val="tx1"/>
                </a:solidFill>
                <a:cs typeface="Times New Roman" pitchFamily="18" charset="0"/>
              </a:rPr>
              <a:t>Specifying</a:t>
            </a:r>
          </a:p>
          <a:p>
            <a:pPr marL="640080" lvl="1" indent="-182880" eaLnBrk="1" fontAlgn="auto" hangingPunct="1">
              <a:spcAft>
                <a:spcPts val="0"/>
              </a:spcAft>
              <a:buFont typeface="Arial" pitchFamily="34" charset="0"/>
              <a:buChar char="–"/>
              <a:defRPr/>
            </a:pPr>
            <a:r>
              <a:rPr lang="en-US" dirty="0" smtClean="0">
                <a:solidFill>
                  <a:schemeClr val="tx1"/>
                </a:solidFill>
                <a:cs typeface="Times New Roman" pitchFamily="18" charset="0"/>
              </a:rPr>
              <a:t>Visualizing</a:t>
            </a:r>
          </a:p>
          <a:p>
            <a:pPr marL="640080" lvl="1" indent="-182880" eaLnBrk="1" fontAlgn="auto" hangingPunct="1">
              <a:spcAft>
                <a:spcPts val="0"/>
              </a:spcAft>
              <a:buFont typeface="Arial" pitchFamily="34" charset="0"/>
              <a:buChar char="–"/>
              <a:defRPr/>
            </a:pPr>
            <a:r>
              <a:rPr lang="en-US" dirty="0" smtClean="0">
                <a:solidFill>
                  <a:schemeClr val="tx1"/>
                </a:solidFill>
                <a:cs typeface="Times New Roman" pitchFamily="18" charset="0"/>
              </a:rPr>
              <a:t>Constructing and </a:t>
            </a:r>
          </a:p>
          <a:p>
            <a:pPr marL="640080" lvl="1" indent="-182880" eaLnBrk="1" fontAlgn="auto" hangingPunct="1">
              <a:spcAft>
                <a:spcPts val="0"/>
              </a:spcAft>
              <a:buFont typeface="Arial" pitchFamily="34" charset="0"/>
              <a:buChar char="–"/>
              <a:defRPr/>
            </a:pPr>
            <a:r>
              <a:rPr lang="en-US" dirty="0" smtClean="0">
                <a:solidFill>
                  <a:schemeClr val="tx1"/>
                </a:solidFill>
                <a:cs typeface="Times New Roman" pitchFamily="18" charset="0"/>
              </a:rPr>
              <a:t>Documenting software systems </a:t>
            </a:r>
          </a:p>
          <a:p>
            <a:pPr marL="182880" indent="-182880" eaLnBrk="1" fontAlgn="auto" hangingPunct="1">
              <a:spcBef>
                <a:spcPts val="0"/>
              </a:spcBef>
              <a:spcAft>
                <a:spcPts val="0"/>
              </a:spcAft>
              <a:defRPr/>
            </a:pPr>
            <a:r>
              <a:rPr lang="en-US" dirty="0" smtClean="0">
                <a:cs typeface="Times New Roman" pitchFamily="18" charset="0"/>
              </a:rPr>
              <a:t>Language can be used from general initial design to very specific detailed design</a:t>
            </a:r>
          </a:p>
          <a:p>
            <a:pPr marL="182880" indent="-182880" eaLnBrk="1" fontAlgn="auto" hangingPunct="1">
              <a:spcBef>
                <a:spcPts val="0"/>
              </a:spcBef>
              <a:spcAft>
                <a:spcPts val="0"/>
              </a:spcAft>
              <a:defRPr/>
            </a:pPr>
            <a:r>
              <a:rPr lang="en-US" dirty="0" smtClean="0">
                <a:cs typeface="Times New Roman" pitchFamily="18" charset="0"/>
              </a:rPr>
              <a:t>Increase understanding/communication of product to customers and developers</a:t>
            </a:r>
          </a:p>
          <a:p>
            <a:pPr marL="182880" indent="-182880" eaLnBrk="1" fontAlgn="auto" hangingPunct="1">
              <a:spcBef>
                <a:spcPts val="0"/>
              </a:spcBef>
              <a:spcAft>
                <a:spcPts val="0"/>
              </a:spcAft>
              <a:defRPr/>
            </a:pPr>
            <a:r>
              <a:rPr lang="en-US" dirty="0" smtClean="0">
                <a:cs typeface="Times New Roman" pitchFamily="18" charset="0"/>
              </a:rPr>
              <a:t>Support for UML in many software packages today (e.g. Rational)</a:t>
            </a: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marL="54864" eaLnBrk="1" fontAlgn="auto" hangingPunct="1">
              <a:spcAft>
                <a:spcPts val="0"/>
              </a:spcAft>
              <a:defRPr/>
            </a:pPr>
            <a:r>
              <a:rPr lang="en-US" smtClean="0">
                <a:solidFill>
                  <a:srgbClr val="000000"/>
                </a:solidFill>
                <a:cs typeface="Times New Roman" charset="0"/>
              </a:rPr>
              <a:t>Relationships in the UML</a:t>
            </a:r>
            <a:endParaRPr lang="en-US" smtClean="0">
              <a:solidFill>
                <a:schemeClr val="tx2">
                  <a:tint val="100000"/>
                  <a:shade val="90000"/>
                  <a:satMod val="250000"/>
                  <a:alpha val="100000"/>
                </a:schemeClr>
              </a:solidFill>
            </a:endParaRPr>
          </a:p>
        </p:txBody>
      </p:sp>
      <p:sp>
        <p:nvSpPr>
          <p:cNvPr id="39939" name="Content Placeholder 2"/>
          <p:cNvSpPr>
            <a:spLocks noGrp="1"/>
          </p:cNvSpPr>
          <p:nvPr>
            <p:ph idx="1"/>
          </p:nvPr>
        </p:nvSpPr>
        <p:spPr/>
        <p:txBody>
          <a:bodyPr/>
          <a:lstStyle/>
          <a:p>
            <a:pPr marL="182880" indent="-182880" eaLnBrk="1" fontAlgn="auto" hangingPunct="1">
              <a:defRPr/>
            </a:pPr>
            <a:r>
              <a:rPr lang="en-US" altLang="en-US" b="1" smtClean="0">
                <a:solidFill>
                  <a:srgbClr val="000000"/>
                </a:solidFill>
                <a:cs typeface="Times New Roman" panose="02020603050405020304" pitchFamily="18" charset="0"/>
              </a:rPr>
              <a:t>A realization</a:t>
            </a:r>
            <a:r>
              <a:rPr lang="en-US" altLang="en-US" smtClean="0">
                <a:solidFill>
                  <a:srgbClr val="000000"/>
                </a:solidFill>
                <a:cs typeface="Times New Roman" panose="02020603050405020304" pitchFamily="18" charset="0"/>
              </a:rPr>
              <a:t> is a semantic relationship between classifiers, wherein one classifier specifies a contract that another classifier guarantees to carry out.</a:t>
            </a:r>
            <a:endParaRPr lang="en-US" altLang="en-US" smtClean="0"/>
          </a:p>
        </p:txBody>
      </p:sp>
      <p:pic>
        <p:nvPicPr>
          <p:cNvPr id="358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962400"/>
            <a:ext cx="381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marL="54864" eaLnBrk="1" fontAlgn="auto" hangingPunct="1">
              <a:spcAft>
                <a:spcPts val="0"/>
              </a:spcAft>
              <a:defRPr/>
            </a:pPr>
            <a:r>
              <a:rPr lang="en-US" smtClean="0">
                <a:solidFill>
                  <a:srgbClr val="000000"/>
                </a:solidFill>
                <a:cs typeface="Times New Roman" charset="0"/>
              </a:rPr>
              <a:t>Diagrams in the UML</a:t>
            </a:r>
            <a:endParaRPr lang="en-US" smtClean="0">
              <a:solidFill>
                <a:schemeClr val="tx2">
                  <a:tint val="100000"/>
                  <a:shade val="90000"/>
                  <a:satMod val="250000"/>
                  <a:alpha val="100000"/>
                </a:schemeClr>
              </a:solidFill>
            </a:endParaRPr>
          </a:p>
        </p:txBody>
      </p:sp>
      <p:sp>
        <p:nvSpPr>
          <p:cNvPr id="40963" name="Content Placeholder 2"/>
          <p:cNvSpPr>
            <a:spLocks noGrp="1"/>
          </p:cNvSpPr>
          <p:nvPr>
            <p:ph idx="1"/>
          </p:nvPr>
        </p:nvSpPr>
        <p:spPr/>
        <p:txBody>
          <a:bodyPr/>
          <a:lstStyle/>
          <a:p>
            <a:pPr marL="182880" indent="-182880" eaLnBrk="1" fontAlgn="auto" hangingPunct="1">
              <a:defRPr/>
            </a:pPr>
            <a:r>
              <a:rPr lang="en-US" altLang="en-US" sz="2000" dirty="0" smtClean="0">
                <a:solidFill>
                  <a:srgbClr val="000000"/>
                </a:solidFill>
                <a:cs typeface="Times New Roman" panose="02020603050405020304" pitchFamily="18" charset="0"/>
              </a:rPr>
              <a:t>A </a:t>
            </a:r>
            <a:r>
              <a:rPr lang="en-US" altLang="en-US" sz="2000" b="1" dirty="0" smtClean="0">
                <a:solidFill>
                  <a:srgbClr val="000000"/>
                </a:solidFill>
                <a:cs typeface="Times New Roman" panose="02020603050405020304" pitchFamily="18" charset="0"/>
              </a:rPr>
              <a:t>diagram</a:t>
            </a:r>
            <a:r>
              <a:rPr lang="en-US" altLang="en-US" sz="2000" dirty="0" smtClean="0">
                <a:solidFill>
                  <a:srgbClr val="000000"/>
                </a:solidFill>
                <a:cs typeface="Times New Roman" panose="02020603050405020304" pitchFamily="18" charset="0"/>
              </a:rPr>
              <a:t> is the graphical presentation of a set of elements, most often rendered as a connected graph of vertices (things) and arcs (relationships). The UML includes nine such diagrams.</a:t>
            </a:r>
            <a:endParaRPr lang="en-US" altLang="en-US" sz="20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marL="54864" eaLnBrk="1" fontAlgn="auto" hangingPunct="1">
              <a:spcAft>
                <a:spcPts val="0"/>
              </a:spcAft>
              <a:defRPr/>
            </a:pPr>
            <a:r>
              <a:rPr lang="en-US" smtClean="0">
                <a:solidFill>
                  <a:srgbClr val="000000"/>
                </a:solidFill>
                <a:cs typeface="Times New Roman" charset="0"/>
              </a:rPr>
              <a:t>Diagrams in the UML</a:t>
            </a:r>
            <a:endParaRPr lang="en-US" smtClean="0">
              <a:solidFill>
                <a:schemeClr val="tx2">
                  <a:tint val="100000"/>
                  <a:shade val="90000"/>
                  <a:satMod val="250000"/>
                  <a:alpha val="100000"/>
                </a:schemeClr>
              </a:solidFill>
            </a:endParaRPr>
          </a:p>
        </p:txBody>
      </p:sp>
      <p:sp>
        <p:nvSpPr>
          <p:cNvPr id="33795" name="Content Placeholder 2"/>
          <p:cNvSpPr>
            <a:spLocks noGrp="1"/>
          </p:cNvSpPr>
          <p:nvPr>
            <p:ph idx="1"/>
          </p:nvPr>
        </p:nvSpPr>
        <p:spPr/>
        <p:txBody>
          <a:bodyPr/>
          <a:lstStyle/>
          <a:p>
            <a:pPr marL="182880" indent="-182880" eaLnBrk="1" fontAlgn="auto" hangingPunct="1">
              <a:spcBef>
                <a:spcPts val="0"/>
              </a:spcBef>
              <a:spcAft>
                <a:spcPts val="0"/>
              </a:spcAft>
              <a:buFont typeface="Wingdings 2"/>
              <a:buChar char=""/>
              <a:defRPr/>
            </a:pPr>
            <a:r>
              <a:rPr lang="en-US" sz="2000" dirty="0" smtClean="0"/>
              <a:t>Class diagram</a:t>
            </a:r>
          </a:p>
          <a:p>
            <a:pPr marL="182880" indent="-182880" eaLnBrk="1" fontAlgn="auto" hangingPunct="1">
              <a:spcBef>
                <a:spcPts val="0"/>
              </a:spcBef>
              <a:spcAft>
                <a:spcPts val="0"/>
              </a:spcAft>
              <a:buFont typeface="Wingdings 2"/>
              <a:buChar char=""/>
              <a:defRPr/>
            </a:pPr>
            <a:r>
              <a:rPr lang="en-US" sz="2000" dirty="0" smtClean="0"/>
              <a:t>Object diagram</a:t>
            </a:r>
          </a:p>
          <a:p>
            <a:pPr marL="182880" indent="-182880" eaLnBrk="1" fontAlgn="auto" hangingPunct="1">
              <a:spcBef>
                <a:spcPts val="0"/>
              </a:spcBef>
              <a:spcAft>
                <a:spcPts val="0"/>
              </a:spcAft>
              <a:buFont typeface="Wingdings 2"/>
              <a:buChar char=""/>
              <a:defRPr/>
            </a:pPr>
            <a:r>
              <a:rPr lang="en-US" sz="2000" dirty="0" smtClean="0"/>
              <a:t>Component diagram</a:t>
            </a:r>
          </a:p>
          <a:p>
            <a:pPr marL="182880" indent="-182880" eaLnBrk="1" fontAlgn="auto" hangingPunct="1">
              <a:spcBef>
                <a:spcPts val="0"/>
              </a:spcBef>
              <a:spcAft>
                <a:spcPts val="0"/>
              </a:spcAft>
              <a:buFont typeface="Wingdings 2"/>
              <a:buChar char=""/>
              <a:defRPr/>
            </a:pPr>
            <a:r>
              <a:rPr lang="en-US" sz="2000" dirty="0" smtClean="0"/>
              <a:t>Composite structure diagram</a:t>
            </a:r>
          </a:p>
          <a:p>
            <a:pPr marL="182880" indent="-182880" eaLnBrk="1" fontAlgn="auto" hangingPunct="1">
              <a:spcBef>
                <a:spcPts val="0"/>
              </a:spcBef>
              <a:spcAft>
                <a:spcPts val="0"/>
              </a:spcAft>
              <a:buFont typeface="Wingdings 2"/>
              <a:buChar char=""/>
              <a:defRPr/>
            </a:pPr>
            <a:r>
              <a:rPr lang="en-US" sz="2000" dirty="0" smtClean="0"/>
              <a:t>Use case diagram</a:t>
            </a:r>
          </a:p>
          <a:p>
            <a:pPr marL="182880" indent="-182880" eaLnBrk="1" fontAlgn="auto" hangingPunct="1">
              <a:spcBef>
                <a:spcPts val="0"/>
              </a:spcBef>
              <a:spcAft>
                <a:spcPts val="0"/>
              </a:spcAft>
              <a:buFont typeface="Wingdings 2"/>
              <a:buChar char=""/>
              <a:defRPr/>
            </a:pPr>
            <a:r>
              <a:rPr lang="en-US" sz="2000" dirty="0" smtClean="0"/>
              <a:t>Sequence diagram</a:t>
            </a:r>
          </a:p>
          <a:p>
            <a:pPr marL="182880" indent="-182880" eaLnBrk="1" fontAlgn="auto" hangingPunct="1">
              <a:spcBef>
                <a:spcPts val="0"/>
              </a:spcBef>
              <a:spcAft>
                <a:spcPts val="0"/>
              </a:spcAft>
              <a:buFont typeface="Wingdings 2"/>
              <a:buChar char=""/>
              <a:defRPr/>
            </a:pPr>
            <a:r>
              <a:rPr lang="en-US" sz="2000" dirty="0" smtClean="0"/>
              <a:t>Communication diagram</a:t>
            </a:r>
          </a:p>
          <a:p>
            <a:pPr marL="182880" indent="-182880" eaLnBrk="1" fontAlgn="auto" hangingPunct="1">
              <a:spcBef>
                <a:spcPts val="0"/>
              </a:spcBef>
              <a:spcAft>
                <a:spcPts val="0"/>
              </a:spcAft>
              <a:buFont typeface="Wingdings 2"/>
              <a:buChar char=""/>
              <a:defRPr/>
            </a:pPr>
            <a:r>
              <a:rPr lang="en-US" sz="2000" dirty="0" smtClean="0"/>
              <a:t>State diagram</a:t>
            </a:r>
          </a:p>
          <a:p>
            <a:pPr marL="182880" indent="-182880" eaLnBrk="1" fontAlgn="auto" hangingPunct="1">
              <a:spcBef>
                <a:spcPts val="0"/>
              </a:spcBef>
              <a:spcAft>
                <a:spcPts val="0"/>
              </a:spcAft>
              <a:buFont typeface="Wingdings 2"/>
              <a:buChar char=""/>
              <a:defRPr/>
            </a:pPr>
            <a:r>
              <a:rPr lang="en-US" sz="2000" dirty="0" smtClean="0"/>
              <a:t>Activity diagram</a:t>
            </a:r>
          </a:p>
          <a:p>
            <a:pPr marL="182880" indent="-182880" eaLnBrk="1" fontAlgn="auto" hangingPunct="1">
              <a:spcBef>
                <a:spcPts val="0"/>
              </a:spcBef>
              <a:spcAft>
                <a:spcPts val="0"/>
              </a:spcAft>
              <a:buFont typeface="Wingdings 2"/>
              <a:buChar char=""/>
              <a:defRPr/>
            </a:pPr>
            <a:r>
              <a:rPr lang="en-US" sz="2000" dirty="0" smtClean="0"/>
              <a:t>Deployment diagram</a:t>
            </a:r>
          </a:p>
          <a:p>
            <a:pPr marL="182880" indent="-182880" eaLnBrk="1" fontAlgn="auto" hangingPunct="1">
              <a:spcBef>
                <a:spcPts val="0"/>
              </a:spcBef>
              <a:spcAft>
                <a:spcPts val="0"/>
              </a:spcAft>
              <a:buFont typeface="Wingdings 2"/>
              <a:buChar char=""/>
              <a:defRPr/>
            </a:pPr>
            <a:r>
              <a:rPr lang="en-US" sz="2000" dirty="0" smtClean="0"/>
              <a:t>Package diagram</a:t>
            </a:r>
          </a:p>
          <a:p>
            <a:pPr marL="182880" indent="-182880" eaLnBrk="1" fontAlgn="auto" hangingPunct="1">
              <a:spcBef>
                <a:spcPts val="0"/>
              </a:spcBef>
              <a:spcAft>
                <a:spcPts val="0"/>
              </a:spcAft>
              <a:buFont typeface="Wingdings 2"/>
              <a:buChar char=""/>
              <a:defRPr/>
            </a:pPr>
            <a:r>
              <a:rPr lang="en-US" sz="2000" dirty="0" smtClean="0"/>
              <a:t>Timing diagram</a:t>
            </a:r>
          </a:p>
          <a:p>
            <a:pPr marL="182880" indent="-182880" eaLnBrk="1" fontAlgn="auto" hangingPunct="1">
              <a:spcBef>
                <a:spcPts val="0"/>
              </a:spcBef>
              <a:spcAft>
                <a:spcPts val="0"/>
              </a:spcAft>
              <a:buFont typeface="Wingdings 2"/>
              <a:buChar char=""/>
              <a:defRPr/>
            </a:pPr>
            <a:r>
              <a:rPr lang="en-US" sz="2000" dirty="0" smtClean="0"/>
              <a:t>Interaction overview diagram</a:t>
            </a:r>
          </a:p>
          <a:p>
            <a:pPr marL="182880" indent="-182880" eaLnBrk="1" fontAlgn="auto" hangingPunct="1">
              <a:spcBef>
                <a:spcPts val="0"/>
              </a:spcBef>
              <a:spcAft>
                <a:spcPts val="0"/>
              </a:spcAft>
              <a:buFont typeface="Wingdings 2"/>
              <a:buChar char=""/>
              <a:defRPr/>
            </a:pPr>
            <a:endParaRPr lang="en-US" sz="20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marL="54864" eaLnBrk="1" fontAlgn="auto" hangingPunct="1">
              <a:spcAft>
                <a:spcPts val="0"/>
              </a:spcAft>
              <a:defRPr/>
            </a:pPr>
            <a:r>
              <a:rPr lang="en-US" smtClean="0">
                <a:solidFill>
                  <a:srgbClr val="000000"/>
                </a:solidFill>
                <a:cs typeface="Times New Roman" charset="0"/>
              </a:rPr>
              <a:t>Diagrams in the UML</a:t>
            </a:r>
            <a:endParaRPr lang="en-US" smtClean="0">
              <a:solidFill>
                <a:schemeClr val="tx2">
                  <a:tint val="100000"/>
                  <a:shade val="90000"/>
                  <a:satMod val="250000"/>
                  <a:alpha val="100000"/>
                </a:schemeClr>
              </a:solidFill>
            </a:endParaRPr>
          </a:p>
        </p:txBody>
      </p:sp>
      <p:sp>
        <p:nvSpPr>
          <p:cNvPr id="3" name="Content Placeholder 2"/>
          <p:cNvSpPr>
            <a:spLocks noGrp="1"/>
          </p:cNvSpPr>
          <p:nvPr>
            <p:ph idx="1"/>
          </p:nvPr>
        </p:nvSpPr>
        <p:spPr/>
        <p:txBody>
          <a:bodyPr/>
          <a:lstStyle/>
          <a:p>
            <a:pPr marL="182880" indent="-182880" eaLnBrk="1" fontAlgn="auto" hangingPunct="1">
              <a:spcBef>
                <a:spcPts val="0"/>
              </a:spcBef>
              <a:spcAft>
                <a:spcPts val="0"/>
              </a:spcAft>
              <a:buFont typeface="Wingdings 2"/>
              <a:buChar char=""/>
              <a:defRPr/>
            </a:pPr>
            <a:r>
              <a:rPr lang="en-US" b="1" dirty="0" smtClean="0">
                <a:solidFill>
                  <a:srgbClr val="000000"/>
                </a:solidFill>
                <a:cs typeface="Times New Roman" charset="0"/>
              </a:rPr>
              <a:t>A Class diagram</a:t>
            </a:r>
            <a:r>
              <a:rPr lang="en-US" dirty="0" smtClean="0">
                <a:solidFill>
                  <a:srgbClr val="000000"/>
                </a:solidFill>
                <a:cs typeface="Times New Roman" charset="0"/>
              </a:rPr>
              <a:t> shows a set of classes, interfaces, and collaborations and their relationships. Class diagrams address the static design view of a system. Class diagram that includes active classes address the </a:t>
            </a:r>
            <a:r>
              <a:rPr lang="en-US" b="1" dirty="0" smtClean="0">
                <a:solidFill>
                  <a:srgbClr val="000000"/>
                </a:solidFill>
                <a:cs typeface="Times New Roman" charset="0"/>
              </a:rPr>
              <a:t>static</a:t>
            </a:r>
            <a:r>
              <a:rPr lang="en-US" dirty="0" smtClean="0">
                <a:solidFill>
                  <a:srgbClr val="000000"/>
                </a:solidFill>
                <a:cs typeface="Times New Roman" charset="0"/>
              </a:rPr>
              <a:t> process view of a system.</a:t>
            </a:r>
          </a:p>
          <a:p>
            <a:pPr marL="182880" indent="-182880" eaLnBrk="1" fontAlgn="auto" hangingPunct="1">
              <a:spcBef>
                <a:spcPts val="0"/>
              </a:spcBef>
              <a:spcAft>
                <a:spcPts val="0"/>
              </a:spcAft>
              <a:buFont typeface="Wingdings 2"/>
              <a:buChar char=""/>
              <a:defRPr/>
            </a:pPr>
            <a:r>
              <a:rPr lang="en-US" b="1" dirty="0" smtClean="0">
                <a:solidFill>
                  <a:srgbClr val="000000"/>
                </a:solidFill>
                <a:cs typeface="Times New Roman" charset="0"/>
              </a:rPr>
              <a:t>An object diagram</a:t>
            </a:r>
            <a:r>
              <a:rPr lang="en-US" dirty="0" smtClean="0">
                <a:solidFill>
                  <a:srgbClr val="000000"/>
                </a:solidFill>
                <a:cs typeface="Times New Roman" charset="0"/>
              </a:rPr>
              <a:t> shows a set of objects and their relationships. Object diagrams represent static snapshots on instances of the things found in class diagrams. These designs address the </a:t>
            </a:r>
            <a:r>
              <a:rPr lang="en-US" b="1" dirty="0" smtClean="0">
                <a:solidFill>
                  <a:srgbClr val="000000"/>
                </a:solidFill>
                <a:cs typeface="Times New Roman" charset="0"/>
              </a:rPr>
              <a:t>static</a:t>
            </a:r>
            <a:r>
              <a:rPr lang="en-US" dirty="0" smtClean="0">
                <a:solidFill>
                  <a:srgbClr val="000000"/>
                </a:solidFill>
                <a:cs typeface="Times New Roman" charset="0"/>
              </a:rPr>
              <a:t> design or process view of a system from the perspective of real or prototypical cases.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marL="54864" eaLnBrk="1" fontAlgn="auto" hangingPunct="1">
              <a:spcAft>
                <a:spcPts val="0"/>
              </a:spcAft>
              <a:defRPr/>
            </a:pPr>
            <a:r>
              <a:rPr lang="en-US" smtClean="0">
                <a:solidFill>
                  <a:srgbClr val="000000"/>
                </a:solidFill>
                <a:cs typeface="Times New Roman" charset="0"/>
              </a:rPr>
              <a:t>Diagrams in the UML</a:t>
            </a:r>
            <a:endParaRPr lang="en-US" smtClean="0">
              <a:solidFill>
                <a:schemeClr val="tx2">
                  <a:tint val="100000"/>
                  <a:shade val="90000"/>
                  <a:satMod val="250000"/>
                  <a:alpha val="100000"/>
                </a:schemeClr>
              </a:solidFill>
            </a:endParaRPr>
          </a:p>
        </p:txBody>
      </p:sp>
      <p:sp>
        <p:nvSpPr>
          <p:cNvPr id="44035" name="Content Placeholder 2"/>
          <p:cNvSpPr>
            <a:spLocks noGrp="1"/>
          </p:cNvSpPr>
          <p:nvPr>
            <p:ph idx="1"/>
          </p:nvPr>
        </p:nvSpPr>
        <p:spPr/>
        <p:txBody>
          <a:bodyPr/>
          <a:lstStyle/>
          <a:p>
            <a:pPr marL="182880" indent="-182880" eaLnBrk="1" fontAlgn="auto" hangingPunct="1">
              <a:defRPr/>
            </a:pPr>
            <a:r>
              <a:rPr lang="en-US" altLang="en-US" dirty="0" smtClean="0"/>
              <a:t>A </a:t>
            </a:r>
            <a:r>
              <a:rPr lang="en-US" altLang="en-US" b="1" dirty="0" smtClean="0"/>
              <a:t>component diagram </a:t>
            </a:r>
            <a:r>
              <a:rPr lang="en-US" altLang="en-US" dirty="0" smtClean="0"/>
              <a:t>shows an encapsulated class and its interfaces, ports, and internal structure consisting of nested components and connectors. Component diagrams address the static design implementation view of a system. </a:t>
            </a:r>
          </a:p>
          <a:p>
            <a:pPr marL="182880" indent="-182880" eaLnBrk="1" fontAlgn="auto" hangingPunct="1">
              <a:defRPr/>
            </a:pPr>
            <a:endParaRPr lang="en-US" alt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marL="54864" eaLnBrk="1" fontAlgn="auto" hangingPunct="1">
              <a:spcAft>
                <a:spcPts val="0"/>
              </a:spcAft>
              <a:defRPr/>
            </a:pPr>
            <a:r>
              <a:rPr lang="en-US" smtClean="0">
                <a:solidFill>
                  <a:srgbClr val="000000"/>
                </a:solidFill>
                <a:cs typeface="Times New Roman" charset="0"/>
              </a:rPr>
              <a:t>Diagrams in the UML</a:t>
            </a:r>
            <a:endParaRPr lang="en-US" smtClean="0">
              <a:solidFill>
                <a:schemeClr val="tx2">
                  <a:tint val="100000"/>
                  <a:shade val="90000"/>
                  <a:satMod val="250000"/>
                  <a:alpha val="100000"/>
                </a:schemeClr>
              </a:solidFill>
            </a:endParaRPr>
          </a:p>
        </p:txBody>
      </p:sp>
      <p:sp>
        <p:nvSpPr>
          <p:cNvPr id="45059" name="Content Placeholder 2"/>
          <p:cNvSpPr>
            <a:spLocks noGrp="1"/>
          </p:cNvSpPr>
          <p:nvPr>
            <p:ph idx="1"/>
          </p:nvPr>
        </p:nvSpPr>
        <p:spPr/>
        <p:txBody>
          <a:bodyPr/>
          <a:lstStyle/>
          <a:p>
            <a:pPr marL="182880" indent="-182880" eaLnBrk="1" fontAlgn="auto" hangingPunct="1">
              <a:defRPr/>
            </a:pPr>
            <a:r>
              <a:rPr lang="en-US" altLang="en-US" b="1" smtClean="0">
                <a:solidFill>
                  <a:srgbClr val="000000"/>
                </a:solidFill>
                <a:cs typeface="Times New Roman" panose="02020603050405020304" pitchFamily="18" charset="0"/>
              </a:rPr>
              <a:t>A Use case diagram</a:t>
            </a:r>
            <a:r>
              <a:rPr lang="en-US" altLang="en-US" smtClean="0">
                <a:solidFill>
                  <a:srgbClr val="000000"/>
                </a:solidFill>
                <a:cs typeface="Times New Roman" panose="02020603050405020304" pitchFamily="18" charset="0"/>
              </a:rPr>
              <a:t> shows a set of use cases and actors and their relationships. Use case diagrams address the static use case view of a system.</a:t>
            </a:r>
          </a:p>
          <a:p>
            <a:pPr marL="182880" indent="-182880" eaLnBrk="1" fontAlgn="auto" hangingPunct="1">
              <a:defRPr/>
            </a:pPr>
            <a:endParaRPr lang="en-US" alt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marL="54864" eaLnBrk="1" fontAlgn="auto" hangingPunct="1">
              <a:spcAft>
                <a:spcPts val="0"/>
              </a:spcAft>
              <a:defRPr/>
            </a:pPr>
            <a:r>
              <a:rPr lang="en-US" smtClean="0">
                <a:solidFill>
                  <a:srgbClr val="000000"/>
                </a:solidFill>
                <a:cs typeface="Times New Roman" charset="0"/>
              </a:rPr>
              <a:t>Diagrams in the UML</a:t>
            </a:r>
            <a:endParaRPr lang="en-US" smtClean="0">
              <a:solidFill>
                <a:schemeClr val="tx2">
                  <a:tint val="100000"/>
                  <a:shade val="90000"/>
                  <a:satMod val="250000"/>
                  <a:alpha val="100000"/>
                </a:schemeClr>
              </a:solidFill>
            </a:endParaRPr>
          </a:p>
        </p:txBody>
      </p:sp>
      <p:sp>
        <p:nvSpPr>
          <p:cNvPr id="3" name="Content Placeholder 2"/>
          <p:cNvSpPr>
            <a:spLocks noGrp="1"/>
          </p:cNvSpPr>
          <p:nvPr>
            <p:ph idx="1"/>
          </p:nvPr>
        </p:nvSpPr>
        <p:spPr/>
        <p:txBody>
          <a:bodyPr/>
          <a:lstStyle/>
          <a:p>
            <a:pPr marL="182880" indent="-182880" eaLnBrk="1" fontAlgn="auto" hangingPunct="1">
              <a:spcBef>
                <a:spcPts val="0"/>
              </a:spcBef>
              <a:spcAft>
                <a:spcPts val="0"/>
              </a:spcAft>
              <a:buFont typeface="Wingdings 2"/>
              <a:buChar char=""/>
              <a:defRPr/>
            </a:pPr>
            <a:r>
              <a:rPr lang="en-US" dirty="0" smtClean="0">
                <a:solidFill>
                  <a:srgbClr val="000000"/>
                </a:solidFill>
                <a:cs typeface="Times New Roman" charset="0"/>
              </a:rPr>
              <a:t>Both </a:t>
            </a:r>
            <a:r>
              <a:rPr lang="en-US" b="1" dirty="0" smtClean="0">
                <a:solidFill>
                  <a:srgbClr val="000000"/>
                </a:solidFill>
                <a:cs typeface="Times New Roman" charset="0"/>
              </a:rPr>
              <a:t>sequence diagrams </a:t>
            </a:r>
            <a:r>
              <a:rPr lang="en-US" dirty="0" smtClean="0">
                <a:solidFill>
                  <a:srgbClr val="000000"/>
                </a:solidFill>
                <a:cs typeface="Times New Roman" charset="0"/>
              </a:rPr>
              <a:t>and </a:t>
            </a:r>
            <a:r>
              <a:rPr lang="en-US" b="1" dirty="0" smtClean="0">
                <a:solidFill>
                  <a:srgbClr val="000000"/>
                </a:solidFill>
                <a:cs typeface="Times New Roman" charset="0"/>
              </a:rPr>
              <a:t>communication diagrams </a:t>
            </a:r>
            <a:r>
              <a:rPr lang="en-US" dirty="0" smtClean="0">
                <a:solidFill>
                  <a:srgbClr val="000000"/>
                </a:solidFill>
                <a:cs typeface="Times New Roman" charset="0"/>
              </a:rPr>
              <a:t>are kinds of interaction diagrams. </a:t>
            </a:r>
          </a:p>
          <a:p>
            <a:pPr marL="182880" indent="-182880" eaLnBrk="1" fontAlgn="auto" hangingPunct="1">
              <a:spcBef>
                <a:spcPts val="0"/>
              </a:spcBef>
              <a:spcAft>
                <a:spcPts val="0"/>
              </a:spcAft>
              <a:buFont typeface="Wingdings 2"/>
              <a:buChar char=""/>
              <a:defRPr/>
            </a:pPr>
            <a:r>
              <a:rPr lang="en-US" dirty="0" smtClean="0">
                <a:solidFill>
                  <a:srgbClr val="000000"/>
                </a:solidFill>
                <a:cs typeface="Times New Roman" charset="0"/>
              </a:rPr>
              <a:t>An interaction diagram shows an interaction, consisting of a set of objects or roles, including the messages that may be dispatched among them. </a:t>
            </a:r>
          </a:p>
          <a:p>
            <a:pPr marL="182880" indent="-182880" eaLnBrk="1" fontAlgn="auto" hangingPunct="1">
              <a:spcBef>
                <a:spcPts val="0"/>
              </a:spcBef>
              <a:spcAft>
                <a:spcPts val="0"/>
              </a:spcAft>
              <a:buFont typeface="Wingdings 2"/>
              <a:buChar char=""/>
              <a:defRPr/>
            </a:pPr>
            <a:r>
              <a:rPr lang="en-US" b="1" dirty="0" smtClean="0">
                <a:solidFill>
                  <a:srgbClr val="000000"/>
                </a:solidFill>
                <a:cs typeface="Times New Roman" charset="0"/>
              </a:rPr>
              <a:t>Interaction diagrams </a:t>
            </a:r>
            <a:r>
              <a:rPr lang="en-US" dirty="0" smtClean="0">
                <a:solidFill>
                  <a:srgbClr val="000000"/>
                </a:solidFill>
                <a:cs typeface="Times New Roman" charset="0"/>
              </a:rPr>
              <a:t>address the dynamic view of a system. </a:t>
            </a:r>
          </a:p>
          <a:p>
            <a:pPr marL="182880" indent="-182880" eaLnBrk="1" fontAlgn="auto" hangingPunct="1">
              <a:spcBef>
                <a:spcPts val="0"/>
              </a:spcBef>
              <a:spcAft>
                <a:spcPts val="0"/>
              </a:spcAft>
              <a:buFont typeface="Wingdings 2"/>
              <a:buChar char=""/>
              <a:defRPr/>
            </a:pPr>
            <a:r>
              <a:rPr lang="en-US" b="1" dirty="0" smtClean="0">
                <a:solidFill>
                  <a:srgbClr val="000000"/>
                </a:solidFill>
                <a:cs typeface="Times New Roman" charset="0"/>
              </a:rPr>
              <a:t>A sequence diagram </a:t>
            </a:r>
            <a:r>
              <a:rPr lang="en-US" dirty="0" smtClean="0">
                <a:solidFill>
                  <a:srgbClr val="000000"/>
                </a:solidFill>
                <a:cs typeface="Times New Roman" charset="0"/>
              </a:rPr>
              <a:t>is an interaction diagram that emphasizes the time-ordering of messages; </a:t>
            </a:r>
            <a:r>
              <a:rPr lang="en-US" b="1" dirty="0" smtClean="0">
                <a:solidFill>
                  <a:srgbClr val="000000"/>
                </a:solidFill>
                <a:cs typeface="Times New Roman" charset="0"/>
              </a:rPr>
              <a:t>a communication diagram </a:t>
            </a:r>
            <a:r>
              <a:rPr lang="en-US" dirty="0" smtClean="0">
                <a:solidFill>
                  <a:srgbClr val="000000"/>
                </a:solidFill>
                <a:cs typeface="Times New Roman" charset="0"/>
              </a:rPr>
              <a:t>is an interaction diagram that emphasizes the structural organization of the objects or roles that send and receive messages. </a:t>
            </a:r>
          </a:p>
          <a:p>
            <a:pPr marL="182880" indent="-182880" eaLnBrk="1" fontAlgn="auto" hangingPunct="1">
              <a:spcBef>
                <a:spcPts val="0"/>
              </a:spcBef>
              <a:spcAft>
                <a:spcPts val="0"/>
              </a:spcAft>
              <a:buFont typeface="Wingdings 2"/>
              <a:buChar char=""/>
              <a:defRPr/>
            </a:pPr>
            <a:r>
              <a:rPr lang="en-US" b="1" dirty="0" smtClean="0">
                <a:solidFill>
                  <a:srgbClr val="000000"/>
                </a:solidFill>
                <a:cs typeface="Times New Roman" charset="0"/>
              </a:rPr>
              <a:t>Sequence diagrams</a:t>
            </a:r>
            <a:r>
              <a:rPr lang="en-US" dirty="0" smtClean="0">
                <a:solidFill>
                  <a:srgbClr val="000000"/>
                </a:solidFill>
                <a:cs typeface="Times New Roman" charset="0"/>
              </a:rPr>
              <a:t> emphasize temporal ordering, and </a:t>
            </a:r>
            <a:r>
              <a:rPr lang="en-US" b="1" dirty="0" smtClean="0">
                <a:solidFill>
                  <a:srgbClr val="000000"/>
                </a:solidFill>
                <a:cs typeface="Times New Roman" charset="0"/>
              </a:rPr>
              <a:t>communication diagrams </a:t>
            </a:r>
            <a:r>
              <a:rPr lang="en-US" dirty="0" smtClean="0">
                <a:solidFill>
                  <a:srgbClr val="000000"/>
                </a:solidFill>
                <a:cs typeface="Times New Roman" charset="0"/>
              </a:rPr>
              <a:t>emphasize the data structure through which messages flow.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marL="54864" eaLnBrk="1" fontAlgn="auto" hangingPunct="1">
              <a:spcAft>
                <a:spcPts val="0"/>
              </a:spcAft>
              <a:defRPr/>
            </a:pPr>
            <a:r>
              <a:rPr lang="en-US" smtClean="0">
                <a:solidFill>
                  <a:srgbClr val="000000"/>
                </a:solidFill>
                <a:cs typeface="Times New Roman" charset="0"/>
              </a:rPr>
              <a:t>Diagrams in the UML</a:t>
            </a:r>
            <a:endParaRPr lang="en-US" smtClean="0">
              <a:solidFill>
                <a:schemeClr val="tx2">
                  <a:tint val="100000"/>
                  <a:shade val="90000"/>
                  <a:satMod val="250000"/>
                  <a:alpha val="100000"/>
                </a:schemeClr>
              </a:solidFill>
            </a:endParaRPr>
          </a:p>
        </p:txBody>
      </p:sp>
      <p:sp>
        <p:nvSpPr>
          <p:cNvPr id="3" name="Content Placeholder 2"/>
          <p:cNvSpPr>
            <a:spLocks noGrp="1"/>
          </p:cNvSpPr>
          <p:nvPr>
            <p:ph idx="1"/>
          </p:nvPr>
        </p:nvSpPr>
        <p:spPr/>
        <p:txBody>
          <a:bodyPr/>
          <a:lstStyle/>
          <a:p>
            <a:pPr marL="182880" indent="-182880" eaLnBrk="1" fontAlgn="auto" hangingPunct="1">
              <a:spcBef>
                <a:spcPts val="0"/>
              </a:spcBef>
              <a:spcAft>
                <a:spcPts val="0"/>
              </a:spcAft>
              <a:buFont typeface="Wingdings 2"/>
              <a:buChar char=""/>
              <a:defRPr/>
            </a:pPr>
            <a:r>
              <a:rPr lang="en-US" dirty="0" smtClean="0"/>
              <a:t>A </a:t>
            </a:r>
            <a:r>
              <a:rPr lang="en-US" b="1" dirty="0" smtClean="0"/>
              <a:t>state diagram </a:t>
            </a:r>
            <a:r>
              <a:rPr lang="en-US" dirty="0" smtClean="0"/>
              <a:t>shows a state machine, consisting of states, transitions, events, and activities. A state diagrams shows the dynamic view of an object. </a:t>
            </a:r>
          </a:p>
          <a:p>
            <a:pPr marL="182880" indent="-182880" eaLnBrk="1" fontAlgn="auto" hangingPunct="1">
              <a:spcBef>
                <a:spcPts val="0"/>
              </a:spcBef>
              <a:spcAft>
                <a:spcPts val="0"/>
              </a:spcAft>
              <a:buFont typeface="Wingdings 2"/>
              <a:buChar char=""/>
              <a:defRPr/>
            </a:pPr>
            <a:r>
              <a:rPr lang="en-US" dirty="0" smtClean="0"/>
              <a:t>An </a:t>
            </a:r>
            <a:r>
              <a:rPr lang="en-US" b="1" dirty="0" smtClean="0"/>
              <a:t>activity diagram </a:t>
            </a:r>
            <a:r>
              <a:rPr lang="en-US" dirty="0" smtClean="0"/>
              <a:t>shows the structure of a process or other computation as the flow of control and data from step to step within the computation. Activity diagrams address the dynamic view of a system. They are especially important in modeling the function of a system and emphasize the flow of control among objects.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marL="54864" eaLnBrk="1" fontAlgn="auto" hangingPunct="1">
              <a:spcAft>
                <a:spcPts val="0"/>
              </a:spcAft>
              <a:defRPr/>
            </a:pPr>
            <a:r>
              <a:rPr lang="en-US" smtClean="0">
                <a:solidFill>
                  <a:srgbClr val="000000"/>
                </a:solidFill>
                <a:cs typeface="Times New Roman" charset="0"/>
              </a:rPr>
              <a:t>Diagrams in the UML</a:t>
            </a:r>
            <a:endParaRPr lang="en-US" smtClean="0">
              <a:solidFill>
                <a:schemeClr val="tx2">
                  <a:tint val="100000"/>
                  <a:shade val="90000"/>
                  <a:satMod val="250000"/>
                  <a:alpha val="100000"/>
                </a:schemeClr>
              </a:solidFill>
            </a:endParaRPr>
          </a:p>
        </p:txBody>
      </p:sp>
      <p:sp>
        <p:nvSpPr>
          <p:cNvPr id="3" name="Content Placeholder 2"/>
          <p:cNvSpPr>
            <a:spLocks noGrp="1"/>
          </p:cNvSpPr>
          <p:nvPr>
            <p:ph idx="1"/>
          </p:nvPr>
        </p:nvSpPr>
        <p:spPr/>
        <p:txBody>
          <a:bodyPr/>
          <a:lstStyle/>
          <a:p>
            <a:pPr marL="182880" indent="-182880" eaLnBrk="1" fontAlgn="auto" hangingPunct="1">
              <a:spcBef>
                <a:spcPts val="0"/>
              </a:spcBef>
              <a:spcAft>
                <a:spcPts val="0"/>
              </a:spcAft>
              <a:buFont typeface="Wingdings 2"/>
              <a:buChar char=""/>
              <a:defRPr/>
            </a:pPr>
            <a:r>
              <a:rPr lang="en-US" dirty="0" smtClean="0"/>
              <a:t>A </a:t>
            </a:r>
            <a:r>
              <a:rPr lang="en-US" b="1" dirty="0" smtClean="0"/>
              <a:t>deployment diagram </a:t>
            </a:r>
            <a:r>
              <a:rPr lang="en-US" dirty="0" smtClean="0"/>
              <a:t>shows the configuration of run-time processing nodes and the components that live on them. Deployment diagrams address the static deployment view of an architecture. A node typically hosts one or more artifacts.</a:t>
            </a:r>
          </a:p>
          <a:p>
            <a:pPr marL="182880" indent="-182880" eaLnBrk="1" fontAlgn="auto" hangingPunct="1">
              <a:spcBef>
                <a:spcPts val="0"/>
              </a:spcBef>
              <a:spcAft>
                <a:spcPts val="0"/>
              </a:spcAft>
              <a:buFont typeface="Wingdings 2"/>
              <a:buChar char=""/>
              <a:defRPr/>
            </a:pPr>
            <a:endParaRPr lang="en-US" dirty="0" smtClean="0"/>
          </a:p>
          <a:p>
            <a:pPr marL="182880" indent="-182880" eaLnBrk="1" fontAlgn="auto" hangingPunct="1">
              <a:spcBef>
                <a:spcPts val="0"/>
              </a:spcBef>
              <a:spcAft>
                <a:spcPts val="0"/>
              </a:spcAft>
              <a:buFont typeface="Wingdings 2"/>
              <a:buChar char=""/>
              <a:defRPr/>
            </a:pPr>
            <a:r>
              <a:rPr lang="en-US" dirty="0" smtClean="0"/>
              <a:t>An </a:t>
            </a:r>
            <a:r>
              <a:rPr lang="en-US" b="1" dirty="0" smtClean="0"/>
              <a:t>artifact diagram </a:t>
            </a:r>
            <a:r>
              <a:rPr lang="en-US" dirty="0" smtClean="0"/>
              <a:t>shows the physical constituents of a system on the computer. Artifacts include files, databases, and similar physical collections of bits. Artifacts are often used in conjunction with deployment diagrams. Artifacts </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marL="54864" eaLnBrk="1" fontAlgn="auto" hangingPunct="1">
              <a:spcAft>
                <a:spcPts val="0"/>
              </a:spcAft>
              <a:defRPr/>
            </a:pPr>
            <a:r>
              <a:rPr lang="en-US" smtClean="0">
                <a:solidFill>
                  <a:srgbClr val="000000"/>
                </a:solidFill>
                <a:cs typeface="Times New Roman" charset="0"/>
              </a:rPr>
              <a:t>Diagrams in the UML</a:t>
            </a:r>
            <a:endParaRPr lang="en-US" smtClean="0">
              <a:solidFill>
                <a:schemeClr val="tx2">
                  <a:tint val="100000"/>
                  <a:shade val="90000"/>
                  <a:satMod val="250000"/>
                  <a:alpha val="100000"/>
                </a:schemeClr>
              </a:solidFill>
            </a:endParaRPr>
          </a:p>
        </p:txBody>
      </p:sp>
      <p:sp>
        <p:nvSpPr>
          <p:cNvPr id="3" name="Content Placeholder 2"/>
          <p:cNvSpPr>
            <a:spLocks noGrp="1"/>
          </p:cNvSpPr>
          <p:nvPr>
            <p:ph idx="1"/>
          </p:nvPr>
        </p:nvSpPr>
        <p:spPr/>
        <p:txBody>
          <a:bodyPr/>
          <a:lstStyle/>
          <a:p>
            <a:pPr marL="182880" indent="-182880" eaLnBrk="1" fontAlgn="auto" hangingPunct="1">
              <a:spcBef>
                <a:spcPts val="0"/>
              </a:spcBef>
              <a:spcAft>
                <a:spcPts val="0"/>
              </a:spcAft>
              <a:buFont typeface="Wingdings 2"/>
              <a:buChar char=""/>
              <a:defRPr/>
            </a:pPr>
            <a:r>
              <a:rPr lang="en-US" dirty="0" smtClean="0"/>
              <a:t>A </a:t>
            </a:r>
            <a:r>
              <a:rPr lang="en-US" b="1" dirty="0" smtClean="0"/>
              <a:t>package diagram </a:t>
            </a:r>
            <a:r>
              <a:rPr lang="en-US" dirty="0" smtClean="0"/>
              <a:t>shows the decomposition of the model itself into organization units and their dependencies.</a:t>
            </a:r>
          </a:p>
          <a:p>
            <a:pPr marL="182880" indent="-182880" eaLnBrk="1" fontAlgn="auto" hangingPunct="1">
              <a:spcBef>
                <a:spcPts val="0"/>
              </a:spcBef>
              <a:spcAft>
                <a:spcPts val="0"/>
              </a:spcAft>
              <a:buFont typeface="Wingdings 2"/>
              <a:buChar char=""/>
              <a:defRPr/>
            </a:pPr>
            <a:endParaRPr lang="en-US" dirty="0" smtClean="0"/>
          </a:p>
          <a:p>
            <a:pPr marL="182880" indent="-182880" eaLnBrk="1" fontAlgn="auto" hangingPunct="1">
              <a:spcBef>
                <a:spcPts val="0"/>
              </a:spcBef>
              <a:spcAft>
                <a:spcPts val="0"/>
              </a:spcAft>
              <a:buFont typeface="Wingdings 2"/>
              <a:buChar char=""/>
              <a:defRPr/>
            </a:pPr>
            <a:r>
              <a:rPr lang="en-US" dirty="0" smtClean="0"/>
              <a:t>A </a:t>
            </a:r>
            <a:r>
              <a:rPr lang="en-US" b="1" dirty="0" smtClean="0"/>
              <a:t>timing diagram </a:t>
            </a:r>
            <a:r>
              <a:rPr lang="en-US" dirty="0" smtClean="0"/>
              <a:t>is an interaction diagram that shows actual times across different objects or roles, as opposed to just relative sequences of messages.</a:t>
            </a:r>
          </a:p>
          <a:p>
            <a:pPr marL="182880" indent="-182880" eaLnBrk="1" fontAlgn="auto" hangingPunct="1">
              <a:spcBef>
                <a:spcPts val="0"/>
              </a:spcBef>
              <a:spcAft>
                <a:spcPts val="0"/>
              </a:spcAft>
              <a:buFont typeface="Wingdings 2"/>
              <a:buChar char=""/>
              <a:defRPr/>
            </a:pPr>
            <a:endParaRPr lang="en-US" dirty="0" smtClean="0"/>
          </a:p>
          <a:p>
            <a:pPr marL="182880" indent="-182880" eaLnBrk="1" fontAlgn="auto" hangingPunct="1">
              <a:spcBef>
                <a:spcPts val="0"/>
              </a:spcBef>
              <a:spcAft>
                <a:spcPts val="0"/>
              </a:spcAft>
              <a:buFont typeface="Wingdings 2"/>
              <a:buChar char=""/>
              <a:defRPr/>
            </a:pPr>
            <a:r>
              <a:rPr lang="en-US" dirty="0" smtClean="0"/>
              <a:t>An </a:t>
            </a:r>
            <a:r>
              <a:rPr lang="en-US" b="1" dirty="0" smtClean="0"/>
              <a:t>interaction overview diagram </a:t>
            </a:r>
            <a:r>
              <a:rPr lang="en-US" dirty="0" smtClean="0"/>
              <a:t>is a hybrid of an activity diagram and a sequence diagram.</a:t>
            </a: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eaLnBrk="1" fontAlgn="auto" hangingPunct="1">
              <a:spcAft>
                <a:spcPts val="0"/>
              </a:spcAft>
              <a:defRPr/>
            </a:pPr>
            <a:r>
              <a:rPr lang="en-US" dirty="0" smtClean="0">
                <a:solidFill>
                  <a:srgbClr val="000000"/>
                </a:solidFill>
                <a:cs typeface="Times New Roman" pitchFamily="18" charset="0"/>
              </a:rPr>
              <a:t>The UML is a language for Visualizing</a:t>
            </a:r>
            <a:endParaRPr lang="en-US" dirty="0" smtClean="0">
              <a:solidFill>
                <a:schemeClr val="tx2">
                  <a:tint val="100000"/>
                  <a:shade val="90000"/>
                  <a:satMod val="250000"/>
                  <a:alpha val="100000"/>
                </a:schemeClr>
              </a:solidFill>
            </a:endParaRPr>
          </a:p>
        </p:txBody>
      </p:sp>
      <p:sp>
        <p:nvSpPr>
          <p:cNvPr id="13315" name="Content Placeholder 2"/>
          <p:cNvSpPr>
            <a:spLocks noGrp="1"/>
          </p:cNvSpPr>
          <p:nvPr>
            <p:ph idx="1"/>
          </p:nvPr>
        </p:nvSpPr>
        <p:spPr/>
        <p:txBody>
          <a:bodyPr/>
          <a:lstStyle/>
          <a:p>
            <a:pPr marL="182880" indent="-182880" eaLnBrk="1" fontAlgn="auto" hangingPunct="1">
              <a:defRPr/>
            </a:pPr>
            <a:r>
              <a:rPr lang="en-US" altLang="en-US" smtClean="0">
                <a:solidFill>
                  <a:srgbClr val="000000"/>
                </a:solidFill>
                <a:cs typeface="Times New Roman" panose="02020603050405020304" pitchFamily="18" charset="0"/>
              </a:rPr>
              <a:t>Some things are best modeled textually; others graphically </a:t>
            </a:r>
          </a:p>
          <a:p>
            <a:pPr marL="182880" indent="-182880" eaLnBrk="1" fontAlgn="auto" hangingPunct="1">
              <a:defRPr/>
            </a:pPr>
            <a:r>
              <a:rPr lang="en-US" altLang="en-US" smtClean="0">
                <a:solidFill>
                  <a:srgbClr val="000000"/>
                </a:solidFill>
                <a:cs typeface="Times New Roman" panose="02020603050405020304" pitchFamily="18" charset="0"/>
              </a:rPr>
              <a:t>The UML is more than just a bunch of graphical symbols</a:t>
            </a:r>
          </a:p>
          <a:p>
            <a:pPr marL="182880" indent="-182880" eaLnBrk="1" fontAlgn="auto" hangingPunct="1">
              <a:defRPr/>
            </a:pPr>
            <a:r>
              <a:rPr lang="en-US" altLang="en-US" smtClean="0">
                <a:solidFill>
                  <a:srgbClr val="000000"/>
                </a:solidFill>
                <a:cs typeface="Times New Roman" panose="02020603050405020304" pitchFamily="18" charset="0"/>
              </a:rPr>
              <a:t>One developer can write a model in the UML, and another developer, or even another tool, can interpret that model unambiguously</a:t>
            </a:r>
            <a:endParaRPr lang="en-US" alt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marL="54864" eaLnBrk="1" fontAlgn="auto" hangingPunct="1">
              <a:spcAft>
                <a:spcPts val="0"/>
              </a:spcAft>
              <a:defRPr/>
            </a:pPr>
            <a:r>
              <a:rPr lang="en-US" smtClean="0">
                <a:solidFill>
                  <a:schemeClr val="tx2">
                    <a:tint val="100000"/>
                    <a:shade val="90000"/>
                    <a:satMod val="250000"/>
                    <a:alpha val="100000"/>
                  </a:schemeClr>
                </a:solidFill>
              </a:rPr>
              <a:t>Modeling a System's Architecture</a:t>
            </a:r>
          </a:p>
        </p:txBody>
      </p:sp>
      <p:pic>
        <p:nvPicPr>
          <p:cNvPr id="4608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77851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marL="54864" eaLnBrk="1" fontAlgn="auto" hangingPunct="1">
              <a:spcAft>
                <a:spcPts val="0"/>
              </a:spcAft>
              <a:defRPr/>
            </a:pPr>
            <a:r>
              <a:rPr lang="en-US" smtClean="0">
                <a:solidFill>
                  <a:srgbClr val="000000"/>
                </a:solidFill>
                <a:cs typeface="Times New Roman" charset="0"/>
              </a:rPr>
              <a:t>The UML Architecture</a:t>
            </a:r>
            <a:endParaRPr lang="en-US" smtClean="0">
              <a:solidFill>
                <a:schemeClr val="tx2">
                  <a:tint val="100000"/>
                  <a:shade val="90000"/>
                  <a:satMod val="250000"/>
                  <a:alpha val="100000"/>
                </a:schemeClr>
              </a:solidFill>
            </a:endParaRPr>
          </a:p>
        </p:txBody>
      </p:sp>
      <p:sp>
        <p:nvSpPr>
          <p:cNvPr id="3" name="Content Placeholder 2"/>
          <p:cNvSpPr>
            <a:spLocks noGrp="1"/>
          </p:cNvSpPr>
          <p:nvPr>
            <p:ph idx="1"/>
          </p:nvPr>
        </p:nvSpPr>
        <p:spPr/>
        <p:txBody>
          <a:bodyPr/>
          <a:lstStyle/>
          <a:p>
            <a:pPr marL="182880" indent="-182880" eaLnBrk="1" fontAlgn="auto" hangingPunct="1">
              <a:spcBef>
                <a:spcPts val="0"/>
              </a:spcBef>
              <a:spcAft>
                <a:spcPts val="0"/>
              </a:spcAft>
              <a:buFont typeface="Wingdings 2"/>
              <a:buChar char=""/>
              <a:defRPr/>
            </a:pPr>
            <a:r>
              <a:rPr lang="en-US" dirty="0" smtClean="0">
                <a:solidFill>
                  <a:srgbClr val="000000"/>
                </a:solidFill>
                <a:cs typeface="Times New Roman" charset="0"/>
              </a:rPr>
              <a:t>Visualizing, specifying, constructing and documenting a software intensive system demands that the system be viewed from a number of perspectives. </a:t>
            </a:r>
          </a:p>
          <a:p>
            <a:pPr marL="182880" indent="-182880" eaLnBrk="1" fontAlgn="auto" hangingPunct="1">
              <a:spcBef>
                <a:spcPts val="0"/>
              </a:spcBef>
              <a:spcAft>
                <a:spcPts val="0"/>
              </a:spcAft>
              <a:buFont typeface="Wingdings 2"/>
              <a:buChar char=""/>
              <a:defRPr/>
            </a:pPr>
            <a:endParaRPr lang="en-US" dirty="0" smtClean="0">
              <a:solidFill>
                <a:srgbClr val="000000"/>
              </a:solidFill>
              <a:cs typeface="Times New Roman" charset="0"/>
            </a:endParaRPr>
          </a:p>
          <a:p>
            <a:pPr marL="182880" indent="-182880" eaLnBrk="1" fontAlgn="auto" hangingPunct="1">
              <a:spcBef>
                <a:spcPts val="0"/>
              </a:spcBef>
              <a:spcAft>
                <a:spcPts val="0"/>
              </a:spcAft>
              <a:buFont typeface="Wingdings 2"/>
              <a:buChar char=""/>
              <a:defRPr/>
            </a:pPr>
            <a:r>
              <a:rPr lang="en-US" dirty="0" smtClean="0">
                <a:solidFill>
                  <a:srgbClr val="000000"/>
                </a:solidFill>
                <a:cs typeface="Times New Roman" charset="0"/>
              </a:rPr>
              <a:t>Different stakeholders- end users, analysts, developers, system integrators, testers, technical writers and project managers- each bring different agenda to a project, and each looks at that system in different ways at different times over the project’s life.</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marL="54864" eaLnBrk="1" fontAlgn="auto" hangingPunct="1">
              <a:spcAft>
                <a:spcPts val="0"/>
              </a:spcAft>
              <a:defRPr/>
            </a:pPr>
            <a:r>
              <a:rPr lang="en-US" smtClean="0">
                <a:solidFill>
                  <a:srgbClr val="000000"/>
                </a:solidFill>
                <a:cs typeface="Times New Roman" charset="0"/>
              </a:rPr>
              <a:t>The UML Architecture</a:t>
            </a:r>
            <a:endParaRPr lang="en-US" smtClean="0">
              <a:solidFill>
                <a:schemeClr val="tx2">
                  <a:tint val="100000"/>
                  <a:shade val="90000"/>
                  <a:satMod val="250000"/>
                  <a:alpha val="100000"/>
                </a:schemeClr>
              </a:solidFill>
            </a:endParaRPr>
          </a:p>
        </p:txBody>
      </p:sp>
      <p:sp>
        <p:nvSpPr>
          <p:cNvPr id="3" name="Content Placeholder 2"/>
          <p:cNvSpPr>
            <a:spLocks noGrp="1"/>
          </p:cNvSpPr>
          <p:nvPr>
            <p:ph idx="1"/>
          </p:nvPr>
        </p:nvSpPr>
        <p:spPr/>
        <p:txBody>
          <a:bodyPr>
            <a:normAutofit lnSpcReduction="10000"/>
          </a:bodyPr>
          <a:lstStyle/>
          <a:p>
            <a:pPr marL="182880" indent="-182880" eaLnBrk="1" fontAlgn="auto" hangingPunct="1">
              <a:spcBef>
                <a:spcPts val="0"/>
              </a:spcBef>
              <a:spcAft>
                <a:spcPts val="0"/>
              </a:spcAft>
              <a:buFont typeface="Wingdings 2"/>
              <a:buChar char=""/>
              <a:defRPr/>
            </a:pPr>
            <a:r>
              <a:rPr lang="en-US" dirty="0" smtClean="0">
                <a:solidFill>
                  <a:srgbClr val="000000"/>
                </a:solidFill>
                <a:cs typeface="Times New Roman" charset="0"/>
              </a:rPr>
              <a:t>The </a:t>
            </a:r>
            <a:r>
              <a:rPr lang="en-US" b="1" dirty="0" smtClean="0">
                <a:solidFill>
                  <a:srgbClr val="000000"/>
                </a:solidFill>
                <a:cs typeface="Times New Roman" charset="0"/>
              </a:rPr>
              <a:t>use case view </a:t>
            </a:r>
            <a:r>
              <a:rPr lang="en-US" dirty="0" smtClean="0">
                <a:solidFill>
                  <a:srgbClr val="000000"/>
                </a:solidFill>
                <a:cs typeface="Times New Roman" charset="0"/>
              </a:rPr>
              <a:t>of a system encompasses the use cases that describe the behavior of the system as seen by its end users, analysts, and testers. With the UML, the static aspects of this view are captured in use case diagrams; the dynamic aspects of this view are captured in interaction diagrams, state diagrams, and activity diagrams.</a:t>
            </a:r>
          </a:p>
          <a:p>
            <a:pPr marL="182880" indent="-182880" eaLnBrk="1" fontAlgn="auto" hangingPunct="1">
              <a:spcBef>
                <a:spcPts val="0"/>
              </a:spcBef>
              <a:spcAft>
                <a:spcPts val="0"/>
              </a:spcAft>
              <a:buFont typeface="Wingdings 2"/>
              <a:buChar char=""/>
              <a:defRPr/>
            </a:pPr>
            <a:endParaRPr lang="en-US" dirty="0" smtClean="0">
              <a:solidFill>
                <a:srgbClr val="000000"/>
              </a:solidFill>
              <a:cs typeface="Times New Roman" charset="0"/>
            </a:endParaRPr>
          </a:p>
          <a:p>
            <a:pPr marL="182880" indent="-182880" eaLnBrk="1" fontAlgn="auto" hangingPunct="1">
              <a:spcBef>
                <a:spcPts val="0"/>
              </a:spcBef>
              <a:spcAft>
                <a:spcPts val="0"/>
              </a:spcAft>
              <a:buFont typeface="Wingdings 2"/>
              <a:buChar char=""/>
              <a:defRPr/>
            </a:pPr>
            <a:r>
              <a:rPr lang="en-US" dirty="0" smtClean="0">
                <a:solidFill>
                  <a:srgbClr val="000000"/>
                </a:solidFill>
                <a:cs typeface="Times New Roman" charset="0"/>
              </a:rPr>
              <a:t>The </a:t>
            </a:r>
            <a:r>
              <a:rPr lang="en-US" b="1" dirty="0" smtClean="0">
                <a:solidFill>
                  <a:srgbClr val="000000"/>
                </a:solidFill>
                <a:cs typeface="Times New Roman" charset="0"/>
              </a:rPr>
              <a:t>design view </a:t>
            </a:r>
            <a:r>
              <a:rPr lang="en-US" dirty="0" smtClean="0">
                <a:solidFill>
                  <a:srgbClr val="000000"/>
                </a:solidFill>
                <a:cs typeface="Times New Roman" charset="0"/>
              </a:rPr>
              <a:t>of a system encompasses the classes, interfaces, and collaborations that form the vocabulary of the problem and its solution. This view primarily supports the functional requirements of the system, meaning the services that the system should provide to its end users. With the UML, the static aspects of this view are captured in class diagrams and object diagrams; the dynamic aspects of this view are captured in interaction diagrams, state diagrams, and activity diagrams.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marL="54864" eaLnBrk="1" fontAlgn="auto" hangingPunct="1">
              <a:spcAft>
                <a:spcPts val="0"/>
              </a:spcAft>
              <a:defRPr/>
            </a:pPr>
            <a:r>
              <a:rPr lang="en-US" smtClean="0">
                <a:solidFill>
                  <a:srgbClr val="000000"/>
                </a:solidFill>
                <a:cs typeface="Times New Roman" charset="0"/>
              </a:rPr>
              <a:t>The UML Architecture</a:t>
            </a:r>
            <a:endParaRPr lang="en-US" smtClean="0">
              <a:solidFill>
                <a:schemeClr val="tx2">
                  <a:tint val="100000"/>
                  <a:shade val="90000"/>
                  <a:satMod val="250000"/>
                  <a:alpha val="100000"/>
                </a:schemeClr>
              </a:solidFill>
            </a:endParaRPr>
          </a:p>
        </p:txBody>
      </p:sp>
      <p:sp>
        <p:nvSpPr>
          <p:cNvPr id="3" name="Content Placeholder 2"/>
          <p:cNvSpPr>
            <a:spLocks noGrp="1"/>
          </p:cNvSpPr>
          <p:nvPr>
            <p:ph idx="1"/>
          </p:nvPr>
        </p:nvSpPr>
        <p:spPr/>
        <p:txBody>
          <a:bodyPr>
            <a:normAutofit fontScale="92500" lnSpcReduction="20000"/>
          </a:bodyPr>
          <a:lstStyle/>
          <a:p>
            <a:pPr marL="182880" indent="-182880" eaLnBrk="1" fontAlgn="auto" hangingPunct="1">
              <a:spcBef>
                <a:spcPts val="0"/>
              </a:spcBef>
              <a:spcAft>
                <a:spcPts val="0"/>
              </a:spcAft>
              <a:buFont typeface="Wingdings 2"/>
              <a:buChar char=""/>
              <a:defRPr/>
            </a:pPr>
            <a:r>
              <a:rPr lang="en-US" dirty="0" smtClean="0"/>
              <a:t>The </a:t>
            </a:r>
            <a:r>
              <a:rPr lang="en-US" b="1" dirty="0" smtClean="0"/>
              <a:t>interaction view </a:t>
            </a:r>
            <a:r>
              <a:rPr lang="en-US" dirty="0" smtClean="0"/>
              <a:t>of a system shows the flow of control among its various parts, including possible concurrency and synchronization mechanisms. This view primarily addresses the performance, scalability, and throughput of the system. With the UML, the static and dynamic aspects of this view are captured in the same kinds of diagrams as for the design view, but with a focus on the active classes that control the system and the messages that flow between them.</a:t>
            </a:r>
          </a:p>
          <a:p>
            <a:pPr marL="182880" indent="-182880" eaLnBrk="1" fontAlgn="auto" hangingPunct="1">
              <a:spcBef>
                <a:spcPts val="0"/>
              </a:spcBef>
              <a:spcAft>
                <a:spcPts val="0"/>
              </a:spcAft>
              <a:buFont typeface="Wingdings 2"/>
              <a:buChar char=""/>
              <a:defRPr/>
            </a:pPr>
            <a:endParaRPr lang="en-US" dirty="0" smtClean="0"/>
          </a:p>
          <a:p>
            <a:pPr marL="182880" indent="-182880" eaLnBrk="1" fontAlgn="auto" hangingPunct="1">
              <a:spcBef>
                <a:spcPts val="0"/>
              </a:spcBef>
              <a:spcAft>
                <a:spcPts val="0"/>
              </a:spcAft>
              <a:buFont typeface="Wingdings 2"/>
              <a:buChar char=""/>
              <a:defRPr/>
            </a:pPr>
            <a:r>
              <a:rPr lang="en-US" dirty="0" smtClean="0"/>
              <a:t>The </a:t>
            </a:r>
            <a:r>
              <a:rPr lang="en-US" b="1" dirty="0" smtClean="0"/>
              <a:t>implementation view </a:t>
            </a:r>
            <a:r>
              <a:rPr lang="en-US" dirty="0" smtClean="0"/>
              <a:t>of a system encompasses the artifacts that are used to assemble and release the physical system. This view primarily addresses the configuration management of the system's releases, made up of somewhat independent files that can be assembled in various ways to produce a running system. It is also concerned with the mapping from logical classes and components to physical artifacts. With the UML, the static aspects of this view are captured in artifact diagrams; the dynamic aspects of this view are captured in interaction diagrams, state diagrams, and activity diagrams.</a:t>
            </a:r>
          </a:p>
          <a:p>
            <a:pPr marL="182880" indent="-182880" eaLnBrk="1" fontAlgn="auto" hangingPunct="1">
              <a:spcBef>
                <a:spcPts val="0"/>
              </a:spcBef>
              <a:spcAft>
                <a:spcPts val="0"/>
              </a:spcAft>
              <a:buFont typeface="Wingdings 2"/>
              <a:buChar char=""/>
              <a:defRPr/>
            </a:pPr>
            <a:endParaRPr lang="en-US" dirty="0" smtClean="0"/>
          </a:p>
          <a:p>
            <a:pPr marL="182880" indent="-182880" eaLnBrk="1" fontAlgn="auto" hangingPunct="1">
              <a:spcBef>
                <a:spcPts val="0"/>
              </a:spcBef>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marL="54864" eaLnBrk="1" fontAlgn="auto" hangingPunct="1">
              <a:spcAft>
                <a:spcPts val="0"/>
              </a:spcAft>
              <a:defRPr/>
            </a:pPr>
            <a:r>
              <a:rPr lang="en-US" smtClean="0">
                <a:solidFill>
                  <a:srgbClr val="000000"/>
                </a:solidFill>
                <a:cs typeface="Times New Roman" charset="0"/>
              </a:rPr>
              <a:t>The UML Architecture</a:t>
            </a:r>
            <a:endParaRPr lang="en-US" smtClean="0">
              <a:solidFill>
                <a:schemeClr val="tx2">
                  <a:tint val="100000"/>
                  <a:shade val="90000"/>
                  <a:satMod val="250000"/>
                  <a:alpha val="100000"/>
                </a:schemeClr>
              </a:solidFill>
            </a:endParaRPr>
          </a:p>
        </p:txBody>
      </p:sp>
      <p:sp>
        <p:nvSpPr>
          <p:cNvPr id="3" name="Content Placeholder 2"/>
          <p:cNvSpPr>
            <a:spLocks noGrp="1"/>
          </p:cNvSpPr>
          <p:nvPr>
            <p:ph idx="1"/>
          </p:nvPr>
        </p:nvSpPr>
        <p:spPr/>
        <p:txBody>
          <a:bodyPr/>
          <a:lstStyle/>
          <a:p>
            <a:pPr marL="182880" indent="-182880" eaLnBrk="1" fontAlgn="auto" hangingPunct="1">
              <a:spcBef>
                <a:spcPts val="0"/>
              </a:spcBef>
              <a:spcAft>
                <a:spcPts val="0"/>
              </a:spcAft>
              <a:buFont typeface="Wingdings 2"/>
              <a:buChar char=""/>
              <a:defRPr/>
            </a:pPr>
            <a:r>
              <a:rPr lang="en-US" dirty="0" smtClean="0"/>
              <a:t>The </a:t>
            </a:r>
            <a:r>
              <a:rPr lang="en-US" b="1" dirty="0" smtClean="0"/>
              <a:t>deployment view </a:t>
            </a:r>
            <a:r>
              <a:rPr lang="en-US" dirty="0" smtClean="0"/>
              <a:t>of a system encompasses the nodes that form the system's hardware topology on which the system executes. This view primarily addresses the distribution, delivery, and installation of the parts that make up the physical system. With the UML, the static aspects of this view are captured in deployment diagrams; the dynamic aspects of this view are captured in interaction diagrams, state diagrams, and activity diagrams.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52400" y="457200"/>
            <a:ext cx="7986713" cy="700088"/>
          </a:xfrm>
        </p:spPr>
        <p:txBody>
          <a:bodyPr/>
          <a:lstStyle/>
          <a:p>
            <a:pPr marL="54864" eaLnBrk="1" fontAlgn="auto" hangingPunct="1">
              <a:spcAft>
                <a:spcPts val="0"/>
              </a:spcAft>
              <a:defRPr/>
            </a:pPr>
            <a:r>
              <a:rPr lang="en-US" dirty="0" smtClean="0">
                <a:solidFill>
                  <a:schemeClr val="tx2">
                    <a:tint val="100000"/>
                    <a:shade val="90000"/>
                    <a:satMod val="250000"/>
                    <a:alpha val="100000"/>
                  </a:schemeClr>
                </a:solidFill>
              </a:rPr>
              <a:t>Software Development Life Cycle</a:t>
            </a:r>
          </a:p>
        </p:txBody>
      </p:sp>
      <p:pic>
        <p:nvPicPr>
          <p:cNvPr id="51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6705600" cy="477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304800" y="457200"/>
            <a:ext cx="8062913" cy="776288"/>
          </a:xfrm>
        </p:spPr>
        <p:txBody>
          <a:bodyPr/>
          <a:lstStyle/>
          <a:p>
            <a:pPr marL="54864" eaLnBrk="1" fontAlgn="auto" hangingPunct="1">
              <a:spcAft>
                <a:spcPts val="0"/>
              </a:spcAft>
              <a:defRPr/>
            </a:pPr>
            <a:r>
              <a:rPr lang="en-US" dirty="0" smtClean="0">
                <a:solidFill>
                  <a:schemeClr val="tx2">
                    <a:tint val="100000"/>
                    <a:shade val="90000"/>
                    <a:satMod val="250000"/>
                    <a:alpha val="100000"/>
                  </a:schemeClr>
                </a:solidFill>
              </a:rPr>
              <a:t>Software Development Life Cycle</a:t>
            </a:r>
          </a:p>
        </p:txBody>
      </p:sp>
      <p:sp>
        <p:nvSpPr>
          <p:cNvPr id="3" name="Content Placeholder 2"/>
          <p:cNvSpPr>
            <a:spLocks noGrp="1"/>
          </p:cNvSpPr>
          <p:nvPr>
            <p:ph idx="1"/>
          </p:nvPr>
        </p:nvSpPr>
        <p:spPr>
          <a:xfrm>
            <a:off x="533400" y="1371600"/>
            <a:ext cx="7391400" cy="5334000"/>
          </a:xfrm>
        </p:spPr>
        <p:txBody>
          <a:bodyPr>
            <a:normAutofit fontScale="85000" lnSpcReduction="10000"/>
          </a:bodyPr>
          <a:lstStyle/>
          <a:p>
            <a:pPr marL="182880" indent="-182880" algn="just" eaLnBrk="1" fontAlgn="auto" hangingPunct="1">
              <a:spcBef>
                <a:spcPts val="0"/>
              </a:spcBef>
              <a:spcAft>
                <a:spcPts val="0"/>
              </a:spcAft>
              <a:buFont typeface="Wingdings 2"/>
              <a:buChar char=""/>
              <a:defRPr/>
            </a:pPr>
            <a:r>
              <a:rPr lang="en-US" b="1" dirty="0" smtClean="0"/>
              <a:t>Inception</a:t>
            </a:r>
            <a:r>
              <a:rPr lang="en-US" dirty="0" smtClean="0"/>
              <a:t> is the first phase of the process, when the seed idea for the development is brought up to the point of being at least internally sufficiently well-founded to warrant entering into the elaboration phase.</a:t>
            </a:r>
          </a:p>
          <a:p>
            <a:pPr marL="182880" indent="-182880" algn="just" eaLnBrk="1" fontAlgn="auto" hangingPunct="1">
              <a:spcBef>
                <a:spcPts val="0"/>
              </a:spcBef>
              <a:spcAft>
                <a:spcPts val="0"/>
              </a:spcAft>
              <a:buFont typeface="Wingdings 2"/>
              <a:buChar char=""/>
              <a:defRPr/>
            </a:pPr>
            <a:endParaRPr lang="en-US" dirty="0" smtClean="0"/>
          </a:p>
          <a:p>
            <a:pPr marL="182880" indent="-182880" algn="just" eaLnBrk="1" fontAlgn="auto" hangingPunct="1">
              <a:spcBef>
                <a:spcPts val="0"/>
              </a:spcBef>
              <a:spcAft>
                <a:spcPts val="0"/>
              </a:spcAft>
              <a:buFont typeface="Wingdings 2"/>
              <a:buChar char=""/>
              <a:defRPr/>
            </a:pPr>
            <a:r>
              <a:rPr lang="en-US" b="1" dirty="0" smtClean="0"/>
              <a:t>Elaboration</a:t>
            </a:r>
            <a:r>
              <a:rPr lang="en-US" dirty="0" smtClean="0"/>
              <a:t> is the second phase of the process, when the product requirements and architecture are defined. In this phase, the requirements are articulated, prioritized, and </a:t>
            </a:r>
            <a:r>
              <a:rPr lang="en-US" dirty="0" err="1" smtClean="0"/>
              <a:t>baselined</a:t>
            </a:r>
            <a:r>
              <a:rPr lang="en-US" dirty="0" smtClean="0"/>
              <a:t>. A system's requirements may range from general vision statements to precise evaluation criteria, each specifying particular functional or nonfunctional behavior and each providing a basis for testing.</a:t>
            </a:r>
          </a:p>
          <a:p>
            <a:pPr marL="182880" indent="-182880" algn="just" eaLnBrk="1" fontAlgn="auto" hangingPunct="1">
              <a:spcBef>
                <a:spcPts val="0"/>
              </a:spcBef>
              <a:spcAft>
                <a:spcPts val="0"/>
              </a:spcAft>
              <a:buFont typeface="Wingdings 2"/>
              <a:buChar char=""/>
              <a:defRPr/>
            </a:pPr>
            <a:endParaRPr lang="en-US" dirty="0" smtClean="0"/>
          </a:p>
          <a:p>
            <a:pPr marL="182880" indent="-182880" algn="just" eaLnBrk="1" fontAlgn="auto" hangingPunct="1">
              <a:spcBef>
                <a:spcPts val="0"/>
              </a:spcBef>
              <a:spcAft>
                <a:spcPts val="0"/>
              </a:spcAft>
              <a:buFont typeface="Wingdings 2"/>
              <a:buChar char=""/>
              <a:defRPr/>
            </a:pPr>
            <a:r>
              <a:rPr lang="en-US" b="1" dirty="0" smtClean="0"/>
              <a:t>Construction</a:t>
            </a:r>
            <a:r>
              <a:rPr lang="en-US" dirty="0" smtClean="0"/>
              <a:t> is the third phase of the process, when the software is brought from an executable architectural baseline to being ready to be transitioned to the user community. Here also, the system's requirements and especially its evaluation criteria are constantly reexamined against the business needs of the project, and resources are allocated as appropriate to actively attack risks to the project.</a:t>
            </a:r>
          </a:p>
          <a:p>
            <a:pPr marL="182880" indent="-182880" algn="just" eaLnBrk="1" fontAlgn="auto" hangingPunct="1">
              <a:spcBef>
                <a:spcPts val="0"/>
              </a:spcBef>
              <a:spcAft>
                <a:spcPts val="0"/>
              </a:spcAft>
              <a:buFont typeface="Wingdings 2"/>
              <a:buChar char=""/>
              <a:defRPr/>
            </a:pPr>
            <a:endParaRPr lang="en-US" dirty="0" smtClean="0"/>
          </a:p>
          <a:p>
            <a:pPr marL="182880" indent="-182880" algn="just" eaLnBrk="1" fontAlgn="auto" hangingPunct="1">
              <a:spcBef>
                <a:spcPts val="0"/>
              </a:spcBef>
              <a:spcAft>
                <a:spcPts val="0"/>
              </a:spcAft>
              <a:buFont typeface="Wingdings 2"/>
              <a:buChar char=""/>
              <a:defRPr/>
            </a:pPr>
            <a:r>
              <a:rPr lang="en-US" b="1" dirty="0" smtClean="0"/>
              <a:t>Transition</a:t>
            </a:r>
            <a:r>
              <a:rPr lang="en-US" dirty="0" smtClean="0"/>
              <a:t> is the fourth phase of the process, when the software is delivered to the user community. Rarely does the software development process end here, for even during this phase, the system is continuously improved, bugs are eradicated, and features that didn't make an earlier release are added.</a:t>
            </a:r>
          </a:p>
          <a:p>
            <a:pPr marL="182880" indent="-182880" algn="just" eaLnBrk="1" fontAlgn="auto" hangingPunct="1">
              <a:spcBef>
                <a:spcPts val="0"/>
              </a:spcBef>
              <a:spcAft>
                <a:spcPts val="0"/>
              </a:spcAft>
              <a:buFont typeface="Wingdings 2"/>
              <a:buChar char=""/>
              <a:defRPr/>
            </a:pPr>
            <a:endParaRPr lang="en-US" dirty="0" smtClean="0"/>
          </a:p>
          <a:p>
            <a:pPr marL="182880" indent="-182880" algn="just" eaLnBrk="1" fontAlgn="auto" hangingPunct="1">
              <a:spcBef>
                <a:spcPts val="0"/>
              </a:spcBef>
              <a:spcAft>
                <a:spcPts val="0"/>
              </a:spcAft>
              <a:buFont typeface="Wingdings 2"/>
              <a:buChar char=""/>
              <a:defRPr/>
            </a:pPr>
            <a:r>
              <a:rPr lang="en-US" dirty="0" smtClean="0"/>
              <a:t>An </a:t>
            </a:r>
            <a:r>
              <a:rPr lang="en-US" b="1" dirty="0" smtClean="0"/>
              <a:t>iteration</a:t>
            </a:r>
            <a:r>
              <a:rPr lang="en-US" dirty="0" smtClean="0"/>
              <a:t> is a distinct set of work tasks, with a baselined plan and evaluation criteria that results in an executable system that can be run, tested, and evaluated.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eaLnBrk="1" fontAlgn="auto" hangingPunct="1">
              <a:spcAft>
                <a:spcPts val="0"/>
              </a:spcAft>
              <a:defRPr/>
            </a:pPr>
            <a:r>
              <a:rPr lang="en-US" dirty="0" smtClean="0">
                <a:solidFill>
                  <a:srgbClr val="000000"/>
                </a:solidFill>
                <a:cs typeface="Times New Roman" pitchFamily="18" charset="0"/>
              </a:rPr>
              <a:t>The UML is a language for Specifying</a:t>
            </a:r>
            <a:endParaRPr lang="en-US" dirty="0" smtClean="0">
              <a:solidFill>
                <a:schemeClr val="tx2">
                  <a:tint val="100000"/>
                  <a:shade val="90000"/>
                  <a:satMod val="250000"/>
                  <a:alpha val="100000"/>
                </a:schemeClr>
              </a:solidFill>
            </a:endParaRPr>
          </a:p>
        </p:txBody>
      </p:sp>
      <p:sp>
        <p:nvSpPr>
          <p:cNvPr id="14339" name="Content Placeholder 2"/>
          <p:cNvSpPr>
            <a:spLocks noGrp="1"/>
          </p:cNvSpPr>
          <p:nvPr>
            <p:ph idx="1"/>
          </p:nvPr>
        </p:nvSpPr>
        <p:spPr/>
        <p:txBody>
          <a:bodyPr/>
          <a:lstStyle/>
          <a:p>
            <a:pPr marL="182880" indent="-182880" eaLnBrk="1" fontAlgn="auto" hangingPunct="1">
              <a:defRPr/>
            </a:pPr>
            <a:r>
              <a:rPr lang="en-US" altLang="en-US" dirty="0" smtClean="0">
                <a:cs typeface="Times New Roman" panose="02020603050405020304" pitchFamily="18" charset="0"/>
              </a:rPr>
              <a:t>Specifying means building models that are precise, unambiguous, and complete</a:t>
            </a:r>
          </a:p>
          <a:p>
            <a:pPr marL="182880" indent="-182880" eaLnBrk="1" fontAlgn="auto" hangingPunct="1">
              <a:defRPr/>
            </a:pPr>
            <a:r>
              <a:rPr lang="en-US" altLang="en-US" dirty="0" smtClean="0"/>
              <a:t>In particular, the UML addresses the specification of all the important analysis, design, and implementation decisions that must be made in developing and deploying a software-intensive system.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eaLnBrk="1" fontAlgn="auto" hangingPunct="1">
              <a:spcAft>
                <a:spcPts val="0"/>
              </a:spcAft>
              <a:defRPr/>
            </a:pPr>
            <a:r>
              <a:rPr lang="en-US" dirty="0" smtClean="0">
                <a:solidFill>
                  <a:srgbClr val="000000"/>
                </a:solidFill>
                <a:cs typeface="Times New Roman" pitchFamily="18" charset="0"/>
              </a:rPr>
              <a:t>The UML is a language for Constructing</a:t>
            </a:r>
            <a:endParaRPr lang="en-US" dirty="0" smtClean="0">
              <a:solidFill>
                <a:schemeClr val="tx2">
                  <a:tint val="100000"/>
                  <a:shade val="90000"/>
                  <a:satMod val="250000"/>
                  <a:alpha val="100000"/>
                </a:schemeClr>
              </a:solidFill>
            </a:endParaRPr>
          </a:p>
        </p:txBody>
      </p:sp>
      <p:sp>
        <p:nvSpPr>
          <p:cNvPr id="15363" name="Content Placeholder 2"/>
          <p:cNvSpPr>
            <a:spLocks noGrp="1"/>
          </p:cNvSpPr>
          <p:nvPr>
            <p:ph idx="1"/>
          </p:nvPr>
        </p:nvSpPr>
        <p:spPr/>
        <p:txBody>
          <a:bodyPr/>
          <a:lstStyle/>
          <a:p>
            <a:pPr marL="182880" indent="-182880" eaLnBrk="1" fontAlgn="auto" hangingPunct="1">
              <a:defRPr/>
            </a:pPr>
            <a:r>
              <a:rPr lang="en-US" altLang="en-US" dirty="0" smtClean="0">
                <a:solidFill>
                  <a:srgbClr val="000000"/>
                </a:solidFill>
                <a:cs typeface="Times New Roman" panose="02020603050405020304" pitchFamily="18" charset="0"/>
              </a:rPr>
              <a:t>UML is not a visual programming language, but its models can be directly connected to a variety of programming languages </a:t>
            </a:r>
          </a:p>
          <a:p>
            <a:pPr marL="182880" indent="-182880" eaLnBrk="1" fontAlgn="auto" hangingPunct="1">
              <a:defRPr/>
            </a:pPr>
            <a:r>
              <a:rPr lang="en-US" altLang="en-US" dirty="0" smtClean="0">
                <a:solidFill>
                  <a:srgbClr val="000000"/>
                </a:solidFill>
                <a:cs typeface="Times New Roman" panose="02020603050405020304" pitchFamily="18" charset="0"/>
              </a:rPr>
              <a:t>It is possible to map from a model in the UML to a programming language such as Java, C++, or VB, or even to tables in a RDBMS</a:t>
            </a:r>
            <a:endParaRPr lang="en-US" alt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eaLnBrk="1" fontAlgn="auto" hangingPunct="1">
              <a:spcAft>
                <a:spcPts val="0"/>
              </a:spcAft>
              <a:defRPr/>
            </a:pPr>
            <a:r>
              <a:rPr lang="en-US" dirty="0" smtClean="0">
                <a:solidFill>
                  <a:srgbClr val="000000"/>
                </a:solidFill>
                <a:cs typeface="Times New Roman" pitchFamily="18" charset="0"/>
              </a:rPr>
              <a:t>The UML is a language for Documenting</a:t>
            </a:r>
            <a:endParaRPr lang="en-US" dirty="0" smtClean="0">
              <a:solidFill>
                <a:schemeClr val="tx2">
                  <a:tint val="100000"/>
                  <a:shade val="90000"/>
                  <a:satMod val="250000"/>
                  <a:alpha val="100000"/>
                </a:schemeClr>
              </a:solidFill>
            </a:endParaRPr>
          </a:p>
        </p:txBody>
      </p:sp>
      <p:sp>
        <p:nvSpPr>
          <p:cNvPr id="16387" name="Content Placeholder 2"/>
          <p:cNvSpPr>
            <a:spLocks noGrp="1"/>
          </p:cNvSpPr>
          <p:nvPr>
            <p:ph idx="1"/>
          </p:nvPr>
        </p:nvSpPr>
        <p:spPr/>
        <p:txBody>
          <a:bodyPr/>
          <a:lstStyle/>
          <a:p>
            <a:pPr marL="182880" indent="-182880" eaLnBrk="1" fontAlgn="auto" hangingPunct="1">
              <a:defRPr/>
            </a:pPr>
            <a:r>
              <a:rPr lang="en-US" altLang="en-US" smtClean="0">
                <a:solidFill>
                  <a:srgbClr val="000000"/>
                </a:solidFill>
                <a:cs typeface="Times New Roman" panose="02020603050405020304" pitchFamily="18" charset="0"/>
              </a:rPr>
              <a:t>The UML addresses the documentation of a system’s architecture and all of its details</a:t>
            </a:r>
          </a:p>
          <a:p>
            <a:pPr marL="182880" indent="-182880" eaLnBrk="1" fontAlgn="auto" hangingPunct="1">
              <a:defRPr/>
            </a:pPr>
            <a:r>
              <a:rPr lang="en-US" altLang="en-US" smtClean="0">
                <a:solidFill>
                  <a:srgbClr val="000000"/>
                </a:solidFill>
                <a:cs typeface="Times New Roman" panose="02020603050405020304" pitchFamily="18" charset="0"/>
              </a:rPr>
              <a:t>The UML also provides a language for expressing requirements and for tests</a:t>
            </a:r>
          </a:p>
          <a:p>
            <a:pPr marL="182880" indent="-182880" eaLnBrk="1" fontAlgn="auto" hangingPunct="1">
              <a:defRPr/>
            </a:pPr>
            <a:r>
              <a:rPr lang="en-US" altLang="en-US" smtClean="0">
                <a:solidFill>
                  <a:srgbClr val="000000"/>
                </a:solidFill>
                <a:cs typeface="Times New Roman" panose="02020603050405020304" pitchFamily="18" charset="0"/>
              </a:rPr>
              <a:t>Finally, the UML provides a language for modeling the activities of project planning and release management</a:t>
            </a:r>
          </a:p>
          <a:p>
            <a:pPr marL="182880" indent="-182880" eaLnBrk="1" fontAlgn="auto" hangingPunct="1">
              <a:defRPr/>
            </a:pPr>
            <a:endParaRPr lang="en-US"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marL="54864" eaLnBrk="1" fontAlgn="auto" hangingPunct="1">
              <a:spcAft>
                <a:spcPts val="0"/>
              </a:spcAft>
              <a:defRPr/>
            </a:pPr>
            <a:r>
              <a:rPr lang="en-US" smtClean="0">
                <a:solidFill>
                  <a:srgbClr val="000000"/>
                </a:solidFill>
                <a:cs typeface="Times New Roman" charset="0"/>
              </a:rPr>
              <a:t>Building blocks of the UML</a:t>
            </a:r>
            <a:endParaRPr lang="en-US" smtClean="0">
              <a:solidFill>
                <a:schemeClr val="tx2">
                  <a:tint val="100000"/>
                  <a:shade val="90000"/>
                  <a:satMod val="250000"/>
                  <a:alpha val="100000"/>
                </a:schemeClr>
              </a:solidFill>
            </a:endParaRPr>
          </a:p>
        </p:txBody>
      </p:sp>
      <p:sp>
        <p:nvSpPr>
          <p:cNvPr id="17411" name="Content Placeholder 2"/>
          <p:cNvSpPr>
            <a:spLocks noGrp="1"/>
          </p:cNvSpPr>
          <p:nvPr>
            <p:ph idx="1"/>
          </p:nvPr>
        </p:nvSpPr>
        <p:spPr/>
        <p:txBody>
          <a:bodyPr/>
          <a:lstStyle/>
          <a:p>
            <a:pPr marL="182880" indent="-182880" eaLnBrk="1" fontAlgn="auto" hangingPunct="1">
              <a:defRPr/>
            </a:pPr>
            <a:r>
              <a:rPr lang="en-US" altLang="en-US" smtClean="0">
                <a:solidFill>
                  <a:srgbClr val="000000"/>
                </a:solidFill>
                <a:cs typeface="Times New Roman" panose="02020603050405020304" pitchFamily="18" charset="0"/>
              </a:rPr>
              <a:t>The vocabulary of the UML encompasses three kinds of building blocks:</a:t>
            </a:r>
          </a:p>
          <a:p>
            <a:pPr marL="971550" lvl="1" indent="-514350" eaLnBrk="1" fontAlgn="auto" hangingPunct="1">
              <a:buFont typeface="Calibri" panose="020F0502020204030204" pitchFamily="34" charset="0"/>
              <a:buAutoNum type="arabicPeriod"/>
              <a:defRPr/>
            </a:pPr>
            <a:r>
              <a:rPr lang="en-US" altLang="en-US" b="1" smtClean="0">
                <a:solidFill>
                  <a:srgbClr val="000000"/>
                </a:solidFill>
                <a:cs typeface="Times New Roman" panose="02020603050405020304" pitchFamily="18" charset="0"/>
              </a:rPr>
              <a:t>Things </a:t>
            </a:r>
            <a:r>
              <a:rPr lang="en-US" altLang="en-US" smtClean="0">
                <a:solidFill>
                  <a:srgbClr val="000000"/>
                </a:solidFill>
                <a:cs typeface="Times New Roman" panose="02020603050405020304" pitchFamily="18" charset="0"/>
              </a:rPr>
              <a:t>- abstractions that are first-class citizens in a model</a:t>
            </a:r>
          </a:p>
          <a:p>
            <a:pPr marL="971550" lvl="1" indent="-514350" eaLnBrk="1" fontAlgn="auto" hangingPunct="1">
              <a:buFont typeface="Calibri" panose="020F0502020204030204" pitchFamily="34" charset="0"/>
              <a:buAutoNum type="arabicPeriod"/>
              <a:defRPr/>
            </a:pPr>
            <a:r>
              <a:rPr lang="en-US" altLang="en-US" b="1" smtClean="0">
                <a:solidFill>
                  <a:srgbClr val="000000"/>
                </a:solidFill>
                <a:cs typeface="Times New Roman" panose="02020603050405020304" pitchFamily="18" charset="0"/>
              </a:rPr>
              <a:t>Relationships</a:t>
            </a:r>
            <a:r>
              <a:rPr lang="en-US" altLang="en-US" smtClean="0">
                <a:solidFill>
                  <a:srgbClr val="000000"/>
                </a:solidFill>
                <a:cs typeface="Times New Roman" panose="02020603050405020304" pitchFamily="18" charset="0"/>
              </a:rPr>
              <a:t> - tie these things together</a:t>
            </a:r>
          </a:p>
          <a:p>
            <a:pPr marL="971550" lvl="1" indent="-514350" eaLnBrk="1" fontAlgn="auto" hangingPunct="1">
              <a:buFont typeface="Calibri" panose="020F0502020204030204" pitchFamily="34" charset="0"/>
              <a:buAutoNum type="arabicPeriod"/>
              <a:defRPr/>
            </a:pPr>
            <a:r>
              <a:rPr lang="en-US" altLang="en-US" b="1" smtClean="0">
                <a:solidFill>
                  <a:srgbClr val="000000"/>
                </a:solidFill>
                <a:cs typeface="Times New Roman" panose="02020603050405020304" pitchFamily="18" charset="0"/>
              </a:rPr>
              <a:t>Diagrams</a:t>
            </a:r>
            <a:r>
              <a:rPr lang="en-US" altLang="en-US" smtClean="0">
                <a:solidFill>
                  <a:srgbClr val="000000"/>
                </a:solidFill>
                <a:cs typeface="Times New Roman" panose="02020603050405020304" pitchFamily="18" charset="0"/>
              </a:rPr>
              <a:t> - group interesting collections of things </a:t>
            </a:r>
            <a:endParaRPr lang="en-US" altLang="en-US" smtClean="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marL="54864" eaLnBrk="1" fontAlgn="auto" hangingPunct="1">
              <a:spcAft>
                <a:spcPts val="0"/>
              </a:spcAft>
              <a:defRPr/>
            </a:pPr>
            <a:r>
              <a:rPr lang="en-US" smtClean="0">
                <a:solidFill>
                  <a:srgbClr val="000000"/>
                </a:solidFill>
                <a:cs typeface="Times New Roman" charset="0"/>
              </a:rPr>
              <a:t>Things in the UML</a:t>
            </a:r>
            <a:endParaRPr lang="en-US" smtClean="0">
              <a:solidFill>
                <a:schemeClr val="tx2">
                  <a:tint val="100000"/>
                  <a:shade val="90000"/>
                  <a:satMod val="250000"/>
                  <a:alpha val="100000"/>
                </a:schemeClr>
              </a:solidFill>
            </a:endParaRPr>
          </a:p>
        </p:txBody>
      </p:sp>
      <p:sp>
        <p:nvSpPr>
          <p:cNvPr id="18435" name="Content Placeholder 2"/>
          <p:cNvSpPr>
            <a:spLocks noGrp="1"/>
          </p:cNvSpPr>
          <p:nvPr>
            <p:ph idx="1"/>
          </p:nvPr>
        </p:nvSpPr>
        <p:spPr/>
        <p:txBody>
          <a:bodyPr/>
          <a:lstStyle/>
          <a:p>
            <a:pPr marL="182880" indent="-182880" eaLnBrk="1" fontAlgn="auto" hangingPunct="1">
              <a:defRPr/>
            </a:pPr>
            <a:r>
              <a:rPr lang="en-US" altLang="en-US" smtClean="0">
                <a:solidFill>
                  <a:srgbClr val="000000"/>
                </a:solidFill>
                <a:cs typeface="Times New Roman" panose="02020603050405020304" pitchFamily="18" charset="0"/>
              </a:rPr>
              <a:t>Structural things</a:t>
            </a:r>
          </a:p>
          <a:p>
            <a:pPr marL="182880" indent="-182880" eaLnBrk="1" fontAlgn="auto" hangingPunct="1">
              <a:defRPr/>
            </a:pPr>
            <a:r>
              <a:rPr lang="en-US" altLang="en-US" smtClean="0">
                <a:solidFill>
                  <a:srgbClr val="000000"/>
                </a:solidFill>
                <a:cs typeface="Times New Roman" panose="02020603050405020304" pitchFamily="18" charset="0"/>
              </a:rPr>
              <a:t>Behavioral things</a:t>
            </a:r>
          </a:p>
          <a:p>
            <a:pPr marL="182880" indent="-182880" eaLnBrk="1" fontAlgn="auto" hangingPunct="1">
              <a:defRPr/>
            </a:pPr>
            <a:r>
              <a:rPr lang="en-US" altLang="en-US" smtClean="0">
                <a:solidFill>
                  <a:srgbClr val="000000"/>
                </a:solidFill>
                <a:cs typeface="Times New Roman" panose="02020603050405020304" pitchFamily="18" charset="0"/>
              </a:rPr>
              <a:t>Grouping things</a:t>
            </a:r>
          </a:p>
          <a:p>
            <a:pPr marL="182880" indent="-182880" eaLnBrk="1" fontAlgn="auto" hangingPunct="1">
              <a:defRPr/>
            </a:pPr>
            <a:r>
              <a:rPr lang="en-US" altLang="en-US" smtClean="0">
                <a:solidFill>
                  <a:srgbClr val="000000"/>
                </a:solidFill>
                <a:cs typeface="Times New Roman" panose="02020603050405020304" pitchFamily="18" charset="0"/>
              </a:rPr>
              <a:t>Annotation things</a:t>
            </a:r>
            <a:endParaRPr lang="en-US"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View</Template>
  <TotalTime>315</TotalTime>
  <Words>2469</Words>
  <Application>Microsoft Office PowerPoint</Application>
  <PresentationFormat>On-screen Show (4:3)</PresentationFormat>
  <Paragraphs>163</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Century Schoolbook</vt:lpstr>
      <vt:lpstr>Wingdings 2</vt:lpstr>
      <vt:lpstr>Calibri</vt:lpstr>
      <vt:lpstr>Times New Roman</vt:lpstr>
      <vt:lpstr>View</vt:lpstr>
      <vt:lpstr>Chapter 2. Introducing the UML</vt:lpstr>
      <vt:lpstr>What is UML?</vt:lpstr>
      <vt:lpstr>Why use UML</vt:lpstr>
      <vt:lpstr>The UML is a language for Visualizing</vt:lpstr>
      <vt:lpstr>The UML is a language for Specifying</vt:lpstr>
      <vt:lpstr>The UML is a language for Constructing</vt:lpstr>
      <vt:lpstr>The UML is a language for Documenting</vt:lpstr>
      <vt:lpstr>Building blocks of the UML</vt:lpstr>
      <vt:lpstr>Things in the UML</vt:lpstr>
      <vt:lpstr>Structural things</vt:lpstr>
      <vt:lpstr>Structural things</vt:lpstr>
      <vt:lpstr>Structural things</vt:lpstr>
      <vt:lpstr>Structural things</vt:lpstr>
      <vt:lpstr>Structural things</vt:lpstr>
      <vt:lpstr>Structural things</vt:lpstr>
      <vt:lpstr>Structural things</vt:lpstr>
      <vt:lpstr>Structural things</vt:lpstr>
      <vt:lpstr>Structural things</vt:lpstr>
      <vt:lpstr>Behavioral Things</vt:lpstr>
      <vt:lpstr>Behavioral Things</vt:lpstr>
      <vt:lpstr>Behavioral Things</vt:lpstr>
      <vt:lpstr>Behavioral Things</vt:lpstr>
      <vt:lpstr>Grouping Things</vt:lpstr>
      <vt:lpstr>Grouping Things</vt:lpstr>
      <vt:lpstr>Annotational Things</vt:lpstr>
      <vt:lpstr>Relationships in the UML</vt:lpstr>
      <vt:lpstr>Relationships in the UML</vt:lpstr>
      <vt:lpstr>Relationships in the UML</vt:lpstr>
      <vt:lpstr>Relationships in the UML</vt:lpstr>
      <vt:lpstr>Relationships in the UML</vt:lpstr>
      <vt:lpstr>Diagrams in the UML</vt:lpstr>
      <vt:lpstr>Diagrams in the UML</vt:lpstr>
      <vt:lpstr>Diagrams in the UML</vt:lpstr>
      <vt:lpstr>Diagrams in the UML</vt:lpstr>
      <vt:lpstr>Diagrams in the UML</vt:lpstr>
      <vt:lpstr>Diagrams in the UML</vt:lpstr>
      <vt:lpstr>Diagrams in the UML</vt:lpstr>
      <vt:lpstr>Diagrams in the UML</vt:lpstr>
      <vt:lpstr>Diagrams in the UML</vt:lpstr>
      <vt:lpstr>Modeling a System's Architecture</vt:lpstr>
      <vt:lpstr>The UML Architecture</vt:lpstr>
      <vt:lpstr>The UML Architecture</vt:lpstr>
      <vt:lpstr>The UML Architecture</vt:lpstr>
      <vt:lpstr>The UML Architecture</vt:lpstr>
      <vt:lpstr>Software Development Life Cycle</vt:lpstr>
      <vt:lpstr>Software Development Life Cycle</vt:lpstr>
    </vt:vector>
  </TitlesOfParts>
  <Company>AIUB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Introducing the UML</dc:title>
  <dc:creator>Manzur</dc:creator>
  <cp:lastModifiedBy>Mohaimen-Bin-Noor</cp:lastModifiedBy>
  <cp:revision>43</cp:revision>
  <dcterms:created xsi:type="dcterms:W3CDTF">2010-05-25T07:05:39Z</dcterms:created>
  <dcterms:modified xsi:type="dcterms:W3CDTF">2022-05-30T06:21:44Z</dcterms:modified>
</cp:coreProperties>
</file>