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2" r:id="rId4"/>
  </p:sldMasterIdLst>
  <p:notesMasterIdLst>
    <p:notesMasterId r:id="rId30"/>
  </p:notesMasterIdLst>
  <p:sldIdLst>
    <p:sldId id="256" r:id="rId5"/>
    <p:sldId id="330" r:id="rId6"/>
    <p:sldId id="331" r:id="rId7"/>
    <p:sldId id="332" r:id="rId8"/>
    <p:sldId id="335" r:id="rId9"/>
    <p:sldId id="334" r:id="rId10"/>
    <p:sldId id="333" r:id="rId11"/>
    <p:sldId id="336" r:id="rId12"/>
    <p:sldId id="337" r:id="rId13"/>
    <p:sldId id="340" r:id="rId14"/>
    <p:sldId id="339" r:id="rId15"/>
    <p:sldId id="338" r:id="rId16"/>
    <p:sldId id="341" r:id="rId17"/>
    <p:sldId id="343" r:id="rId18"/>
    <p:sldId id="342" r:id="rId19"/>
    <p:sldId id="344" r:id="rId20"/>
    <p:sldId id="345" r:id="rId21"/>
    <p:sldId id="346" r:id="rId22"/>
    <p:sldId id="347" r:id="rId23"/>
    <p:sldId id="348" r:id="rId24"/>
    <p:sldId id="349" r:id="rId25"/>
    <p:sldId id="350" r:id="rId26"/>
    <p:sldId id="351" r:id="rId27"/>
    <p:sldId id="352" r:id="rId28"/>
    <p:sldId id="353"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26" autoAdjust="0"/>
    <p:restoredTop sz="94415" autoAdjust="0"/>
  </p:normalViewPr>
  <p:slideViewPr>
    <p:cSldViewPr>
      <p:cViewPr varScale="1">
        <p:scale>
          <a:sx n="67" d="100"/>
          <a:sy n="67" d="100"/>
        </p:scale>
        <p:origin x="1398"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smtClean="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93A7E935-795E-47D6-AA3E-B049C2EAD326}" type="datetimeFigureOut">
              <a:rPr lang="en-US"/>
              <a:pPr>
                <a:defRPr/>
              </a:pPr>
              <a:t>21-Oct-20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smtClean="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699557E7-C6BC-499F-924A-241CFA0F231B}" type="slidenum">
              <a:rPr lang="en-US"/>
              <a:pPr>
                <a:defRPr/>
              </a:pPr>
              <a:t>‹#›</a:t>
            </a:fld>
            <a:endParaRPr lang="en-US"/>
          </a:p>
        </p:txBody>
      </p:sp>
    </p:spTree>
    <p:extLst>
      <p:ext uri="{BB962C8B-B14F-4D97-AF65-F5344CB8AC3E}">
        <p14:creationId xmlns:p14="http://schemas.microsoft.com/office/powerpoint/2010/main" val="44654436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p:spPr>
      </p:sp>
      <p:sp>
        <p:nvSpPr>
          <p:cNvPr id="1024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02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CB97B7E-A32D-4EAA-BEE3-86450DF058BF}" type="slidenum">
              <a:rPr lang="en-US"/>
              <a:pPr fontAlgn="base">
                <a:spcBef>
                  <a:spcPct val="0"/>
                </a:spcBef>
                <a:spcAft>
                  <a:spcPct val="0"/>
                </a:spcAft>
              </a:pPr>
              <a:t>1</a:t>
            </a:fld>
            <a:endParaRPr lang="en-US"/>
          </a:p>
        </p:txBody>
      </p:sp>
    </p:spTree>
    <p:extLst>
      <p:ext uri="{BB962C8B-B14F-4D97-AF65-F5344CB8AC3E}">
        <p14:creationId xmlns:p14="http://schemas.microsoft.com/office/powerpoint/2010/main" val="821416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769541"/>
            <a:ext cx="7080026"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028020" y="3598339"/>
            <a:ext cx="7080026"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A5E778B9-1A5B-4B6E-AE64-76849C42F72E}" type="datetime1">
              <a:rPr lang="en-US" smtClean="0"/>
              <a:pPr>
                <a:defRPr/>
              </a:pPr>
              <a:t>21-Oct-20</a:t>
            </a:fld>
            <a:endParaRPr lang="en-US"/>
          </a:p>
        </p:txBody>
      </p:sp>
      <p:sp>
        <p:nvSpPr>
          <p:cNvPr id="5" name="Footer Placeholder 4"/>
          <p:cNvSpPr>
            <a:spLocks noGrp="1"/>
          </p:cNvSpPr>
          <p:nvPr>
            <p:ph type="ftr" sz="quarter" idx="11"/>
          </p:nvPr>
        </p:nvSpPr>
        <p:spPr/>
        <p:txBody>
          <a:bodyPr/>
          <a:lstStyle/>
          <a:p>
            <a:pPr>
              <a:defRPr/>
            </a:pPr>
            <a:r>
              <a:rPr lang="en-US" smtClean="0"/>
              <a:t>Syed Ishteaque Ahmed ::: OOAD (D) ::: Fall 2012</a:t>
            </a:r>
            <a:endParaRPr lang="en-US" dirty="0"/>
          </a:p>
        </p:txBody>
      </p:sp>
      <p:sp>
        <p:nvSpPr>
          <p:cNvPr id="6" name="Slide Number Placeholder 5"/>
          <p:cNvSpPr>
            <a:spLocks noGrp="1"/>
          </p:cNvSpPr>
          <p:nvPr>
            <p:ph type="sldNum" sz="quarter" idx="12"/>
          </p:nvPr>
        </p:nvSpPr>
        <p:spPr/>
        <p:txBody>
          <a:bodyPr/>
          <a:lstStyle/>
          <a:p>
            <a:pPr>
              <a:defRPr/>
            </a:pPr>
            <a:fld id="{11146DD9-668C-401C-BC20-CAFCE505B3EC}" type="slidenum">
              <a:rPr lang="en-US" smtClean="0"/>
              <a:pPr>
                <a:defRPr/>
              </a:pPr>
              <a:t>‹#›</a:t>
            </a:fld>
            <a:endParaRPr lang="en-US"/>
          </a:p>
        </p:txBody>
      </p:sp>
    </p:spTree>
    <p:extLst>
      <p:ext uri="{BB962C8B-B14F-4D97-AF65-F5344CB8AC3E}">
        <p14:creationId xmlns:p14="http://schemas.microsoft.com/office/powerpoint/2010/main" val="358231654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Slate-V2-S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995" y="540085"/>
            <a:ext cx="7656010" cy="3834374"/>
          </a:xfrm>
          <a:prstGeom prst="rect">
            <a:avLst/>
          </a:prstGeom>
        </p:spPr>
      </p:pic>
      <p:sp>
        <p:nvSpPr>
          <p:cNvPr id="2" name="Title 1"/>
          <p:cNvSpPr>
            <a:spLocks noGrp="1"/>
          </p:cNvSpPr>
          <p:nvPr>
            <p:ph type="title"/>
          </p:nvPr>
        </p:nvSpPr>
        <p:spPr>
          <a:xfrm>
            <a:off x="685354" y="4565255"/>
            <a:ext cx="7766495"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26217" y="695010"/>
            <a:ext cx="7285600"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46" y="5108728"/>
            <a:ext cx="776532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584BD380-272B-4DC0-AFD3-18F205177B89}" type="datetime1">
              <a:rPr lang="en-US" smtClean="0"/>
              <a:pPr>
                <a:defRPr/>
              </a:pPr>
              <a:t>21-Oct-20</a:t>
            </a:fld>
            <a:endParaRPr lang="en-US"/>
          </a:p>
        </p:txBody>
      </p:sp>
      <p:sp>
        <p:nvSpPr>
          <p:cNvPr id="6" name="Footer Placeholder 5"/>
          <p:cNvSpPr>
            <a:spLocks noGrp="1"/>
          </p:cNvSpPr>
          <p:nvPr>
            <p:ph type="ftr" sz="quarter" idx="11"/>
          </p:nvPr>
        </p:nvSpPr>
        <p:spPr/>
        <p:txBody>
          <a:bodyPr/>
          <a:lstStyle/>
          <a:p>
            <a:pPr>
              <a:defRPr/>
            </a:pPr>
            <a:r>
              <a:rPr lang="en-US" smtClean="0"/>
              <a:t>Syed Ishteaque Ahmed ::: OOAD (D) ::: Fall 2012</a:t>
            </a:r>
            <a:endParaRPr lang="en-US" dirty="0"/>
          </a:p>
        </p:txBody>
      </p:sp>
      <p:sp>
        <p:nvSpPr>
          <p:cNvPr id="7" name="Slide Number Placeholder 6"/>
          <p:cNvSpPr>
            <a:spLocks noGrp="1"/>
          </p:cNvSpPr>
          <p:nvPr>
            <p:ph type="sldNum" sz="quarter" idx="12"/>
          </p:nvPr>
        </p:nvSpPr>
        <p:spPr/>
        <p:txBody>
          <a:bodyPr/>
          <a:lstStyle/>
          <a:p>
            <a:pPr>
              <a:defRPr/>
            </a:pPr>
            <a:fld id="{883AB3C6-BE4E-44BD-AA93-F10D57E4A546}" type="slidenum">
              <a:rPr lang="en-US" smtClean="0"/>
              <a:pPr>
                <a:defRPr/>
              </a:pPr>
              <a:t>‹#›</a:t>
            </a:fld>
            <a:endParaRPr lang="en-US"/>
          </a:p>
        </p:txBody>
      </p:sp>
    </p:spTree>
    <p:extLst>
      <p:ext uri="{BB962C8B-B14F-4D97-AF65-F5344CB8AC3E}">
        <p14:creationId xmlns:p14="http://schemas.microsoft.com/office/powerpoint/2010/main" val="1629424198"/>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8437"/>
            <a:ext cx="776532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46" y="4295180"/>
            <a:ext cx="7765322"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584BD380-272B-4DC0-AFD3-18F205177B89}" type="datetime1">
              <a:rPr lang="en-US" smtClean="0"/>
              <a:pPr>
                <a:defRPr/>
              </a:pPr>
              <a:t>21-Oct-20</a:t>
            </a:fld>
            <a:endParaRPr lang="en-US"/>
          </a:p>
        </p:txBody>
      </p:sp>
      <p:sp>
        <p:nvSpPr>
          <p:cNvPr id="6" name="Footer Placeholder 5"/>
          <p:cNvSpPr>
            <a:spLocks noGrp="1"/>
          </p:cNvSpPr>
          <p:nvPr>
            <p:ph type="ftr" sz="quarter" idx="11"/>
          </p:nvPr>
        </p:nvSpPr>
        <p:spPr/>
        <p:txBody>
          <a:bodyPr/>
          <a:lstStyle/>
          <a:p>
            <a:pPr>
              <a:defRPr/>
            </a:pPr>
            <a:r>
              <a:rPr lang="en-US" smtClean="0"/>
              <a:t>Syed Ishteaque Ahmed ::: OOAD (D) ::: Fall 2012</a:t>
            </a:r>
            <a:endParaRPr lang="en-US" dirty="0"/>
          </a:p>
        </p:txBody>
      </p:sp>
      <p:sp>
        <p:nvSpPr>
          <p:cNvPr id="7" name="Slide Number Placeholder 6"/>
          <p:cNvSpPr>
            <a:spLocks noGrp="1"/>
          </p:cNvSpPr>
          <p:nvPr>
            <p:ph type="sldNum" sz="quarter" idx="12"/>
          </p:nvPr>
        </p:nvSpPr>
        <p:spPr/>
        <p:txBody>
          <a:bodyPr/>
          <a:lstStyle/>
          <a:p>
            <a:pPr>
              <a:defRPr/>
            </a:pPr>
            <a:fld id="{883AB3C6-BE4E-44BD-AA93-F10D57E4A546}" type="slidenum">
              <a:rPr lang="en-US" smtClean="0"/>
              <a:pPr>
                <a:defRPr/>
              </a:pPr>
              <a:t>‹#›</a:t>
            </a:fld>
            <a:endParaRPr lang="en-US"/>
          </a:p>
        </p:txBody>
      </p:sp>
    </p:spTree>
    <p:extLst>
      <p:ext uri="{BB962C8B-B14F-4D97-AF65-F5344CB8AC3E}">
        <p14:creationId xmlns:p14="http://schemas.microsoft.com/office/powerpoint/2010/main" val="691586873"/>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3610033"/>
            <a:ext cx="6564224"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346" y="4304353"/>
            <a:ext cx="7765322"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584BD380-272B-4DC0-AFD3-18F205177B89}" type="datetime1">
              <a:rPr lang="en-US" smtClean="0"/>
              <a:pPr>
                <a:defRPr/>
              </a:pPr>
              <a:t>21-Oct-20</a:t>
            </a:fld>
            <a:endParaRPr lang="en-US"/>
          </a:p>
        </p:txBody>
      </p:sp>
      <p:sp>
        <p:nvSpPr>
          <p:cNvPr id="6" name="Footer Placeholder 5"/>
          <p:cNvSpPr>
            <a:spLocks noGrp="1"/>
          </p:cNvSpPr>
          <p:nvPr>
            <p:ph type="ftr" sz="quarter" idx="11"/>
          </p:nvPr>
        </p:nvSpPr>
        <p:spPr/>
        <p:txBody>
          <a:bodyPr/>
          <a:lstStyle/>
          <a:p>
            <a:pPr>
              <a:defRPr/>
            </a:pPr>
            <a:r>
              <a:rPr lang="en-US" smtClean="0"/>
              <a:t>Syed Ishteaque Ahmed ::: OOAD (D) ::: Fall 2012</a:t>
            </a:r>
            <a:endParaRPr lang="en-US" dirty="0"/>
          </a:p>
        </p:txBody>
      </p:sp>
      <p:sp>
        <p:nvSpPr>
          <p:cNvPr id="7" name="Slide Number Placeholder 6"/>
          <p:cNvSpPr>
            <a:spLocks noGrp="1"/>
          </p:cNvSpPr>
          <p:nvPr>
            <p:ph type="sldNum" sz="quarter" idx="12"/>
          </p:nvPr>
        </p:nvSpPr>
        <p:spPr/>
        <p:txBody>
          <a:bodyPr/>
          <a:lstStyle/>
          <a:p>
            <a:pPr>
              <a:defRPr/>
            </a:pPr>
            <a:fld id="{883AB3C6-BE4E-44BD-AA93-F10D57E4A546}" type="slidenum">
              <a:rPr lang="en-US" smtClean="0"/>
              <a:pPr>
                <a:defRPr/>
              </a:pPr>
              <a:t>‹#›</a:t>
            </a:fld>
            <a:endParaRPr lang="en-US"/>
          </a:p>
        </p:txBody>
      </p:sp>
      <p:sp>
        <p:nvSpPr>
          <p:cNvPr id="11" name="TextBox 10"/>
          <p:cNvSpPr txBox="1"/>
          <p:nvPr/>
        </p:nvSpPr>
        <p:spPr>
          <a:xfrm>
            <a:off x="627459" y="87391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7828359" y="2933245"/>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76938787"/>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46" y="2126943"/>
            <a:ext cx="7765322"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39" y="4650556"/>
            <a:ext cx="776414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584BD380-272B-4DC0-AFD3-18F205177B89}" type="datetime1">
              <a:rPr lang="en-US" smtClean="0"/>
              <a:pPr>
                <a:defRPr/>
              </a:pPr>
              <a:t>21-Oct-20</a:t>
            </a:fld>
            <a:endParaRPr lang="en-US"/>
          </a:p>
        </p:txBody>
      </p:sp>
      <p:sp>
        <p:nvSpPr>
          <p:cNvPr id="6" name="Footer Placeholder 5"/>
          <p:cNvSpPr>
            <a:spLocks noGrp="1"/>
          </p:cNvSpPr>
          <p:nvPr>
            <p:ph type="ftr" sz="quarter" idx="11"/>
          </p:nvPr>
        </p:nvSpPr>
        <p:spPr/>
        <p:txBody>
          <a:bodyPr/>
          <a:lstStyle/>
          <a:p>
            <a:pPr>
              <a:defRPr/>
            </a:pPr>
            <a:r>
              <a:rPr lang="en-US" smtClean="0"/>
              <a:t>Syed Ishteaque Ahmed ::: OOAD (D) ::: Fall 2012</a:t>
            </a:r>
            <a:endParaRPr lang="en-US" dirty="0"/>
          </a:p>
        </p:txBody>
      </p:sp>
      <p:sp>
        <p:nvSpPr>
          <p:cNvPr id="7" name="Slide Number Placeholder 6"/>
          <p:cNvSpPr>
            <a:spLocks noGrp="1"/>
          </p:cNvSpPr>
          <p:nvPr>
            <p:ph type="sldNum" sz="quarter" idx="12"/>
          </p:nvPr>
        </p:nvSpPr>
        <p:spPr/>
        <p:txBody>
          <a:bodyPr/>
          <a:lstStyle/>
          <a:p>
            <a:pPr>
              <a:defRPr/>
            </a:pPr>
            <a:fld id="{883AB3C6-BE4E-44BD-AA93-F10D57E4A546}" type="slidenum">
              <a:rPr lang="en-US" smtClean="0"/>
              <a:pPr>
                <a:defRPr/>
              </a:pPr>
              <a:t>‹#›</a:t>
            </a:fld>
            <a:endParaRPr lang="en-US"/>
          </a:p>
        </p:txBody>
      </p:sp>
    </p:spTree>
    <p:extLst>
      <p:ext uri="{BB962C8B-B14F-4D97-AF65-F5344CB8AC3E}">
        <p14:creationId xmlns:p14="http://schemas.microsoft.com/office/powerpoint/2010/main" val="2389359508"/>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6" y="609600"/>
            <a:ext cx="776532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346"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34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335033"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33107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974929"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974929"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pPr>
              <a:defRPr/>
            </a:pPr>
            <a:fld id="{584BD380-272B-4DC0-AFD3-18F205177B89}" type="datetime1">
              <a:rPr lang="en-US" smtClean="0"/>
              <a:pPr>
                <a:defRPr/>
              </a:pPr>
              <a:t>21-Oct-20</a:t>
            </a:fld>
            <a:endParaRPr lang="en-US"/>
          </a:p>
        </p:txBody>
      </p:sp>
      <p:sp>
        <p:nvSpPr>
          <p:cNvPr id="4" name="Footer Placeholder 3"/>
          <p:cNvSpPr>
            <a:spLocks noGrp="1"/>
          </p:cNvSpPr>
          <p:nvPr>
            <p:ph type="ftr" sz="quarter" idx="11"/>
          </p:nvPr>
        </p:nvSpPr>
        <p:spPr/>
        <p:txBody>
          <a:bodyPr/>
          <a:lstStyle/>
          <a:p>
            <a:pPr>
              <a:defRPr/>
            </a:pPr>
            <a:r>
              <a:rPr lang="en-US" smtClean="0"/>
              <a:t>Syed Ishteaque Ahmed ::: OOAD (D) ::: Fall 2012</a:t>
            </a:r>
            <a:endParaRPr lang="en-US" dirty="0"/>
          </a:p>
        </p:txBody>
      </p:sp>
      <p:sp>
        <p:nvSpPr>
          <p:cNvPr id="5" name="Slide Number Placeholder 4"/>
          <p:cNvSpPr>
            <a:spLocks noGrp="1"/>
          </p:cNvSpPr>
          <p:nvPr>
            <p:ph type="sldNum" sz="quarter" idx="12"/>
          </p:nvPr>
        </p:nvSpPr>
        <p:spPr/>
        <p:txBody>
          <a:bodyPr/>
          <a:lstStyle/>
          <a:p>
            <a:pPr>
              <a:defRPr/>
            </a:pPr>
            <a:fld id="{883AB3C6-BE4E-44BD-AA93-F10D57E4A546}" type="slidenum">
              <a:rPr lang="en-US" smtClean="0"/>
              <a:pPr>
                <a:defRPr/>
              </a:pPr>
              <a:t>‹#›</a:t>
            </a:fld>
            <a:endParaRPr lang="en-US"/>
          </a:p>
        </p:txBody>
      </p:sp>
    </p:spTree>
    <p:extLst>
      <p:ext uri="{BB962C8B-B14F-4D97-AF65-F5344CB8AC3E}">
        <p14:creationId xmlns:p14="http://schemas.microsoft.com/office/powerpoint/2010/main" val="1562327794"/>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6" name="Picture 5"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239" y="1826045"/>
            <a:ext cx="2529046" cy="1833558"/>
          </a:xfrm>
          <a:prstGeom prst="rect">
            <a:avLst/>
          </a:prstGeom>
        </p:spPr>
      </p:pic>
      <p:pic>
        <p:nvPicPr>
          <p:cNvPr id="28" name="Picture 27"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3813" y="1826045"/>
            <a:ext cx="2529046" cy="1833558"/>
          </a:xfrm>
          <a:prstGeom prst="rect">
            <a:avLst/>
          </a:prstGeom>
        </p:spPr>
      </p:pic>
      <p:pic>
        <p:nvPicPr>
          <p:cNvPr id="29" name="Picture 28"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1715" y="1826045"/>
            <a:ext cx="2529046" cy="1833558"/>
          </a:xfrm>
          <a:prstGeom prst="rect">
            <a:avLst/>
          </a:prstGeom>
        </p:spPr>
      </p:pic>
      <p:sp>
        <p:nvSpPr>
          <p:cNvPr id="30" name="Title 1"/>
          <p:cNvSpPr>
            <a:spLocks noGrp="1"/>
          </p:cNvSpPr>
          <p:nvPr>
            <p:ph type="title"/>
          </p:nvPr>
        </p:nvSpPr>
        <p:spPr>
          <a:xfrm>
            <a:off x="685346" y="609600"/>
            <a:ext cx="7765322"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5346"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763577" y="1938918"/>
            <a:ext cx="2319276"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5346" y="4480369"/>
            <a:ext cx="2475738"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332091"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409307" y="1939094"/>
            <a:ext cx="2319276"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331075" y="4480368"/>
            <a:ext cx="2476753"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975023"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6056774" y="1934432"/>
            <a:ext cx="2319276"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74929" y="4480366"/>
            <a:ext cx="2475738"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pPr>
              <a:defRPr/>
            </a:pPr>
            <a:fld id="{584BD380-272B-4DC0-AFD3-18F205177B89}" type="datetime1">
              <a:rPr lang="en-US" smtClean="0"/>
              <a:pPr>
                <a:defRPr/>
              </a:pPr>
              <a:t>21-Oct-20</a:t>
            </a:fld>
            <a:endParaRPr lang="en-US"/>
          </a:p>
        </p:txBody>
      </p:sp>
      <p:sp>
        <p:nvSpPr>
          <p:cNvPr id="4" name="Footer Placeholder 3"/>
          <p:cNvSpPr>
            <a:spLocks noGrp="1"/>
          </p:cNvSpPr>
          <p:nvPr>
            <p:ph type="ftr" sz="quarter" idx="11"/>
          </p:nvPr>
        </p:nvSpPr>
        <p:spPr/>
        <p:txBody>
          <a:bodyPr/>
          <a:lstStyle/>
          <a:p>
            <a:pPr>
              <a:defRPr/>
            </a:pPr>
            <a:r>
              <a:rPr lang="en-US" smtClean="0"/>
              <a:t>Syed Ishteaque Ahmed ::: OOAD (D) ::: Fall 2012</a:t>
            </a:r>
            <a:endParaRPr lang="en-US" dirty="0"/>
          </a:p>
        </p:txBody>
      </p:sp>
      <p:sp>
        <p:nvSpPr>
          <p:cNvPr id="5" name="Slide Number Placeholder 4"/>
          <p:cNvSpPr>
            <a:spLocks noGrp="1"/>
          </p:cNvSpPr>
          <p:nvPr>
            <p:ph type="sldNum" sz="quarter" idx="12"/>
          </p:nvPr>
        </p:nvSpPr>
        <p:spPr/>
        <p:txBody>
          <a:bodyPr/>
          <a:lstStyle/>
          <a:p>
            <a:pPr>
              <a:defRPr/>
            </a:pPr>
            <a:fld id="{883AB3C6-BE4E-44BD-AA93-F10D57E4A546}" type="slidenum">
              <a:rPr lang="en-US" smtClean="0"/>
              <a:pPr>
                <a:defRPr/>
              </a:pPr>
              <a:t>‹#›</a:t>
            </a:fld>
            <a:endParaRPr lang="en-US"/>
          </a:p>
        </p:txBody>
      </p:sp>
    </p:spTree>
    <p:extLst>
      <p:ext uri="{BB962C8B-B14F-4D97-AF65-F5344CB8AC3E}">
        <p14:creationId xmlns:p14="http://schemas.microsoft.com/office/powerpoint/2010/main" val="3543613401"/>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592E7BDC-E62E-4DAD-B834-81E747344E21}" type="datetime1">
              <a:rPr lang="en-US" smtClean="0"/>
              <a:pPr>
                <a:defRPr/>
              </a:pPr>
              <a:t>21-Oct-20</a:t>
            </a:fld>
            <a:endParaRPr lang="en-US"/>
          </a:p>
        </p:txBody>
      </p:sp>
      <p:sp>
        <p:nvSpPr>
          <p:cNvPr id="5" name="Footer Placeholder 4"/>
          <p:cNvSpPr>
            <a:spLocks noGrp="1"/>
          </p:cNvSpPr>
          <p:nvPr>
            <p:ph type="ftr" sz="quarter" idx="11"/>
          </p:nvPr>
        </p:nvSpPr>
        <p:spPr/>
        <p:txBody>
          <a:bodyPr/>
          <a:lstStyle/>
          <a:p>
            <a:pPr>
              <a:defRPr/>
            </a:pPr>
            <a:r>
              <a:rPr lang="en-US" smtClean="0"/>
              <a:t>Syed Ishteaque Ahmed ::: OOAD (D) ::: Fall 2012</a:t>
            </a:r>
            <a:endParaRPr lang="en-US" dirty="0"/>
          </a:p>
        </p:txBody>
      </p:sp>
      <p:sp>
        <p:nvSpPr>
          <p:cNvPr id="6" name="Slide Number Placeholder 5"/>
          <p:cNvSpPr>
            <a:spLocks noGrp="1"/>
          </p:cNvSpPr>
          <p:nvPr>
            <p:ph type="sldNum" sz="quarter" idx="12"/>
          </p:nvPr>
        </p:nvSpPr>
        <p:spPr/>
        <p:txBody>
          <a:bodyPr/>
          <a:lstStyle/>
          <a:p>
            <a:pPr>
              <a:defRPr/>
            </a:pPr>
            <a:fld id="{3FB3D30C-D5B8-4CF0-BBD8-D39E89D81DF8}" type="slidenum">
              <a:rPr lang="en-US" smtClean="0"/>
              <a:pPr>
                <a:defRPr/>
              </a:pPr>
              <a:t>‹#›</a:t>
            </a:fld>
            <a:endParaRPr lang="en-US"/>
          </a:p>
        </p:txBody>
      </p:sp>
      <p:pic>
        <p:nvPicPr>
          <p:cNvPr id="7"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extLst>
      <p:ext uri="{BB962C8B-B14F-4D97-AF65-F5344CB8AC3E}">
        <p14:creationId xmlns:p14="http://schemas.microsoft.com/office/powerpoint/2010/main" val="24000085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609600"/>
            <a:ext cx="1713365"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347" y="609600"/>
            <a:ext cx="5937654" cy="5181601"/>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8F46F8B2-0EBC-4920-B530-5427AFFDE07F}" type="datetime1">
              <a:rPr lang="en-US" smtClean="0"/>
              <a:pPr>
                <a:defRPr/>
              </a:pPr>
              <a:t>21-Oct-20</a:t>
            </a:fld>
            <a:endParaRPr lang="en-US"/>
          </a:p>
        </p:txBody>
      </p:sp>
      <p:sp>
        <p:nvSpPr>
          <p:cNvPr id="5" name="Footer Placeholder 4"/>
          <p:cNvSpPr>
            <a:spLocks noGrp="1"/>
          </p:cNvSpPr>
          <p:nvPr>
            <p:ph type="ftr" sz="quarter" idx="11"/>
          </p:nvPr>
        </p:nvSpPr>
        <p:spPr/>
        <p:txBody>
          <a:bodyPr/>
          <a:lstStyle/>
          <a:p>
            <a:pPr>
              <a:defRPr/>
            </a:pPr>
            <a:r>
              <a:rPr lang="en-US" smtClean="0"/>
              <a:t>Syed Ishteaque Ahmed ::: OOAD (D) ::: Fall 2012</a:t>
            </a:r>
            <a:endParaRPr lang="en-US" dirty="0"/>
          </a:p>
        </p:txBody>
      </p:sp>
      <p:sp>
        <p:nvSpPr>
          <p:cNvPr id="6" name="Slide Number Placeholder 5"/>
          <p:cNvSpPr>
            <a:spLocks noGrp="1"/>
          </p:cNvSpPr>
          <p:nvPr>
            <p:ph type="sldNum" sz="quarter" idx="12"/>
          </p:nvPr>
        </p:nvSpPr>
        <p:spPr/>
        <p:txBody>
          <a:bodyPr/>
          <a:lstStyle/>
          <a:p>
            <a:pPr>
              <a:defRPr/>
            </a:pPr>
            <a:fld id="{A4A6C9D7-7B21-4DFA-9F30-C36DD5D5ECD5}" type="slidenum">
              <a:rPr lang="en-US" smtClean="0"/>
              <a:pPr>
                <a:defRPr/>
              </a:pPr>
              <a:t>‹#›</a:t>
            </a:fld>
            <a:endParaRPr lang="en-US"/>
          </a:p>
        </p:txBody>
      </p:sp>
      <p:pic>
        <p:nvPicPr>
          <p:cNvPr id="7"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extLst>
      <p:ext uri="{BB962C8B-B14F-4D97-AF65-F5344CB8AC3E}">
        <p14:creationId xmlns:p14="http://schemas.microsoft.com/office/powerpoint/2010/main" val="201397910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AE207F3D-F217-4130-BB05-069584CC9BA7}" type="datetime1">
              <a:rPr lang="en-US" smtClean="0"/>
              <a:pPr>
                <a:defRPr/>
              </a:pPr>
              <a:t>21-Oct-20</a:t>
            </a:fld>
            <a:endParaRPr lang="en-US"/>
          </a:p>
        </p:txBody>
      </p:sp>
      <p:sp>
        <p:nvSpPr>
          <p:cNvPr id="5" name="Footer Placeholder 4"/>
          <p:cNvSpPr>
            <a:spLocks noGrp="1"/>
          </p:cNvSpPr>
          <p:nvPr>
            <p:ph type="ftr" sz="quarter" idx="11"/>
          </p:nvPr>
        </p:nvSpPr>
        <p:spPr/>
        <p:txBody>
          <a:bodyPr/>
          <a:lstStyle/>
          <a:p>
            <a:pPr>
              <a:defRPr/>
            </a:pPr>
            <a:r>
              <a:rPr lang="en-US" smtClean="0"/>
              <a:t>Syed Ishteaque Ahmed ::: OOAD (D) ::: Fall 2012</a:t>
            </a:r>
            <a:endParaRPr lang="en-US" dirty="0"/>
          </a:p>
        </p:txBody>
      </p:sp>
      <p:sp>
        <p:nvSpPr>
          <p:cNvPr id="6" name="Slide Number Placeholder 5"/>
          <p:cNvSpPr>
            <a:spLocks noGrp="1"/>
          </p:cNvSpPr>
          <p:nvPr>
            <p:ph type="sldNum" sz="quarter" idx="12"/>
          </p:nvPr>
        </p:nvSpPr>
        <p:spPr/>
        <p:txBody>
          <a:bodyPr/>
          <a:lstStyle/>
          <a:p>
            <a:pPr>
              <a:defRPr/>
            </a:pPr>
            <a:fld id="{630A540B-3803-460A-9E3B-C5534BD07F70}" type="slidenum">
              <a:rPr lang="en-US" smtClean="0"/>
              <a:pPr>
                <a:defRPr/>
              </a:pPr>
              <a:t>‹#›</a:t>
            </a:fld>
            <a:endParaRPr lang="en-US"/>
          </a:p>
        </p:txBody>
      </p:sp>
      <p:pic>
        <p:nvPicPr>
          <p:cNvPr id="7"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extLst>
      <p:ext uri="{BB962C8B-B14F-4D97-AF65-F5344CB8AC3E}">
        <p14:creationId xmlns:p14="http://schemas.microsoft.com/office/powerpoint/2010/main" val="3965644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1551" y="1761068"/>
            <a:ext cx="7192913"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971551" y="3589879"/>
            <a:ext cx="7192913"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274BA9E5-618F-4A5F-8BAC-4EBEA720A236}" type="datetime1">
              <a:rPr lang="en-US" smtClean="0"/>
              <a:pPr>
                <a:defRPr/>
              </a:pPr>
              <a:t>21-Oct-20</a:t>
            </a:fld>
            <a:endParaRPr lang="en-US"/>
          </a:p>
        </p:txBody>
      </p:sp>
      <p:sp>
        <p:nvSpPr>
          <p:cNvPr id="5" name="Footer Placeholder 4"/>
          <p:cNvSpPr>
            <a:spLocks noGrp="1"/>
          </p:cNvSpPr>
          <p:nvPr>
            <p:ph type="ftr" sz="quarter" idx="11"/>
          </p:nvPr>
        </p:nvSpPr>
        <p:spPr/>
        <p:txBody>
          <a:bodyPr/>
          <a:lstStyle/>
          <a:p>
            <a:pPr>
              <a:defRPr/>
            </a:pPr>
            <a:r>
              <a:rPr lang="en-US" smtClean="0"/>
              <a:t>Syed Ishteaque Ahmed ::: OOAD (D) ::: Fall 2012</a:t>
            </a:r>
            <a:endParaRPr lang="en-US" dirty="0"/>
          </a:p>
        </p:txBody>
      </p:sp>
      <p:sp>
        <p:nvSpPr>
          <p:cNvPr id="6" name="Slide Number Placeholder 5"/>
          <p:cNvSpPr>
            <a:spLocks noGrp="1"/>
          </p:cNvSpPr>
          <p:nvPr>
            <p:ph type="sldNum" sz="quarter" idx="12"/>
          </p:nvPr>
        </p:nvSpPr>
        <p:spPr/>
        <p:txBody>
          <a:bodyPr/>
          <a:lstStyle/>
          <a:p>
            <a:pPr>
              <a:defRPr/>
            </a:pPr>
            <a:fld id="{E7332046-14D5-4688-93D6-BBB6013F4BE6}" type="slidenum">
              <a:rPr lang="en-US" smtClean="0"/>
              <a:pPr>
                <a:defRPr/>
              </a:pPr>
              <a:t>‹#›</a:t>
            </a:fld>
            <a:endParaRPr lang="en-US"/>
          </a:p>
        </p:txBody>
      </p:sp>
    </p:spTree>
    <p:extLst>
      <p:ext uri="{BB962C8B-B14F-4D97-AF65-F5344CB8AC3E}">
        <p14:creationId xmlns:p14="http://schemas.microsoft.com/office/powerpoint/2010/main" val="50956460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347" y="1732449"/>
            <a:ext cx="3795373" cy="4058750"/>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52169" y="1732450"/>
            <a:ext cx="3798499" cy="4058751"/>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5C7F730D-DE3D-4147-B18B-B6A4D9DE4E86}" type="datetime1">
              <a:rPr lang="en-US" smtClean="0"/>
              <a:pPr>
                <a:defRPr/>
              </a:pPr>
              <a:t>21-Oct-20</a:t>
            </a:fld>
            <a:endParaRPr lang="en-US"/>
          </a:p>
        </p:txBody>
      </p:sp>
      <p:sp>
        <p:nvSpPr>
          <p:cNvPr id="6" name="Footer Placeholder 5"/>
          <p:cNvSpPr>
            <a:spLocks noGrp="1"/>
          </p:cNvSpPr>
          <p:nvPr>
            <p:ph type="ftr" sz="quarter" idx="11"/>
          </p:nvPr>
        </p:nvSpPr>
        <p:spPr/>
        <p:txBody>
          <a:bodyPr/>
          <a:lstStyle/>
          <a:p>
            <a:pPr>
              <a:defRPr/>
            </a:pPr>
            <a:r>
              <a:rPr lang="en-US" smtClean="0"/>
              <a:t>Syed Ishteaque Ahmed ::: OOAD (D) ::: Fall 2012</a:t>
            </a:r>
            <a:endParaRPr lang="en-US" dirty="0"/>
          </a:p>
        </p:txBody>
      </p:sp>
      <p:sp>
        <p:nvSpPr>
          <p:cNvPr id="7" name="Slide Number Placeholder 6"/>
          <p:cNvSpPr>
            <a:spLocks noGrp="1"/>
          </p:cNvSpPr>
          <p:nvPr>
            <p:ph type="sldNum" sz="quarter" idx="12"/>
          </p:nvPr>
        </p:nvSpPr>
        <p:spPr/>
        <p:txBody>
          <a:bodyPr/>
          <a:lstStyle/>
          <a:p>
            <a:pPr>
              <a:defRPr/>
            </a:pPr>
            <a:fld id="{E7CECB79-B881-4997-9503-96326458D075}" type="slidenum">
              <a:rPr lang="en-US" smtClean="0"/>
              <a:pPr>
                <a:defRPr/>
              </a:pPr>
              <a:t>‹#›</a:t>
            </a:fld>
            <a:endParaRPr lang="en-US"/>
          </a:p>
        </p:txBody>
      </p:sp>
      <p:pic>
        <p:nvPicPr>
          <p:cNvPr id="8"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extLst>
      <p:ext uri="{BB962C8B-B14F-4D97-AF65-F5344CB8AC3E}">
        <p14:creationId xmlns:p14="http://schemas.microsoft.com/office/powerpoint/2010/main" val="215660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5" y="1770323"/>
            <a:ext cx="3787423" cy="4112953"/>
          </a:xfrm>
          <a:prstGeom prst="rect">
            <a:avLst/>
          </a:prstGeom>
        </p:spPr>
      </p:pic>
      <p:pic>
        <p:nvPicPr>
          <p:cNvPr id="14" name="Picture 13"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245" y="1770323"/>
            <a:ext cx="3787423" cy="4112953"/>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4404" y="1835254"/>
            <a:ext cx="3657258"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4404" y="2380138"/>
            <a:ext cx="365725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21225" y="1835255"/>
            <a:ext cx="3671498"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21225" y="2380138"/>
            <a:ext cx="367149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CF77D6E9-ADF5-4057-9A15-9C3FAF62CA38}" type="datetime1">
              <a:rPr lang="en-US" smtClean="0"/>
              <a:pPr>
                <a:defRPr/>
              </a:pPr>
              <a:t>21-Oct-20</a:t>
            </a:fld>
            <a:endParaRPr lang="en-US"/>
          </a:p>
        </p:txBody>
      </p:sp>
      <p:sp>
        <p:nvSpPr>
          <p:cNvPr id="8" name="Footer Placeholder 7"/>
          <p:cNvSpPr>
            <a:spLocks noGrp="1"/>
          </p:cNvSpPr>
          <p:nvPr>
            <p:ph type="ftr" sz="quarter" idx="11"/>
          </p:nvPr>
        </p:nvSpPr>
        <p:spPr/>
        <p:txBody>
          <a:bodyPr/>
          <a:lstStyle/>
          <a:p>
            <a:pPr>
              <a:defRPr/>
            </a:pPr>
            <a:r>
              <a:rPr lang="en-US" smtClean="0"/>
              <a:t>Syed Ishteaque Ahmed ::: OOAD (D) ::: Fall 2012</a:t>
            </a:r>
            <a:endParaRPr lang="en-US" dirty="0"/>
          </a:p>
        </p:txBody>
      </p:sp>
      <p:sp>
        <p:nvSpPr>
          <p:cNvPr id="9" name="Slide Number Placeholder 8"/>
          <p:cNvSpPr>
            <a:spLocks noGrp="1"/>
          </p:cNvSpPr>
          <p:nvPr>
            <p:ph type="sldNum" sz="quarter" idx="12"/>
          </p:nvPr>
        </p:nvSpPr>
        <p:spPr/>
        <p:txBody>
          <a:bodyPr/>
          <a:lstStyle/>
          <a:p>
            <a:pPr>
              <a:defRPr/>
            </a:pPr>
            <a:fld id="{6D399303-CAE6-4D66-8A73-0C3FFBCDEE8B}" type="slidenum">
              <a:rPr lang="en-US" smtClean="0"/>
              <a:pPr>
                <a:defRPr/>
              </a:pPr>
              <a:t>‹#›</a:t>
            </a:fld>
            <a:endParaRPr lang="en-US"/>
          </a:p>
        </p:txBody>
      </p:sp>
      <p:pic>
        <p:nvPicPr>
          <p:cNvPr id="12" name="Picture 2" descr="C:\Users\siahmed\Desktop\images\Untitled-1_03.png"/>
          <p:cNvPicPr>
            <a:picLocks noChangeAspect="1" noChangeArrowheads="1"/>
          </p:cNvPicPr>
          <p:nvPr userDrawn="1"/>
        </p:nvPicPr>
        <p:blipFill>
          <a:blip r:embed="rId3" cstate="print"/>
          <a:srcRect/>
          <a:stretch>
            <a:fillRect/>
          </a:stretch>
        </p:blipFill>
        <p:spPr bwMode="auto">
          <a:xfrm>
            <a:off x="-27709" y="1"/>
            <a:ext cx="942109" cy="914400"/>
          </a:xfrm>
          <a:prstGeom prst="rect">
            <a:avLst/>
          </a:prstGeom>
          <a:noFill/>
        </p:spPr>
      </p:pic>
    </p:spTree>
    <p:extLst>
      <p:ext uri="{BB962C8B-B14F-4D97-AF65-F5344CB8AC3E}">
        <p14:creationId xmlns:p14="http://schemas.microsoft.com/office/powerpoint/2010/main" val="3001915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6B0D718E-8F4F-4AFE-960D-AB6CEFF65A7E}" type="datetime1">
              <a:rPr lang="en-US" smtClean="0"/>
              <a:pPr>
                <a:defRPr/>
              </a:pPr>
              <a:t>21-Oct-20</a:t>
            </a:fld>
            <a:endParaRPr lang="en-US"/>
          </a:p>
        </p:txBody>
      </p:sp>
      <p:sp>
        <p:nvSpPr>
          <p:cNvPr id="4" name="Footer Placeholder 3"/>
          <p:cNvSpPr>
            <a:spLocks noGrp="1"/>
          </p:cNvSpPr>
          <p:nvPr>
            <p:ph type="ftr" sz="quarter" idx="11"/>
          </p:nvPr>
        </p:nvSpPr>
        <p:spPr/>
        <p:txBody>
          <a:bodyPr/>
          <a:lstStyle/>
          <a:p>
            <a:pPr>
              <a:defRPr/>
            </a:pPr>
            <a:r>
              <a:rPr lang="en-US" smtClean="0"/>
              <a:t>Syed Ishteaque Ahmed ::: OOAD (D) ::: Fall 2012</a:t>
            </a:r>
            <a:endParaRPr lang="en-US" dirty="0"/>
          </a:p>
        </p:txBody>
      </p:sp>
      <p:sp>
        <p:nvSpPr>
          <p:cNvPr id="5" name="Slide Number Placeholder 4"/>
          <p:cNvSpPr>
            <a:spLocks noGrp="1"/>
          </p:cNvSpPr>
          <p:nvPr>
            <p:ph type="sldNum" sz="quarter" idx="12"/>
          </p:nvPr>
        </p:nvSpPr>
        <p:spPr/>
        <p:txBody>
          <a:bodyPr/>
          <a:lstStyle/>
          <a:p>
            <a:pPr>
              <a:defRPr/>
            </a:pPr>
            <a:fld id="{2BD126C4-F1B3-444C-8501-C349039F6968}" type="slidenum">
              <a:rPr lang="en-US" smtClean="0"/>
              <a:pPr>
                <a:defRPr/>
              </a:pPr>
              <a:t>‹#›</a:t>
            </a:fld>
            <a:endParaRPr lang="en-US"/>
          </a:p>
        </p:txBody>
      </p:sp>
      <p:pic>
        <p:nvPicPr>
          <p:cNvPr id="6"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extLst>
      <p:ext uri="{BB962C8B-B14F-4D97-AF65-F5344CB8AC3E}">
        <p14:creationId xmlns:p14="http://schemas.microsoft.com/office/powerpoint/2010/main" val="2572167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C6CF0AF9-5F2B-42E6-BBF4-1E0AB3C769C9}" type="datetime1">
              <a:rPr lang="en-US" smtClean="0"/>
              <a:pPr>
                <a:defRPr/>
              </a:pPr>
              <a:t>21-Oct-20</a:t>
            </a:fld>
            <a:endParaRPr lang="en-US"/>
          </a:p>
        </p:txBody>
      </p:sp>
      <p:sp>
        <p:nvSpPr>
          <p:cNvPr id="3" name="Footer Placeholder 2"/>
          <p:cNvSpPr>
            <a:spLocks noGrp="1"/>
          </p:cNvSpPr>
          <p:nvPr>
            <p:ph type="ftr" sz="quarter" idx="11"/>
          </p:nvPr>
        </p:nvSpPr>
        <p:spPr/>
        <p:txBody>
          <a:bodyPr/>
          <a:lstStyle/>
          <a:p>
            <a:pPr>
              <a:defRPr/>
            </a:pPr>
            <a:r>
              <a:rPr lang="en-US" smtClean="0"/>
              <a:t>Syed Ishteaque Ahmed ::: OOAD (D) ::: Fall 2012</a:t>
            </a:r>
            <a:endParaRPr lang="en-US" dirty="0"/>
          </a:p>
        </p:txBody>
      </p:sp>
      <p:sp>
        <p:nvSpPr>
          <p:cNvPr id="4" name="Slide Number Placeholder 3"/>
          <p:cNvSpPr>
            <a:spLocks noGrp="1"/>
          </p:cNvSpPr>
          <p:nvPr>
            <p:ph type="sldNum" sz="quarter" idx="12"/>
          </p:nvPr>
        </p:nvSpPr>
        <p:spPr/>
        <p:txBody>
          <a:bodyPr/>
          <a:lstStyle/>
          <a:p>
            <a:pPr>
              <a:defRPr/>
            </a:pPr>
            <a:fld id="{E145473E-24F8-43D7-99C6-AB7FA777495E}" type="slidenum">
              <a:rPr lang="en-US" smtClean="0"/>
              <a:pPr>
                <a:defRPr/>
              </a:pPr>
              <a:t>‹#›</a:t>
            </a:fld>
            <a:endParaRPr lang="en-US"/>
          </a:p>
        </p:txBody>
      </p:sp>
      <p:pic>
        <p:nvPicPr>
          <p:cNvPr id="5"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extLst>
      <p:ext uri="{BB962C8B-B14F-4D97-AF65-F5344CB8AC3E}">
        <p14:creationId xmlns:p14="http://schemas.microsoft.com/office/powerpoint/2010/main" val="2603229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0"/>
            <a:ext cx="2780167"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641725" y="609600"/>
            <a:ext cx="4808943" cy="5181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347" y="2431518"/>
            <a:ext cx="2780167"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4AD4023F-7D27-4880-97E8-68BBD45DC509}" type="datetime1">
              <a:rPr lang="en-US" smtClean="0"/>
              <a:pPr>
                <a:defRPr/>
              </a:pPr>
              <a:t>21-Oct-20</a:t>
            </a:fld>
            <a:endParaRPr lang="en-US"/>
          </a:p>
        </p:txBody>
      </p:sp>
      <p:sp>
        <p:nvSpPr>
          <p:cNvPr id="6" name="Footer Placeholder 5"/>
          <p:cNvSpPr>
            <a:spLocks noGrp="1"/>
          </p:cNvSpPr>
          <p:nvPr>
            <p:ph type="ftr" sz="quarter" idx="11"/>
          </p:nvPr>
        </p:nvSpPr>
        <p:spPr/>
        <p:txBody>
          <a:bodyPr/>
          <a:lstStyle/>
          <a:p>
            <a:pPr>
              <a:defRPr/>
            </a:pPr>
            <a:r>
              <a:rPr lang="en-US" smtClean="0"/>
              <a:t>Syed Ishteaque Ahmed ::: OOAD (D) ::: Fall 2012</a:t>
            </a:r>
            <a:endParaRPr lang="en-US" dirty="0"/>
          </a:p>
        </p:txBody>
      </p:sp>
      <p:sp>
        <p:nvSpPr>
          <p:cNvPr id="7" name="Slide Number Placeholder 6"/>
          <p:cNvSpPr>
            <a:spLocks noGrp="1"/>
          </p:cNvSpPr>
          <p:nvPr>
            <p:ph type="sldNum" sz="quarter" idx="12"/>
          </p:nvPr>
        </p:nvSpPr>
        <p:spPr/>
        <p:txBody>
          <a:bodyPr/>
          <a:lstStyle/>
          <a:p>
            <a:pPr>
              <a:defRPr/>
            </a:pPr>
            <a:fld id="{FC9B2B95-96E0-42F6-A9D1-0CB6FBA7312D}" type="slidenum">
              <a:rPr lang="en-US" smtClean="0"/>
              <a:pPr>
                <a:defRPr/>
              </a:pPr>
              <a:t>‹#›</a:t>
            </a:fld>
            <a:endParaRPr lang="en-US"/>
          </a:p>
        </p:txBody>
      </p:sp>
      <p:pic>
        <p:nvPicPr>
          <p:cNvPr id="8"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extLst>
      <p:ext uri="{BB962C8B-B14F-4D97-AF65-F5344CB8AC3E}">
        <p14:creationId xmlns:p14="http://schemas.microsoft.com/office/powerpoint/2010/main" val="348729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2" name="Picture 11" descr="Slate-V2-S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4987" y="609923"/>
            <a:ext cx="3428146" cy="5205472"/>
          </a:xfrm>
          <a:prstGeom prst="rect">
            <a:avLst/>
          </a:prstGeom>
        </p:spPr>
      </p:pic>
      <p:sp>
        <p:nvSpPr>
          <p:cNvPr id="2" name="Title 1"/>
          <p:cNvSpPr>
            <a:spLocks noGrp="1"/>
          </p:cNvSpPr>
          <p:nvPr>
            <p:ph type="title"/>
          </p:nvPr>
        </p:nvSpPr>
        <p:spPr>
          <a:xfrm>
            <a:off x="685347" y="609923"/>
            <a:ext cx="3924676"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976728" y="743989"/>
            <a:ext cx="3165375"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347" y="2439261"/>
            <a:ext cx="3924676"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FFA46D7E-027D-47B1-9E75-6F7F64BABD81}" type="datetime1">
              <a:rPr lang="en-US" smtClean="0"/>
              <a:pPr>
                <a:defRPr/>
              </a:pPr>
              <a:t>21-Oct-20</a:t>
            </a:fld>
            <a:endParaRPr lang="en-US"/>
          </a:p>
        </p:txBody>
      </p:sp>
      <p:sp>
        <p:nvSpPr>
          <p:cNvPr id="6" name="Footer Placeholder 5"/>
          <p:cNvSpPr>
            <a:spLocks noGrp="1"/>
          </p:cNvSpPr>
          <p:nvPr>
            <p:ph type="ftr" sz="quarter" idx="11"/>
          </p:nvPr>
        </p:nvSpPr>
        <p:spPr/>
        <p:txBody>
          <a:bodyPr/>
          <a:lstStyle/>
          <a:p>
            <a:pPr>
              <a:defRPr/>
            </a:pPr>
            <a:r>
              <a:rPr lang="en-US" smtClean="0"/>
              <a:t>Syed Ishteaque Ahmed ::: OOAD (D) ::: Fall 2012</a:t>
            </a:r>
            <a:endParaRPr lang="en-US" dirty="0"/>
          </a:p>
        </p:txBody>
      </p:sp>
      <p:sp>
        <p:nvSpPr>
          <p:cNvPr id="7" name="Slide Number Placeholder 6"/>
          <p:cNvSpPr>
            <a:spLocks noGrp="1"/>
          </p:cNvSpPr>
          <p:nvPr>
            <p:ph type="sldNum" sz="quarter" idx="12"/>
          </p:nvPr>
        </p:nvSpPr>
        <p:spPr/>
        <p:txBody>
          <a:bodyPr/>
          <a:lstStyle/>
          <a:p>
            <a:pPr>
              <a:defRPr/>
            </a:pPr>
            <a:fld id="{BD9296FF-547C-4ED3-B082-2830820853B7}" type="slidenum">
              <a:rPr lang="en-US" smtClean="0"/>
              <a:pPr>
                <a:defRPr/>
              </a:pPr>
              <a:t>‹#›</a:t>
            </a:fld>
            <a:endParaRPr lang="en-US"/>
          </a:p>
        </p:txBody>
      </p:sp>
      <p:pic>
        <p:nvPicPr>
          <p:cNvPr id="9" name="Picture 2" descr="C:\Users\siahmed\Desktop\images\Untitled-1_03.png"/>
          <p:cNvPicPr>
            <a:picLocks noChangeAspect="1" noChangeArrowheads="1"/>
          </p:cNvPicPr>
          <p:nvPr userDrawn="1"/>
        </p:nvPicPr>
        <p:blipFill>
          <a:blip r:embed="rId3" cstate="print"/>
          <a:srcRect/>
          <a:stretch>
            <a:fillRect/>
          </a:stretch>
        </p:blipFill>
        <p:spPr bwMode="auto">
          <a:xfrm>
            <a:off x="-27709" y="1"/>
            <a:ext cx="942109" cy="914400"/>
          </a:xfrm>
          <a:prstGeom prst="rect">
            <a:avLst/>
          </a:prstGeom>
          <a:noFill/>
        </p:spPr>
      </p:pic>
    </p:spTree>
    <p:extLst>
      <p:ext uri="{BB962C8B-B14F-4D97-AF65-F5344CB8AC3E}">
        <p14:creationId xmlns:p14="http://schemas.microsoft.com/office/powerpoint/2010/main" val="2487167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609600"/>
            <a:ext cx="776532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346" y="1732450"/>
            <a:ext cx="776532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pPr>
              <a:defRPr/>
            </a:pPr>
            <a:fld id="{584BD380-272B-4DC0-AFD3-18F205177B89}" type="datetime1">
              <a:rPr lang="en-US" smtClean="0"/>
              <a:pPr>
                <a:defRPr/>
              </a:pPr>
              <a:t>21-Oct-20</a:t>
            </a:fld>
            <a:endParaRPr lang="en-US"/>
          </a:p>
        </p:txBody>
      </p:sp>
      <p:sp>
        <p:nvSpPr>
          <p:cNvPr id="5" name="Footer Placeholder 4"/>
          <p:cNvSpPr>
            <a:spLocks noGrp="1"/>
          </p:cNvSpPr>
          <p:nvPr>
            <p:ph type="ftr" sz="quarter" idx="3"/>
          </p:nvPr>
        </p:nvSpPr>
        <p:spPr>
          <a:xfrm>
            <a:off x="685347" y="5883276"/>
            <a:ext cx="5004649"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pPr>
              <a:defRPr/>
            </a:pPr>
            <a:r>
              <a:rPr lang="en-US" smtClean="0"/>
              <a:t>Syed Ishteaque Ahmed ::: OOAD (D) ::: Fall 2012</a:t>
            </a:r>
            <a:endParaRPr lang="en-US" dirty="0"/>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pPr>
              <a:defRPr/>
            </a:pPr>
            <a:fld id="{883AB3C6-BE4E-44BD-AA93-F10D57E4A546}" type="slidenum">
              <a:rPr lang="en-US" smtClean="0"/>
              <a:pPr>
                <a:defRPr/>
              </a:pPr>
              <a:t>‹#›</a:t>
            </a:fld>
            <a:endParaRPr lang="en-US"/>
          </a:p>
        </p:txBody>
      </p:sp>
      <p:pic>
        <p:nvPicPr>
          <p:cNvPr id="7" name="Picture 2" descr="C:\Users\siahmed\Desktop\images\Untitled-1_03.png"/>
          <p:cNvPicPr>
            <a:picLocks noChangeAspect="1" noChangeArrowheads="1"/>
          </p:cNvPicPr>
          <p:nvPr userDrawn="1"/>
        </p:nvPicPr>
        <p:blipFill>
          <a:blip r:embed="rId19" cstate="print"/>
          <a:srcRect/>
          <a:stretch>
            <a:fillRect/>
          </a:stretch>
        </p:blipFill>
        <p:spPr bwMode="auto">
          <a:xfrm>
            <a:off x="-27709" y="1"/>
            <a:ext cx="942109" cy="914400"/>
          </a:xfrm>
          <a:prstGeom prst="rect">
            <a:avLst/>
          </a:prstGeom>
          <a:noFill/>
        </p:spPr>
      </p:pic>
    </p:spTree>
    <p:extLst>
      <p:ext uri="{BB962C8B-B14F-4D97-AF65-F5344CB8AC3E}">
        <p14:creationId xmlns:p14="http://schemas.microsoft.com/office/powerpoint/2010/main" val="563015179"/>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Lst>
  <p:hf hd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Title 1"/>
          <p:cNvSpPr>
            <a:spLocks noGrp="1"/>
          </p:cNvSpPr>
          <p:nvPr>
            <p:ph type="ctrTitle"/>
          </p:nvPr>
        </p:nvSpPr>
        <p:spPr>
          <a:xfrm>
            <a:off x="2971800" y="838200"/>
            <a:ext cx="5943600" cy="1470025"/>
          </a:xfrm>
        </p:spPr>
        <p:txBody>
          <a:bodyPr/>
          <a:lstStyle/>
          <a:p>
            <a:r>
              <a:rPr lang="en-US" dirty="0" smtClean="0"/>
              <a:t>Use Case</a:t>
            </a:r>
          </a:p>
        </p:txBody>
      </p:sp>
      <p:sp>
        <p:nvSpPr>
          <p:cNvPr id="3" name="Subtitle 2"/>
          <p:cNvSpPr>
            <a:spLocks noGrp="1"/>
          </p:cNvSpPr>
          <p:nvPr>
            <p:ph type="subTitle" idx="1"/>
          </p:nvPr>
        </p:nvSpPr>
        <p:spPr>
          <a:xfrm>
            <a:off x="2590800" y="2514600"/>
            <a:ext cx="6400800" cy="1752600"/>
          </a:xfrm>
        </p:spPr>
        <p:txBody>
          <a:bodyPr rtlCol="0">
            <a:normAutofit/>
          </a:bodyPr>
          <a:lstStyle/>
          <a:p>
            <a:pPr fontAlgn="auto">
              <a:spcAft>
                <a:spcPts val="0"/>
              </a:spcAft>
              <a:buFont typeface="Arial" pitchFamily="34" charset="0"/>
              <a:buNone/>
              <a:defRPr/>
            </a:pPr>
            <a:r>
              <a:rPr lang="en-US" dirty="0" smtClean="0"/>
              <a:t>Object Oriented Analysis and Design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about Generalization</a:t>
            </a:r>
          </a:p>
        </p:txBody>
      </p:sp>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10</a:t>
            </a:fld>
            <a:endParaRPr lang="en-US"/>
          </a:p>
        </p:txBody>
      </p:sp>
      <p:grpSp>
        <p:nvGrpSpPr>
          <p:cNvPr id="6" name="Group 18"/>
          <p:cNvGrpSpPr>
            <a:grpSpLocks/>
          </p:cNvGrpSpPr>
          <p:nvPr/>
        </p:nvGrpSpPr>
        <p:grpSpPr bwMode="auto">
          <a:xfrm>
            <a:off x="2362200" y="2133600"/>
            <a:ext cx="4191000" cy="2900363"/>
            <a:chOff x="1488" y="1344"/>
            <a:chExt cx="2640" cy="1827"/>
          </a:xfrm>
        </p:grpSpPr>
        <p:grpSp>
          <p:nvGrpSpPr>
            <p:cNvPr id="7" name="Group 3"/>
            <p:cNvGrpSpPr>
              <a:grpSpLocks/>
            </p:cNvGrpSpPr>
            <p:nvPr/>
          </p:nvGrpSpPr>
          <p:grpSpPr bwMode="auto">
            <a:xfrm>
              <a:off x="2352" y="1344"/>
              <a:ext cx="960" cy="432"/>
              <a:chOff x="4176" y="720"/>
              <a:chExt cx="576" cy="432"/>
            </a:xfrm>
          </p:grpSpPr>
          <p:sp>
            <p:nvSpPr>
              <p:cNvPr id="17" name="Oval 4"/>
              <p:cNvSpPr>
                <a:spLocks noChangeArrowheads="1"/>
              </p:cNvSpPr>
              <p:nvPr/>
            </p:nvSpPr>
            <p:spPr bwMode="auto">
              <a:xfrm>
                <a:off x="4176" y="720"/>
                <a:ext cx="576"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 name="Text Box 5"/>
              <p:cNvSpPr txBox="1">
                <a:spLocks noChangeArrowheads="1"/>
              </p:cNvSpPr>
              <p:nvPr/>
            </p:nvSpPr>
            <p:spPr bwMode="auto">
              <a:xfrm>
                <a:off x="4224" y="816"/>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rtl="0"/>
                <a:r>
                  <a:rPr lang="en-US" sz="2000" b="0" dirty="0">
                    <a:latin typeface="Times New Roman" pitchFamily="18" charset="0"/>
                  </a:rPr>
                  <a:t>registration</a:t>
                </a:r>
                <a:endParaRPr lang="en-US" sz="2400" b="0" dirty="0">
                  <a:latin typeface="Times New Roman" pitchFamily="18" charset="0"/>
                </a:endParaRPr>
              </a:p>
            </p:txBody>
          </p:sp>
        </p:grpSp>
        <p:sp>
          <p:nvSpPr>
            <p:cNvPr id="8" name="Oval 7"/>
            <p:cNvSpPr>
              <a:spLocks noChangeArrowheads="1"/>
            </p:cNvSpPr>
            <p:nvPr/>
          </p:nvSpPr>
          <p:spPr bwMode="auto">
            <a:xfrm>
              <a:off x="3120" y="2592"/>
              <a:ext cx="1008" cy="5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 name="Text Box 8"/>
            <p:cNvSpPr txBox="1">
              <a:spLocks noChangeArrowheads="1"/>
            </p:cNvSpPr>
            <p:nvPr/>
          </p:nvSpPr>
          <p:spPr bwMode="auto">
            <a:xfrm>
              <a:off x="3156" y="2640"/>
              <a:ext cx="92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algn="ctr" rtl="0"/>
              <a:r>
                <a:rPr lang="en-US" sz="2000" b="0">
                  <a:latin typeface="Times New Roman" pitchFamily="18" charset="0"/>
                </a:rPr>
                <a:t>graduate</a:t>
              </a:r>
            </a:p>
            <a:p>
              <a:pPr algn="ctr" rtl="0"/>
              <a:r>
                <a:rPr lang="en-US" sz="2000" b="0">
                  <a:latin typeface="Times New Roman" pitchFamily="18" charset="0"/>
                </a:rPr>
                <a:t>registration</a:t>
              </a:r>
              <a:endParaRPr lang="en-US" sz="2400" b="0">
                <a:latin typeface="Times New Roman" pitchFamily="18" charset="0"/>
              </a:endParaRPr>
            </a:p>
          </p:txBody>
        </p:sp>
        <p:sp>
          <p:nvSpPr>
            <p:cNvPr id="10" name="AutoShape 9"/>
            <p:cNvSpPr>
              <a:spLocks noChangeArrowheads="1"/>
            </p:cNvSpPr>
            <p:nvPr/>
          </p:nvSpPr>
          <p:spPr bwMode="auto">
            <a:xfrm>
              <a:off x="2736" y="1776"/>
              <a:ext cx="192" cy="192"/>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 name="Line 10"/>
            <p:cNvSpPr>
              <a:spLocks noChangeShapeType="1"/>
            </p:cNvSpPr>
            <p:nvPr/>
          </p:nvSpPr>
          <p:spPr bwMode="auto">
            <a:xfrm>
              <a:off x="2112" y="2304"/>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 name="Oval 12"/>
            <p:cNvSpPr>
              <a:spLocks noChangeArrowheads="1"/>
            </p:cNvSpPr>
            <p:nvPr/>
          </p:nvSpPr>
          <p:spPr bwMode="auto">
            <a:xfrm>
              <a:off x="1488" y="2592"/>
              <a:ext cx="1152" cy="57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 name="Text Box 13"/>
            <p:cNvSpPr txBox="1">
              <a:spLocks noChangeArrowheads="1"/>
            </p:cNvSpPr>
            <p:nvPr/>
          </p:nvSpPr>
          <p:spPr bwMode="auto">
            <a:xfrm>
              <a:off x="1536" y="2640"/>
              <a:ext cx="105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algn="ctr" rtl="0"/>
              <a:r>
                <a:rPr lang="en-US" sz="2000" b="0" dirty="0">
                  <a:latin typeface="Times New Roman" pitchFamily="18" charset="0"/>
                </a:rPr>
                <a:t>non-graduate</a:t>
              </a:r>
            </a:p>
            <a:p>
              <a:pPr algn="ctr" rtl="0"/>
              <a:r>
                <a:rPr lang="en-US" sz="2000" b="0" dirty="0">
                  <a:latin typeface="Times New Roman" pitchFamily="18" charset="0"/>
                </a:rPr>
                <a:t>registration</a:t>
              </a:r>
              <a:endParaRPr lang="en-US" sz="2400" b="0" dirty="0">
                <a:latin typeface="Times New Roman" pitchFamily="18" charset="0"/>
              </a:endParaRPr>
            </a:p>
          </p:txBody>
        </p:sp>
        <p:sp>
          <p:nvSpPr>
            <p:cNvPr id="14" name="Line 14"/>
            <p:cNvSpPr>
              <a:spLocks noChangeShapeType="1"/>
            </p:cNvSpPr>
            <p:nvPr/>
          </p:nvSpPr>
          <p:spPr bwMode="auto">
            <a:xfrm>
              <a:off x="3600" y="2304"/>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15"/>
            <p:cNvSpPr>
              <a:spLocks noChangeShapeType="1"/>
            </p:cNvSpPr>
            <p:nvPr/>
          </p:nvSpPr>
          <p:spPr bwMode="auto">
            <a:xfrm>
              <a:off x="2112" y="2304"/>
              <a:ext cx="14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16"/>
            <p:cNvSpPr>
              <a:spLocks noChangeShapeType="1"/>
            </p:cNvSpPr>
            <p:nvPr/>
          </p:nvSpPr>
          <p:spPr bwMode="auto">
            <a:xfrm>
              <a:off x="2832" y="196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35060007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Include</a:t>
            </a:r>
          </a:p>
        </p:txBody>
      </p:sp>
      <p:sp>
        <p:nvSpPr>
          <p:cNvPr id="3" name="Content Placeholder 2"/>
          <p:cNvSpPr>
            <a:spLocks noGrp="1"/>
          </p:cNvSpPr>
          <p:nvPr>
            <p:ph idx="1"/>
          </p:nvPr>
        </p:nvSpPr>
        <p:spPr/>
        <p:txBody>
          <a:bodyPr/>
          <a:lstStyle/>
          <a:p>
            <a:pPr>
              <a:defRPr/>
            </a:pPr>
            <a:endParaRPr lang="en-US" dirty="0"/>
          </a:p>
          <a:p>
            <a:pPr>
              <a:defRPr/>
            </a:pPr>
            <a:r>
              <a:rPr lang="en-US" dirty="0"/>
              <a:t>The base use case explicitly incorporates the behavior of another use case at a location specified in the base.</a:t>
            </a:r>
          </a:p>
          <a:p>
            <a:pPr marL="0" indent="0">
              <a:buNone/>
              <a:defRPr/>
            </a:pPr>
            <a:endParaRPr lang="en-US" sz="1000" dirty="0" smtClean="0"/>
          </a:p>
          <a:p>
            <a:pPr>
              <a:defRPr/>
            </a:pPr>
            <a:r>
              <a:rPr lang="en-US" dirty="0" smtClean="0"/>
              <a:t>The </a:t>
            </a:r>
            <a:r>
              <a:rPr lang="en-US" dirty="0"/>
              <a:t>included use case never stands alone. It only occurs as a part of some larger base that includes it</a:t>
            </a:r>
            <a:r>
              <a:rPr lang="en-US" dirty="0" smtClean="0"/>
              <a:t>.</a:t>
            </a:r>
            <a:endParaRPr lang="en-US" dirty="0"/>
          </a:p>
        </p:txBody>
      </p:sp>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11</a:t>
            </a:fld>
            <a:endParaRPr lang="en-US"/>
          </a:p>
        </p:txBody>
      </p:sp>
      <p:grpSp>
        <p:nvGrpSpPr>
          <p:cNvPr id="6" name="Group 14"/>
          <p:cNvGrpSpPr>
            <a:grpSpLocks/>
          </p:cNvGrpSpPr>
          <p:nvPr/>
        </p:nvGrpSpPr>
        <p:grpSpPr bwMode="auto">
          <a:xfrm>
            <a:off x="2133600" y="4572000"/>
            <a:ext cx="4191000" cy="685800"/>
            <a:chOff x="1440" y="1152"/>
            <a:chExt cx="2640" cy="432"/>
          </a:xfrm>
        </p:grpSpPr>
        <p:grpSp>
          <p:nvGrpSpPr>
            <p:cNvPr id="7" name="Group 4"/>
            <p:cNvGrpSpPr>
              <a:grpSpLocks/>
            </p:cNvGrpSpPr>
            <p:nvPr/>
          </p:nvGrpSpPr>
          <p:grpSpPr bwMode="auto">
            <a:xfrm>
              <a:off x="1440" y="1152"/>
              <a:ext cx="576" cy="432"/>
              <a:chOff x="4176" y="720"/>
              <a:chExt cx="576" cy="432"/>
            </a:xfrm>
          </p:grpSpPr>
          <p:sp>
            <p:nvSpPr>
              <p:cNvPr id="13" name="Oval 5"/>
              <p:cNvSpPr>
                <a:spLocks noChangeArrowheads="1"/>
              </p:cNvSpPr>
              <p:nvPr/>
            </p:nvSpPr>
            <p:spPr bwMode="auto">
              <a:xfrm>
                <a:off x="4176" y="720"/>
                <a:ext cx="576"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 name="Text Box 6"/>
              <p:cNvSpPr txBox="1">
                <a:spLocks noChangeArrowheads="1"/>
              </p:cNvSpPr>
              <p:nvPr/>
            </p:nvSpPr>
            <p:spPr bwMode="auto">
              <a:xfrm>
                <a:off x="4224" y="816"/>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rtl="0"/>
                <a:r>
                  <a:rPr lang="en-US" sz="2000" b="0">
                    <a:latin typeface="Times New Roman" pitchFamily="18" charset="0"/>
                  </a:rPr>
                  <a:t>base</a:t>
                </a:r>
                <a:endParaRPr lang="en-US" sz="2400" b="0">
                  <a:latin typeface="Times New Roman" pitchFamily="18" charset="0"/>
                </a:endParaRPr>
              </a:p>
            </p:txBody>
          </p:sp>
        </p:grpSp>
        <p:grpSp>
          <p:nvGrpSpPr>
            <p:cNvPr id="8" name="Group 7"/>
            <p:cNvGrpSpPr>
              <a:grpSpLocks/>
            </p:cNvGrpSpPr>
            <p:nvPr/>
          </p:nvGrpSpPr>
          <p:grpSpPr bwMode="auto">
            <a:xfrm>
              <a:off x="3264" y="1152"/>
              <a:ext cx="816" cy="432"/>
              <a:chOff x="4176" y="720"/>
              <a:chExt cx="576" cy="432"/>
            </a:xfrm>
          </p:grpSpPr>
          <p:sp>
            <p:nvSpPr>
              <p:cNvPr id="11" name="Oval 8"/>
              <p:cNvSpPr>
                <a:spLocks noChangeArrowheads="1"/>
              </p:cNvSpPr>
              <p:nvPr/>
            </p:nvSpPr>
            <p:spPr bwMode="auto">
              <a:xfrm>
                <a:off x="4176" y="720"/>
                <a:ext cx="576"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 name="Text Box 9"/>
              <p:cNvSpPr txBox="1">
                <a:spLocks noChangeArrowheads="1"/>
              </p:cNvSpPr>
              <p:nvPr/>
            </p:nvSpPr>
            <p:spPr bwMode="auto">
              <a:xfrm>
                <a:off x="4224" y="816"/>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rtl="0"/>
                <a:r>
                  <a:rPr lang="en-US" sz="2000" b="0">
                    <a:latin typeface="Times New Roman" pitchFamily="18" charset="0"/>
                  </a:rPr>
                  <a:t>included</a:t>
                </a:r>
                <a:endParaRPr lang="en-US" sz="2400" b="0">
                  <a:latin typeface="Times New Roman" pitchFamily="18" charset="0"/>
                </a:endParaRPr>
              </a:p>
            </p:txBody>
          </p:sp>
        </p:grpSp>
        <p:sp>
          <p:nvSpPr>
            <p:cNvPr id="9" name="Line 12"/>
            <p:cNvSpPr>
              <a:spLocks noChangeShapeType="1"/>
            </p:cNvSpPr>
            <p:nvPr/>
          </p:nvSpPr>
          <p:spPr bwMode="auto">
            <a:xfrm>
              <a:off x="2016" y="1392"/>
              <a:ext cx="1248" cy="0"/>
            </a:xfrm>
            <a:prstGeom prst="line">
              <a:avLst/>
            </a:prstGeom>
            <a:noFill/>
            <a:ln w="9525">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 name="Text Box 13"/>
            <p:cNvSpPr txBox="1">
              <a:spLocks noChangeArrowheads="1"/>
            </p:cNvSpPr>
            <p:nvPr/>
          </p:nvSpPr>
          <p:spPr bwMode="auto">
            <a:xfrm>
              <a:off x="2160" y="1200"/>
              <a:ext cx="9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rtl="0"/>
              <a:r>
                <a:rPr lang="en-US" b="0">
                  <a:latin typeface="Times New Roman" pitchFamily="18" charset="0"/>
                </a:rPr>
                <a:t>&lt;&lt;include&gt;&gt;</a:t>
              </a:r>
            </a:p>
          </p:txBody>
        </p:sp>
      </p:grpSp>
    </p:spTree>
    <p:extLst>
      <p:ext uri="{BB962C8B-B14F-4D97-AF65-F5344CB8AC3E}">
        <p14:creationId xmlns:p14="http://schemas.microsoft.com/office/powerpoint/2010/main" val="22387494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about Include</a:t>
            </a:r>
          </a:p>
        </p:txBody>
      </p:sp>
      <p:sp>
        <p:nvSpPr>
          <p:cNvPr id="3" name="Content Placeholder 2"/>
          <p:cNvSpPr>
            <a:spLocks noGrp="1"/>
          </p:cNvSpPr>
          <p:nvPr>
            <p:ph idx="1"/>
          </p:nvPr>
        </p:nvSpPr>
        <p:spPr/>
        <p:txBody>
          <a:bodyPr/>
          <a:lstStyle/>
          <a:p>
            <a:r>
              <a:rPr lang="en-US" dirty="0"/>
              <a:t>Enables to avoid describing the same flow of events several times by putting the common behavior in a use case of its own</a:t>
            </a:r>
            <a:r>
              <a:rPr lang="en-US" dirty="0" smtClean="0"/>
              <a:t>.</a:t>
            </a:r>
            <a:endParaRPr lang="en-US" dirty="0"/>
          </a:p>
        </p:txBody>
      </p:sp>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12</a:t>
            </a:fld>
            <a:endParaRPr lang="en-US"/>
          </a:p>
        </p:txBody>
      </p:sp>
      <p:grpSp>
        <p:nvGrpSpPr>
          <p:cNvPr id="6" name="Group 17"/>
          <p:cNvGrpSpPr>
            <a:grpSpLocks/>
          </p:cNvGrpSpPr>
          <p:nvPr/>
        </p:nvGrpSpPr>
        <p:grpSpPr bwMode="auto">
          <a:xfrm>
            <a:off x="2133600" y="3505200"/>
            <a:ext cx="4724400" cy="2001838"/>
            <a:chOff x="1344" y="2400"/>
            <a:chExt cx="2976" cy="1261"/>
          </a:xfrm>
        </p:grpSpPr>
        <p:sp>
          <p:nvSpPr>
            <p:cNvPr id="7" name="Oval 5"/>
            <p:cNvSpPr>
              <a:spLocks noChangeArrowheads="1"/>
            </p:cNvSpPr>
            <p:nvPr/>
          </p:nvSpPr>
          <p:spPr bwMode="auto">
            <a:xfrm>
              <a:off x="1392" y="2400"/>
              <a:ext cx="768"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 name="Text Box 6"/>
            <p:cNvSpPr txBox="1">
              <a:spLocks noChangeArrowheads="1"/>
            </p:cNvSpPr>
            <p:nvPr/>
          </p:nvSpPr>
          <p:spPr bwMode="auto">
            <a:xfrm>
              <a:off x="1440" y="2400"/>
              <a:ext cx="7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algn="ctr" rtl="0"/>
              <a:r>
                <a:rPr lang="en-US" b="0">
                  <a:latin typeface="Times New Roman" pitchFamily="18" charset="0"/>
                </a:rPr>
                <a:t>updating</a:t>
              </a:r>
            </a:p>
            <a:p>
              <a:pPr algn="ctr" rtl="0"/>
              <a:r>
                <a:rPr lang="en-US" b="0">
                  <a:latin typeface="Times New Roman" pitchFamily="18" charset="0"/>
                </a:rPr>
                <a:t>grades</a:t>
              </a:r>
              <a:endParaRPr lang="en-US" sz="1600" b="0">
                <a:latin typeface="Times New Roman" pitchFamily="18" charset="0"/>
              </a:endParaRPr>
            </a:p>
          </p:txBody>
        </p:sp>
        <p:sp>
          <p:nvSpPr>
            <p:cNvPr id="9" name="Oval 8"/>
            <p:cNvSpPr>
              <a:spLocks noChangeArrowheads="1"/>
            </p:cNvSpPr>
            <p:nvPr/>
          </p:nvSpPr>
          <p:spPr bwMode="auto">
            <a:xfrm>
              <a:off x="1344" y="3168"/>
              <a:ext cx="912" cy="49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 name="Text Box 9"/>
            <p:cNvSpPr txBox="1">
              <a:spLocks noChangeArrowheads="1"/>
            </p:cNvSpPr>
            <p:nvPr/>
          </p:nvSpPr>
          <p:spPr bwMode="auto">
            <a:xfrm>
              <a:off x="1344" y="3196"/>
              <a:ext cx="83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algn="ctr" rtl="0"/>
              <a:r>
                <a:rPr lang="en-US" b="0">
                  <a:latin typeface="Times New Roman" pitchFamily="18" charset="0"/>
                </a:rPr>
                <a:t>output</a:t>
              </a:r>
              <a:endParaRPr lang="en-US" sz="2000" b="0">
                <a:latin typeface="Times New Roman" pitchFamily="18" charset="0"/>
              </a:endParaRPr>
            </a:p>
            <a:p>
              <a:pPr algn="ctr" rtl="0"/>
              <a:r>
                <a:rPr lang="en-US" b="0">
                  <a:latin typeface="Times New Roman" pitchFamily="18" charset="0"/>
                </a:rPr>
                <a:t>generating</a:t>
              </a:r>
              <a:endParaRPr lang="en-US" sz="1600" b="0">
                <a:latin typeface="Times New Roman" pitchFamily="18" charset="0"/>
              </a:endParaRPr>
            </a:p>
          </p:txBody>
        </p:sp>
        <p:sp>
          <p:nvSpPr>
            <p:cNvPr id="11" name="Oval 11"/>
            <p:cNvSpPr>
              <a:spLocks noChangeArrowheads="1"/>
            </p:cNvSpPr>
            <p:nvPr/>
          </p:nvSpPr>
          <p:spPr bwMode="auto">
            <a:xfrm>
              <a:off x="3408" y="2688"/>
              <a:ext cx="912" cy="53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 name="Text Box 12"/>
            <p:cNvSpPr txBox="1">
              <a:spLocks noChangeArrowheads="1"/>
            </p:cNvSpPr>
            <p:nvPr/>
          </p:nvSpPr>
          <p:spPr bwMode="auto">
            <a:xfrm>
              <a:off x="3408" y="2764"/>
              <a:ext cx="83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algn="ctr" rtl="0"/>
              <a:r>
                <a:rPr lang="en-US" b="0">
                  <a:latin typeface="Times New Roman" pitchFamily="18" charset="0"/>
                </a:rPr>
                <a:t>verifying</a:t>
              </a:r>
            </a:p>
            <a:p>
              <a:pPr algn="ctr" rtl="0"/>
              <a:r>
                <a:rPr lang="en-US" b="0">
                  <a:latin typeface="Times New Roman" pitchFamily="18" charset="0"/>
                </a:rPr>
                <a:t>student id</a:t>
              </a:r>
            </a:p>
          </p:txBody>
        </p:sp>
        <p:sp>
          <p:nvSpPr>
            <p:cNvPr id="13" name="Line 13"/>
            <p:cNvSpPr>
              <a:spLocks noChangeShapeType="1"/>
            </p:cNvSpPr>
            <p:nvPr/>
          </p:nvSpPr>
          <p:spPr bwMode="auto">
            <a:xfrm>
              <a:off x="2160" y="2688"/>
              <a:ext cx="1248" cy="240"/>
            </a:xfrm>
            <a:prstGeom prst="line">
              <a:avLst/>
            </a:prstGeom>
            <a:noFill/>
            <a:ln w="9525">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14"/>
            <p:cNvSpPr>
              <a:spLocks noChangeShapeType="1"/>
            </p:cNvSpPr>
            <p:nvPr/>
          </p:nvSpPr>
          <p:spPr bwMode="auto">
            <a:xfrm flipV="1">
              <a:off x="2256" y="3120"/>
              <a:ext cx="1248" cy="240"/>
            </a:xfrm>
            <a:prstGeom prst="line">
              <a:avLst/>
            </a:prstGeom>
            <a:noFill/>
            <a:ln w="9525">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 name="Text Box 15"/>
            <p:cNvSpPr txBox="1">
              <a:spLocks noChangeArrowheads="1"/>
            </p:cNvSpPr>
            <p:nvPr/>
          </p:nvSpPr>
          <p:spPr bwMode="auto">
            <a:xfrm>
              <a:off x="2294" y="2601"/>
              <a:ext cx="9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rtl="0"/>
              <a:r>
                <a:rPr lang="en-US" b="0" dirty="0">
                  <a:latin typeface="Times New Roman" pitchFamily="18" charset="0"/>
                </a:rPr>
                <a:t>&lt;&lt;include&gt;&gt;</a:t>
              </a:r>
              <a:endParaRPr lang="en-US" sz="1600" b="0" dirty="0">
                <a:latin typeface="Times New Roman" pitchFamily="18" charset="0"/>
              </a:endParaRPr>
            </a:p>
          </p:txBody>
        </p:sp>
        <p:sp>
          <p:nvSpPr>
            <p:cNvPr id="16" name="Text Box 16"/>
            <p:cNvSpPr txBox="1">
              <a:spLocks noChangeArrowheads="1"/>
            </p:cNvSpPr>
            <p:nvPr/>
          </p:nvSpPr>
          <p:spPr bwMode="auto">
            <a:xfrm>
              <a:off x="2390" y="3240"/>
              <a:ext cx="9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rtl="0"/>
              <a:r>
                <a:rPr lang="en-US" b="0">
                  <a:latin typeface="Times New Roman" pitchFamily="18" charset="0"/>
                </a:rPr>
                <a:t>&lt;&lt;include&gt;&gt;</a:t>
              </a:r>
              <a:endParaRPr lang="en-US" sz="1600" b="0">
                <a:latin typeface="Times New Roman" pitchFamily="18" charset="0"/>
              </a:endParaRPr>
            </a:p>
          </p:txBody>
        </p:sp>
      </p:grpSp>
    </p:spTree>
    <p:extLst>
      <p:ext uri="{BB962C8B-B14F-4D97-AF65-F5344CB8AC3E}">
        <p14:creationId xmlns:p14="http://schemas.microsoft.com/office/powerpoint/2010/main" val="39910210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Extend</a:t>
            </a:r>
          </a:p>
        </p:txBody>
      </p:sp>
      <p:sp>
        <p:nvSpPr>
          <p:cNvPr id="3" name="Content Placeholder 2"/>
          <p:cNvSpPr>
            <a:spLocks noGrp="1"/>
          </p:cNvSpPr>
          <p:nvPr>
            <p:ph idx="1"/>
          </p:nvPr>
        </p:nvSpPr>
        <p:spPr/>
        <p:txBody>
          <a:bodyPr/>
          <a:lstStyle/>
          <a:p>
            <a:pPr>
              <a:lnSpc>
                <a:spcPct val="90000"/>
              </a:lnSpc>
              <a:defRPr/>
            </a:pPr>
            <a:endParaRPr lang="en-US" dirty="0"/>
          </a:p>
          <a:p>
            <a:pPr>
              <a:lnSpc>
                <a:spcPct val="90000"/>
              </a:lnSpc>
              <a:defRPr/>
            </a:pPr>
            <a:r>
              <a:rPr lang="en-US" dirty="0"/>
              <a:t>The base use case implicitly incorporates the behavior of another use case at certain points called extension points.</a:t>
            </a:r>
          </a:p>
          <a:p>
            <a:pPr marL="0" indent="0">
              <a:lnSpc>
                <a:spcPct val="90000"/>
              </a:lnSpc>
              <a:buNone/>
              <a:defRPr/>
            </a:pPr>
            <a:endParaRPr lang="en-US" sz="1000" dirty="0" smtClean="0"/>
          </a:p>
          <a:p>
            <a:pPr>
              <a:lnSpc>
                <a:spcPct val="90000"/>
              </a:lnSpc>
              <a:defRPr/>
            </a:pPr>
            <a:r>
              <a:rPr lang="en-US" dirty="0" smtClean="0"/>
              <a:t>The </a:t>
            </a:r>
            <a:r>
              <a:rPr lang="en-US" dirty="0"/>
              <a:t>base use case may stand alone, but under certain conditions its behavior may be extended by the behavior of another use case.</a:t>
            </a:r>
          </a:p>
          <a:p>
            <a:pPr marL="0" indent="0">
              <a:buNone/>
            </a:pPr>
            <a:endParaRPr lang="en-US" dirty="0"/>
          </a:p>
        </p:txBody>
      </p:sp>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13</a:t>
            </a:fld>
            <a:endParaRPr lang="en-US"/>
          </a:p>
        </p:txBody>
      </p:sp>
      <p:grpSp>
        <p:nvGrpSpPr>
          <p:cNvPr id="6" name="Group 12"/>
          <p:cNvGrpSpPr>
            <a:grpSpLocks/>
          </p:cNvGrpSpPr>
          <p:nvPr/>
        </p:nvGrpSpPr>
        <p:grpSpPr bwMode="auto">
          <a:xfrm>
            <a:off x="2472507" y="4648200"/>
            <a:ext cx="4191000" cy="685800"/>
            <a:chOff x="1440" y="1152"/>
            <a:chExt cx="2640" cy="432"/>
          </a:xfrm>
        </p:grpSpPr>
        <p:grpSp>
          <p:nvGrpSpPr>
            <p:cNvPr id="7" name="Group 4"/>
            <p:cNvGrpSpPr>
              <a:grpSpLocks/>
            </p:cNvGrpSpPr>
            <p:nvPr/>
          </p:nvGrpSpPr>
          <p:grpSpPr bwMode="auto">
            <a:xfrm>
              <a:off x="1440" y="1152"/>
              <a:ext cx="576" cy="432"/>
              <a:chOff x="4176" y="720"/>
              <a:chExt cx="576" cy="432"/>
            </a:xfrm>
          </p:grpSpPr>
          <p:sp>
            <p:nvSpPr>
              <p:cNvPr id="13" name="Oval 5"/>
              <p:cNvSpPr>
                <a:spLocks noChangeArrowheads="1"/>
              </p:cNvSpPr>
              <p:nvPr/>
            </p:nvSpPr>
            <p:spPr bwMode="auto">
              <a:xfrm>
                <a:off x="4176" y="720"/>
                <a:ext cx="576"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 name="Text Box 6"/>
              <p:cNvSpPr txBox="1">
                <a:spLocks noChangeArrowheads="1"/>
              </p:cNvSpPr>
              <p:nvPr/>
            </p:nvSpPr>
            <p:spPr bwMode="auto">
              <a:xfrm>
                <a:off x="4224" y="816"/>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rtl="0"/>
                <a:r>
                  <a:rPr lang="en-US" sz="2000" b="0" dirty="0">
                    <a:latin typeface="Times New Roman" pitchFamily="18" charset="0"/>
                  </a:rPr>
                  <a:t>base</a:t>
                </a:r>
                <a:endParaRPr lang="en-US" sz="2400" b="0" dirty="0">
                  <a:latin typeface="Times New Roman" pitchFamily="18" charset="0"/>
                </a:endParaRPr>
              </a:p>
            </p:txBody>
          </p:sp>
        </p:grpSp>
        <p:grpSp>
          <p:nvGrpSpPr>
            <p:cNvPr id="8" name="Group 7"/>
            <p:cNvGrpSpPr>
              <a:grpSpLocks/>
            </p:cNvGrpSpPr>
            <p:nvPr/>
          </p:nvGrpSpPr>
          <p:grpSpPr bwMode="auto">
            <a:xfrm>
              <a:off x="3264" y="1152"/>
              <a:ext cx="816" cy="432"/>
              <a:chOff x="4176" y="720"/>
              <a:chExt cx="576" cy="432"/>
            </a:xfrm>
          </p:grpSpPr>
          <p:sp>
            <p:nvSpPr>
              <p:cNvPr id="11" name="Oval 8"/>
              <p:cNvSpPr>
                <a:spLocks noChangeArrowheads="1"/>
              </p:cNvSpPr>
              <p:nvPr/>
            </p:nvSpPr>
            <p:spPr bwMode="auto">
              <a:xfrm>
                <a:off x="4176" y="720"/>
                <a:ext cx="576"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 name="Text Box 9"/>
              <p:cNvSpPr txBox="1">
                <a:spLocks noChangeArrowheads="1"/>
              </p:cNvSpPr>
              <p:nvPr/>
            </p:nvSpPr>
            <p:spPr bwMode="auto">
              <a:xfrm>
                <a:off x="4224" y="816"/>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rtl="0"/>
                <a:r>
                  <a:rPr lang="en-US" sz="2000" b="0">
                    <a:latin typeface="Times New Roman" pitchFamily="18" charset="0"/>
                  </a:rPr>
                  <a:t>extending</a:t>
                </a:r>
                <a:endParaRPr lang="en-US" sz="2400" b="0">
                  <a:latin typeface="Times New Roman" pitchFamily="18" charset="0"/>
                </a:endParaRPr>
              </a:p>
            </p:txBody>
          </p:sp>
        </p:grpSp>
        <p:sp>
          <p:nvSpPr>
            <p:cNvPr id="9" name="Line 10"/>
            <p:cNvSpPr>
              <a:spLocks noChangeShapeType="1"/>
            </p:cNvSpPr>
            <p:nvPr/>
          </p:nvSpPr>
          <p:spPr bwMode="auto">
            <a:xfrm>
              <a:off x="2016" y="1392"/>
              <a:ext cx="1248" cy="0"/>
            </a:xfrm>
            <a:prstGeom prst="line">
              <a:avLst/>
            </a:prstGeom>
            <a:noFill/>
            <a:ln w="9525">
              <a:solidFill>
                <a:schemeClr val="tx1"/>
              </a:solidFill>
              <a:prstDash val="dash"/>
              <a:round/>
              <a:headEnd type="arrow"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0" name="Text Box 11"/>
            <p:cNvSpPr txBox="1">
              <a:spLocks noChangeArrowheads="1"/>
            </p:cNvSpPr>
            <p:nvPr/>
          </p:nvSpPr>
          <p:spPr bwMode="auto">
            <a:xfrm>
              <a:off x="2160" y="1200"/>
              <a:ext cx="8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rtl="0"/>
              <a:r>
                <a:rPr lang="en-US" b="0">
                  <a:latin typeface="Times New Roman" pitchFamily="18" charset="0"/>
                </a:rPr>
                <a:t>&lt;&lt;extend&gt;&gt;</a:t>
              </a:r>
            </a:p>
          </p:txBody>
        </p:sp>
      </p:grpSp>
    </p:spTree>
    <p:extLst>
      <p:ext uri="{BB962C8B-B14F-4D97-AF65-F5344CB8AC3E}">
        <p14:creationId xmlns:p14="http://schemas.microsoft.com/office/powerpoint/2010/main" val="38331531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about Extend</a:t>
            </a:r>
          </a:p>
        </p:txBody>
      </p:sp>
      <p:sp>
        <p:nvSpPr>
          <p:cNvPr id="3" name="Content Placeholder 2"/>
          <p:cNvSpPr>
            <a:spLocks noGrp="1"/>
          </p:cNvSpPr>
          <p:nvPr>
            <p:ph idx="1"/>
          </p:nvPr>
        </p:nvSpPr>
        <p:spPr/>
        <p:txBody>
          <a:bodyPr/>
          <a:lstStyle/>
          <a:p>
            <a:r>
              <a:rPr lang="en-US" dirty="0"/>
              <a:t>Enables to model optional behavior or branching under conditions</a:t>
            </a:r>
            <a:r>
              <a:rPr lang="en-US" dirty="0" smtClean="0"/>
              <a:t>.</a:t>
            </a:r>
            <a:endParaRPr lang="en-US" dirty="0"/>
          </a:p>
        </p:txBody>
      </p:sp>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14</a:t>
            </a:fld>
            <a:endParaRPr lang="en-US"/>
          </a:p>
        </p:txBody>
      </p:sp>
      <p:grpSp>
        <p:nvGrpSpPr>
          <p:cNvPr id="6" name="Group 13"/>
          <p:cNvGrpSpPr>
            <a:grpSpLocks/>
          </p:cNvGrpSpPr>
          <p:nvPr/>
        </p:nvGrpSpPr>
        <p:grpSpPr bwMode="auto">
          <a:xfrm>
            <a:off x="1752600" y="3124200"/>
            <a:ext cx="5257800" cy="1371600"/>
            <a:chOff x="1104" y="2496"/>
            <a:chExt cx="3312" cy="864"/>
          </a:xfrm>
        </p:grpSpPr>
        <p:sp>
          <p:nvSpPr>
            <p:cNvPr id="7" name="Oval 5"/>
            <p:cNvSpPr>
              <a:spLocks noChangeArrowheads="1"/>
            </p:cNvSpPr>
            <p:nvPr/>
          </p:nvSpPr>
          <p:spPr bwMode="auto">
            <a:xfrm>
              <a:off x="1104" y="2496"/>
              <a:ext cx="1152" cy="86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 name="Text Box 6"/>
            <p:cNvSpPr txBox="1">
              <a:spLocks noChangeArrowheads="1"/>
            </p:cNvSpPr>
            <p:nvPr/>
          </p:nvSpPr>
          <p:spPr bwMode="auto">
            <a:xfrm>
              <a:off x="1248" y="2736"/>
              <a:ext cx="83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algn="ctr" rtl="0"/>
              <a:r>
                <a:rPr lang="en-US" b="0">
                  <a:latin typeface="Times New Roman" pitchFamily="18" charset="0"/>
                </a:rPr>
                <a:t>Exam copy request</a:t>
              </a:r>
              <a:endParaRPr lang="en-US" sz="1600" b="0">
                <a:latin typeface="Times New Roman" pitchFamily="18" charset="0"/>
              </a:endParaRPr>
            </a:p>
          </p:txBody>
        </p:sp>
        <p:sp>
          <p:nvSpPr>
            <p:cNvPr id="9" name="Oval 8"/>
            <p:cNvSpPr>
              <a:spLocks noChangeArrowheads="1"/>
            </p:cNvSpPr>
            <p:nvPr/>
          </p:nvSpPr>
          <p:spPr bwMode="auto">
            <a:xfrm>
              <a:off x="3264" y="2496"/>
              <a:ext cx="1152" cy="86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 name="Text Box 9"/>
            <p:cNvSpPr txBox="1">
              <a:spLocks noChangeArrowheads="1"/>
            </p:cNvSpPr>
            <p:nvPr/>
          </p:nvSpPr>
          <p:spPr bwMode="auto">
            <a:xfrm>
              <a:off x="3360" y="2688"/>
              <a:ext cx="8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algn="ctr" rtl="0"/>
              <a:r>
                <a:rPr lang="en-US" b="0">
                  <a:latin typeface="Times New Roman" pitchFamily="18" charset="0"/>
                </a:rPr>
                <a:t>Exam-grade appeal </a:t>
              </a:r>
              <a:endParaRPr lang="en-US" sz="2400" b="0">
                <a:latin typeface="Times New Roman" pitchFamily="18" charset="0"/>
              </a:endParaRPr>
            </a:p>
          </p:txBody>
        </p:sp>
        <p:sp>
          <p:nvSpPr>
            <p:cNvPr id="11" name="Line 10"/>
            <p:cNvSpPr>
              <a:spLocks noChangeShapeType="1"/>
            </p:cNvSpPr>
            <p:nvPr/>
          </p:nvSpPr>
          <p:spPr bwMode="auto">
            <a:xfrm>
              <a:off x="2256" y="2928"/>
              <a:ext cx="1008" cy="0"/>
            </a:xfrm>
            <a:prstGeom prst="line">
              <a:avLst/>
            </a:prstGeom>
            <a:noFill/>
            <a:ln w="9525">
              <a:solidFill>
                <a:schemeClr val="tx1"/>
              </a:solidFill>
              <a:prstDash val="dash"/>
              <a:round/>
              <a:headEnd type="arrow"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2" name="Text Box 11"/>
            <p:cNvSpPr txBox="1">
              <a:spLocks noChangeArrowheads="1"/>
            </p:cNvSpPr>
            <p:nvPr/>
          </p:nvSpPr>
          <p:spPr bwMode="auto">
            <a:xfrm>
              <a:off x="2352" y="2640"/>
              <a:ext cx="8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rtl="0"/>
              <a:r>
                <a:rPr lang="en-US" b="0">
                  <a:latin typeface="Times New Roman" pitchFamily="18" charset="0"/>
                </a:rPr>
                <a:t>&lt;&lt;extend&gt;&gt;</a:t>
              </a:r>
            </a:p>
          </p:txBody>
        </p:sp>
      </p:grpSp>
    </p:spTree>
    <p:extLst>
      <p:ext uri="{BB962C8B-B14F-4D97-AF65-F5344CB8AC3E}">
        <p14:creationId xmlns:p14="http://schemas.microsoft.com/office/powerpoint/2010/main" val="21616987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 between Actors</a:t>
            </a:r>
          </a:p>
        </p:txBody>
      </p:sp>
      <p:sp>
        <p:nvSpPr>
          <p:cNvPr id="3" name="Content Placeholder 2"/>
          <p:cNvSpPr>
            <a:spLocks noGrp="1"/>
          </p:cNvSpPr>
          <p:nvPr>
            <p:ph idx="1"/>
          </p:nvPr>
        </p:nvSpPr>
        <p:spPr/>
        <p:txBody>
          <a:bodyPr/>
          <a:lstStyle/>
          <a:p>
            <a:r>
              <a:rPr lang="en-US" dirty="0"/>
              <a:t>Generalization.</a:t>
            </a:r>
          </a:p>
          <a:p>
            <a:pPr marL="0" indent="0">
              <a:buNone/>
            </a:pPr>
            <a:endParaRPr lang="en-US" dirty="0"/>
          </a:p>
        </p:txBody>
      </p:sp>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15</a:t>
            </a:fld>
            <a:endParaRPr lang="en-US"/>
          </a:p>
        </p:txBody>
      </p:sp>
      <p:grpSp>
        <p:nvGrpSpPr>
          <p:cNvPr id="6" name="Group 33"/>
          <p:cNvGrpSpPr>
            <a:grpSpLocks/>
          </p:cNvGrpSpPr>
          <p:nvPr/>
        </p:nvGrpSpPr>
        <p:grpSpPr bwMode="auto">
          <a:xfrm>
            <a:off x="2171700" y="1981200"/>
            <a:ext cx="5143500" cy="3962398"/>
            <a:chOff x="2088" y="1248"/>
            <a:chExt cx="3240" cy="2496"/>
          </a:xfrm>
        </p:grpSpPr>
        <p:sp>
          <p:nvSpPr>
            <p:cNvPr id="7" name="Oval 5"/>
            <p:cNvSpPr>
              <a:spLocks noChangeArrowheads="1"/>
            </p:cNvSpPr>
            <p:nvPr/>
          </p:nvSpPr>
          <p:spPr bwMode="auto">
            <a:xfrm>
              <a:off x="3552" y="1248"/>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 name="Line 6"/>
            <p:cNvSpPr>
              <a:spLocks noChangeShapeType="1"/>
            </p:cNvSpPr>
            <p:nvPr/>
          </p:nvSpPr>
          <p:spPr bwMode="auto">
            <a:xfrm>
              <a:off x="3648" y="144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 name="Line 7"/>
            <p:cNvSpPr>
              <a:spLocks noChangeShapeType="1"/>
            </p:cNvSpPr>
            <p:nvPr/>
          </p:nvSpPr>
          <p:spPr bwMode="auto">
            <a:xfrm>
              <a:off x="3648" y="1536"/>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 name="Line 8"/>
            <p:cNvSpPr>
              <a:spLocks noChangeShapeType="1"/>
            </p:cNvSpPr>
            <p:nvPr/>
          </p:nvSpPr>
          <p:spPr bwMode="auto">
            <a:xfrm flipH="1">
              <a:off x="3504" y="1536"/>
              <a:ext cx="14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 name="Line 9"/>
            <p:cNvSpPr>
              <a:spLocks noChangeShapeType="1"/>
            </p:cNvSpPr>
            <p:nvPr/>
          </p:nvSpPr>
          <p:spPr bwMode="auto">
            <a:xfrm>
              <a:off x="3648" y="17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 name="Line 10"/>
            <p:cNvSpPr>
              <a:spLocks noChangeShapeType="1"/>
            </p:cNvSpPr>
            <p:nvPr/>
          </p:nvSpPr>
          <p:spPr bwMode="auto">
            <a:xfrm flipH="1">
              <a:off x="3552" y="17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 name="Text Box 11"/>
            <p:cNvSpPr txBox="1">
              <a:spLocks noChangeArrowheads="1"/>
            </p:cNvSpPr>
            <p:nvPr/>
          </p:nvSpPr>
          <p:spPr bwMode="auto">
            <a:xfrm>
              <a:off x="3360" y="1846"/>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algn="ctr" rtl="0"/>
              <a:r>
                <a:rPr lang="en-US" b="0" dirty="0">
                  <a:latin typeface="Times New Roman" pitchFamily="18" charset="0"/>
                </a:rPr>
                <a:t>student</a:t>
              </a:r>
              <a:endParaRPr lang="en-US" sz="2400" b="0" dirty="0">
                <a:latin typeface="Times New Roman" pitchFamily="18" charset="0"/>
              </a:endParaRPr>
            </a:p>
          </p:txBody>
        </p:sp>
        <p:sp>
          <p:nvSpPr>
            <p:cNvPr id="14" name="Oval 13"/>
            <p:cNvSpPr>
              <a:spLocks noChangeArrowheads="1"/>
            </p:cNvSpPr>
            <p:nvPr/>
          </p:nvSpPr>
          <p:spPr bwMode="auto">
            <a:xfrm>
              <a:off x="4752" y="2688"/>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 name="Line 14"/>
            <p:cNvSpPr>
              <a:spLocks noChangeShapeType="1"/>
            </p:cNvSpPr>
            <p:nvPr/>
          </p:nvSpPr>
          <p:spPr bwMode="auto">
            <a:xfrm>
              <a:off x="4848" y="288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15"/>
            <p:cNvSpPr>
              <a:spLocks noChangeShapeType="1"/>
            </p:cNvSpPr>
            <p:nvPr/>
          </p:nvSpPr>
          <p:spPr bwMode="auto">
            <a:xfrm>
              <a:off x="4848" y="2976"/>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16"/>
            <p:cNvSpPr>
              <a:spLocks noChangeShapeType="1"/>
            </p:cNvSpPr>
            <p:nvPr/>
          </p:nvSpPr>
          <p:spPr bwMode="auto">
            <a:xfrm flipH="1">
              <a:off x="4704" y="2976"/>
              <a:ext cx="14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17"/>
            <p:cNvSpPr>
              <a:spLocks noChangeShapeType="1"/>
            </p:cNvSpPr>
            <p:nvPr/>
          </p:nvSpPr>
          <p:spPr bwMode="auto">
            <a:xfrm>
              <a:off x="4848" y="321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18"/>
            <p:cNvSpPr>
              <a:spLocks noChangeShapeType="1"/>
            </p:cNvSpPr>
            <p:nvPr/>
          </p:nvSpPr>
          <p:spPr bwMode="auto">
            <a:xfrm flipH="1">
              <a:off x="4752" y="321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Text Box 19"/>
            <p:cNvSpPr txBox="1">
              <a:spLocks noChangeArrowheads="1"/>
            </p:cNvSpPr>
            <p:nvPr/>
          </p:nvSpPr>
          <p:spPr bwMode="auto">
            <a:xfrm>
              <a:off x="4368" y="3264"/>
              <a:ext cx="960"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algn="ctr" rtl="0"/>
              <a:r>
                <a:rPr lang="en-US" b="0" dirty="0" smtClean="0">
                  <a:latin typeface="Times New Roman" pitchFamily="18" charset="0"/>
                </a:rPr>
                <a:t>Regular Student</a:t>
              </a:r>
              <a:endParaRPr lang="en-US" sz="2400" b="0" dirty="0">
                <a:latin typeface="Times New Roman" pitchFamily="18" charset="0"/>
              </a:endParaRPr>
            </a:p>
          </p:txBody>
        </p:sp>
        <p:sp>
          <p:nvSpPr>
            <p:cNvPr id="21" name="Oval 21"/>
            <p:cNvSpPr>
              <a:spLocks noChangeArrowheads="1"/>
            </p:cNvSpPr>
            <p:nvPr/>
          </p:nvSpPr>
          <p:spPr bwMode="auto">
            <a:xfrm>
              <a:off x="2544" y="2688"/>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2" name="Line 22"/>
            <p:cNvSpPr>
              <a:spLocks noChangeShapeType="1"/>
            </p:cNvSpPr>
            <p:nvPr/>
          </p:nvSpPr>
          <p:spPr bwMode="auto">
            <a:xfrm>
              <a:off x="2640" y="288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23"/>
            <p:cNvSpPr>
              <a:spLocks noChangeShapeType="1"/>
            </p:cNvSpPr>
            <p:nvPr/>
          </p:nvSpPr>
          <p:spPr bwMode="auto">
            <a:xfrm>
              <a:off x="2640" y="2976"/>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24"/>
            <p:cNvSpPr>
              <a:spLocks noChangeShapeType="1"/>
            </p:cNvSpPr>
            <p:nvPr/>
          </p:nvSpPr>
          <p:spPr bwMode="auto">
            <a:xfrm flipH="1">
              <a:off x="2496" y="2976"/>
              <a:ext cx="14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25"/>
            <p:cNvSpPr>
              <a:spLocks noChangeShapeType="1"/>
            </p:cNvSpPr>
            <p:nvPr/>
          </p:nvSpPr>
          <p:spPr bwMode="auto">
            <a:xfrm>
              <a:off x="2640" y="321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26"/>
            <p:cNvSpPr>
              <a:spLocks noChangeShapeType="1"/>
            </p:cNvSpPr>
            <p:nvPr/>
          </p:nvSpPr>
          <p:spPr bwMode="auto">
            <a:xfrm flipH="1">
              <a:off x="2544" y="321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 name="Text Box 27"/>
            <p:cNvSpPr txBox="1">
              <a:spLocks noChangeArrowheads="1"/>
            </p:cNvSpPr>
            <p:nvPr/>
          </p:nvSpPr>
          <p:spPr bwMode="auto">
            <a:xfrm>
              <a:off x="2088" y="3279"/>
              <a:ext cx="1104"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algn="ctr" rtl="0"/>
              <a:r>
                <a:rPr lang="en-US" b="0" dirty="0" smtClean="0">
                  <a:latin typeface="Times New Roman" pitchFamily="18" charset="0"/>
                </a:rPr>
                <a:t>Scholarship</a:t>
              </a:r>
              <a:endParaRPr lang="en-US" b="0" dirty="0">
                <a:latin typeface="Times New Roman" pitchFamily="18" charset="0"/>
              </a:endParaRPr>
            </a:p>
            <a:p>
              <a:pPr algn="ctr" rtl="0"/>
              <a:r>
                <a:rPr lang="en-US" b="0" dirty="0">
                  <a:latin typeface="Times New Roman" pitchFamily="18" charset="0"/>
                </a:rPr>
                <a:t>student</a:t>
              </a:r>
              <a:endParaRPr lang="en-US" sz="2400" b="0" dirty="0">
                <a:latin typeface="Times New Roman" pitchFamily="18" charset="0"/>
              </a:endParaRPr>
            </a:p>
          </p:txBody>
        </p:sp>
        <p:sp>
          <p:nvSpPr>
            <p:cNvPr id="28" name="Line 28"/>
            <p:cNvSpPr>
              <a:spLocks noChangeShapeType="1"/>
            </p:cNvSpPr>
            <p:nvPr/>
          </p:nvSpPr>
          <p:spPr bwMode="auto">
            <a:xfrm flipV="1">
              <a:off x="2640" y="249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29"/>
            <p:cNvSpPr>
              <a:spLocks noChangeShapeType="1"/>
            </p:cNvSpPr>
            <p:nvPr/>
          </p:nvSpPr>
          <p:spPr bwMode="auto">
            <a:xfrm flipV="1">
              <a:off x="4848" y="249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30"/>
            <p:cNvSpPr>
              <a:spLocks noChangeShapeType="1"/>
            </p:cNvSpPr>
            <p:nvPr/>
          </p:nvSpPr>
          <p:spPr bwMode="auto">
            <a:xfrm>
              <a:off x="2640" y="2496"/>
              <a:ext cx="22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 name="AutoShape 31"/>
            <p:cNvSpPr>
              <a:spLocks noChangeArrowheads="1"/>
            </p:cNvSpPr>
            <p:nvPr/>
          </p:nvSpPr>
          <p:spPr bwMode="auto">
            <a:xfrm>
              <a:off x="3552" y="2160"/>
              <a:ext cx="192" cy="144"/>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2" name="Line 32"/>
            <p:cNvSpPr>
              <a:spLocks noChangeShapeType="1"/>
            </p:cNvSpPr>
            <p:nvPr/>
          </p:nvSpPr>
          <p:spPr bwMode="auto">
            <a:xfrm>
              <a:off x="3648" y="230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3072211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Relationships between Use Cases </a:t>
            </a:r>
            <a:r>
              <a:rPr lang="en-US" sz="2800" dirty="0" smtClean="0"/>
              <a:t>and </a:t>
            </a:r>
            <a:r>
              <a:rPr lang="en-US" sz="2800" dirty="0"/>
              <a:t>Actors</a:t>
            </a:r>
          </a:p>
        </p:txBody>
      </p:sp>
      <p:sp>
        <p:nvSpPr>
          <p:cNvPr id="3" name="Content Placeholder 2"/>
          <p:cNvSpPr>
            <a:spLocks noGrp="1"/>
          </p:cNvSpPr>
          <p:nvPr>
            <p:ph idx="1"/>
          </p:nvPr>
        </p:nvSpPr>
        <p:spPr/>
        <p:txBody>
          <a:bodyPr/>
          <a:lstStyle/>
          <a:p>
            <a:pPr algn="just"/>
            <a:r>
              <a:rPr lang="en-US" dirty="0"/>
              <a:t>Actors may be connected to use cases by associations, indicating that the actor and the use case communicate with one another using messages.</a:t>
            </a:r>
          </a:p>
          <a:p>
            <a:pPr marL="0" indent="0">
              <a:buNone/>
            </a:pPr>
            <a:endParaRPr lang="en-US" dirty="0"/>
          </a:p>
        </p:txBody>
      </p:sp>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16</a:t>
            </a:fld>
            <a:endParaRPr lang="en-US"/>
          </a:p>
        </p:txBody>
      </p:sp>
      <p:grpSp>
        <p:nvGrpSpPr>
          <p:cNvPr id="6" name="Group 16"/>
          <p:cNvGrpSpPr>
            <a:grpSpLocks/>
          </p:cNvGrpSpPr>
          <p:nvPr/>
        </p:nvGrpSpPr>
        <p:grpSpPr bwMode="auto">
          <a:xfrm>
            <a:off x="2438400" y="3886200"/>
            <a:ext cx="3962400" cy="1236663"/>
            <a:chOff x="1536" y="2812"/>
            <a:chExt cx="2496" cy="779"/>
          </a:xfrm>
        </p:grpSpPr>
        <p:sp>
          <p:nvSpPr>
            <p:cNvPr id="7" name="Oval 5"/>
            <p:cNvSpPr>
              <a:spLocks noChangeArrowheads="1"/>
            </p:cNvSpPr>
            <p:nvPr/>
          </p:nvSpPr>
          <p:spPr bwMode="auto">
            <a:xfrm>
              <a:off x="1536" y="3004"/>
              <a:ext cx="720"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 name="Text Box 6"/>
            <p:cNvSpPr txBox="1">
              <a:spLocks noChangeArrowheads="1"/>
            </p:cNvSpPr>
            <p:nvPr/>
          </p:nvSpPr>
          <p:spPr bwMode="auto">
            <a:xfrm>
              <a:off x="1548" y="3024"/>
              <a:ext cx="6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algn="ctr" rtl="0"/>
              <a:r>
                <a:rPr lang="en-US" b="0">
                  <a:latin typeface="Times New Roman" pitchFamily="18" charset="0"/>
                </a:rPr>
                <a:t>updating</a:t>
              </a:r>
            </a:p>
            <a:p>
              <a:pPr algn="ctr" rtl="0"/>
              <a:r>
                <a:rPr lang="en-US" b="0">
                  <a:latin typeface="Times New Roman" pitchFamily="18" charset="0"/>
                </a:rPr>
                <a:t>grades</a:t>
              </a:r>
              <a:endParaRPr lang="en-US" sz="1600" b="0">
                <a:latin typeface="Times New Roman" pitchFamily="18" charset="0"/>
              </a:endParaRPr>
            </a:p>
          </p:txBody>
        </p:sp>
        <p:sp>
          <p:nvSpPr>
            <p:cNvPr id="9" name="Oval 8"/>
            <p:cNvSpPr>
              <a:spLocks noChangeArrowheads="1"/>
            </p:cNvSpPr>
            <p:nvPr/>
          </p:nvSpPr>
          <p:spPr bwMode="auto">
            <a:xfrm>
              <a:off x="3648" y="2812"/>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 name="Line 9"/>
            <p:cNvSpPr>
              <a:spLocks noChangeShapeType="1"/>
            </p:cNvSpPr>
            <p:nvPr/>
          </p:nvSpPr>
          <p:spPr bwMode="auto">
            <a:xfrm>
              <a:off x="3744" y="3004"/>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 name="Line 10"/>
            <p:cNvSpPr>
              <a:spLocks noChangeShapeType="1"/>
            </p:cNvSpPr>
            <p:nvPr/>
          </p:nvSpPr>
          <p:spPr bwMode="auto">
            <a:xfrm>
              <a:off x="3744" y="3100"/>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 name="Line 11"/>
            <p:cNvSpPr>
              <a:spLocks noChangeShapeType="1"/>
            </p:cNvSpPr>
            <p:nvPr/>
          </p:nvSpPr>
          <p:spPr bwMode="auto">
            <a:xfrm flipH="1">
              <a:off x="3600" y="3100"/>
              <a:ext cx="14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12"/>
            <p:cNvSpPr>
              <a:spLocks noChangeShapeType="1"/>
            </p:cNvSpPr>
            <p:nvPr/>
          </p:nvSpPr>
          <p:spPr bwMode="auto">
            <a:xfrm>
              <a:off x="3744" y="334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13"/>
            <p:cNvSpPr>
              <a:spLocks noChangeShapeType="1"/>
            </p:cNvSpPr>
            <p:nvPr/>
          </p:nvSpPr>
          <p:spPr bwMode="auto">
            <a:xfrm flipH="1">
              <a:off x="3648" y="334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 name="Text Box 14"/>
            <p:cNvSpPr txBox="1">
              <a:spLocks noChangeArrowheads="1"/>
            </p:cNvSpPr>
            <p:nvPr/>
          </p:nvSpPr>
          <p:spPr bwMode="auto">
            <a:xfrm>
              <a:off x="3504" y="3360"/>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algn="ctr" rtl="0"/>
              <a:r>
                <a:rPr lang="en-US" b="0">
                  <a:latin typeface="Times New Roman" pitchFamily="18" charset="0"/>
                </a:rPr>
                <a:t>faculty</a:t>
              </a:r>
              <a:endParaRPr lang="en-US" sz="1600" b="0">
                <a:latin typeface="Times New Roman" pitchFamily="18" charset="0"/>
              </a:endParaRPr>
            </a:p>
          </p:txBody>
        </p:sp>
        <p:sp>
          <p:nvSpPr>
            <p:cNvPr id="16" name="Line 15"/>
            <p:cNvSpPr>
              <a:spLocks noChangeShapeType="1"/>
            </p:cNvSpPr>
            <p:nvPr/>
          </p:nvSpPr>
          <p:spPr bwMode="auto">
            <a:xfrm flipH="1">
              <a:off x="2352" y="3148"/>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4519749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17</a:t>
            </a:fld>
            <a:endParaRPr lang="en-US"/>
          </a:p>
        </p:txBody>
      </p:sp>
      <p:grpSp>
        <p:nvGrpSpPr>
          <p:cNvPr id="6" name="Group 58"/>
          <p:cNvGrpSpPr>
            <a:grpSpLocks/>
          </p:cNvGrpSpPr>
          <p:nvPr/>
        </p:nvGrpSpPr>
        <p:grpSpPr bwMode="auto">
          <a:xfrm>
            <a:off x="990600" y="1447800"/>
            <a:ext cx="7543800" cy="3986213"/>
            <a:chOff x="576" y="1200"/>
            <a:chExt cx="4752" cy="2511"/>
          </a:xfrm>
        </p:grpSpPr>
        <p:grpSp>
          <p:nvGrpSpPr>
            <p:cNvPr id="7" name="Group 34"/>
            <p:cNvGrpSpPr>
              <a:grpSpLocks/>
            </p:cNvGrpSpPr>
            <p:nvPr/>
          </p:nvGrpSpPr>
          <p:grpSpPr bwMode="auto">
            <a:xfrm>
              <a:off x="2064" y="1344"/>
              <a:ext cx="1008" cy="548"/>
              <a:chOff x="2064" y="1344"/>
              <a:chExt cx="1008" cy="548"/>
            </a:xfrm>
          </p:grpSpPr>
          <p:sp>
            <p:nvSpPr>
              <p:cNvPr id="44" name="Oval 10"/>
              <p:cNvSpPr>
                <a:spLocks noChangeArrowheads="1"/>
              </p:cNvSpPr>
              <p:nvPr/>
            </p:nvSpPr>
            <p:spPr bwMode="auto">
              <a:xfrm>
                <a:off x="2064" y="1344"/>
                <a:ext cx="1008" cy="5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5" name="Text Box 11"/>
              <p:cNvSpPr txBox="1">
                <a:spLocks noChangeArrowheads="1"/>
              </p:cNvSpPr>
              <p:nvPr/>
            </p:nvSpPr>
            <p:spPr bwMode="auto">
              <a:xfrm>
                <a:off x="2100" y="1392"/>
                <a:ext cx="92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algn="ctr" rtl="0"/>
                <a:r>
                  <a:rPr lang="en-US" sz="2000" b="0">
                    <a:latin typeface="Times New Roman" pitchFamily="18" charset="0"/>
                  </a:rPr>
                  <a:t>place</a:t>
                </a:r>
              </a:p>
              <a:p>
                <a:pPr algn="ctr" rtl="0"/>
                <a:r>
                  <a:rPr lang="en-US" sz="2000" b="0">
                    <a:latin typeface="Times New Roman" pitchFamily="18" charset="0"/>
                  </a:rPr>
                  <a:t>phone call</a:t>
                </a:r>
                <a:endParaRPr lang="en-US" sz="2400" b="0">
                  <a:latin typeface="Times New Roman" pitchFamily="18" charset="0"/>
                </a:endParaRPr>
              </a:p>
            </p:txBody>
          </p:sp>
        </p:grpSp>
        <p:sp>
          <p:nvSpPr>
            <p:cNvPr id="8" name="Oval 19"/>
            <p:cNvSpPr>
              <a:spLocks noChangeArrowheads="1"/>
            </p:cNvSpPr>
            <p:nvPr/>
          </p:nvSpPr>
          <p:spPr bwMode="auto">
            <a:xfrm>
              <a:off x="816" y="1440"/>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 name="Line 20"/>
            <p:cNvSpPr>
              <a:spLocks noChangeShapeType="1"/>
            </p:cNvSpPr>
            <p:nvPr/>
          </p:nvSpPr>
          <p:spPr bwMode="auto">
            <a:xfrm>
              <a:off x="912" y="1632"/>
              <a:ext cx="1"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 name="Line 21"/>
            <p:cNvSpPr>
              <a:spLocks noChangeShapeType="1"/>
            </p:cNvSpPr>
            <p:nvPr/>
          </p:nvSpPr>
          <p:spPr bwMode="auto">
            <a:xfrm>
              <a:off x="912" y="1728"/>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 name="Line 22"/>
            <p:cNvSpPr>
              <a:spLocks noChangeShapeType="1"/>
            </p:cNvSpPr>
            <p:nvPr/>
          </p:nvSpPr>
          <p:spPr bwMode="auto">
            <a:xfrm flipH="1">
              <a:off x="768" y="1728"/>
              <a:ext cx="14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 name="Line 23"/>
            <p:cNvSpPr>
              <a:spLocks noChangeShapeType="1"/>
            </p:cNvSpPr>
            <p:nvPr/>
          </p:nvSpPr>
          <p:spPr bwMode="auto">
            <a:xfrm>
              <a:off x="912" y="1968"/>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24"/>
            <p:cNvSpPr>
              <a:spLocks noChangeShapeType="1"/>
            </p:cNvSpPr>
            <p:nvPr/>
          </p:nvSpPr>
          <p:spPr bwMode="auto">
            <a:xfrm flipH="1">
              <a:off x="816" y="1968"/>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 name="Text Box 25"/>
            <p:cNvSpPr txBox="1">
              <a:spLocks noChangeArrowheads="1"/>
            </p:cNvSpPr>
            <p:nvPr/>
          </p:nvSpPr>
          <p:spPr bwMode="auto">
            <a:xfrm>
              <a:off x="576" y="1968"/>
              <a:ext cx="67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algn="ctr" rtl="0"/>
              <a:r>
                <a:rPr lang="en-US" sz="2000" b="0">
                  <a:latin typeface="Times New Roman" pitchFamily="18" charset="0"/>
                </a:rPr>
                <a:t>cellular</a:t>
              </a:r>
            </a:p>
            <a:p>
              <a:pPr algn="ctr" rtl="0"/>
              <a:r>
                <a:rPr lang="en-US" sz="2000" b="0">
                  <a:latin typeface="Times New Roman" pitchFamily="18" charset="0"/>
                </a:rPr>
                <a:t>network</a:t>
              </a:r>
            </a:p>
          </p:txBody>
        </p:sp>
        <p:grpSp>
          <p:nvGrpSpPr>
            <p:cNvPr id="15" name="Group 26"/>
            <p:cNvGrpSpPr>
              <a:grpSpLocks/>
            </p:cNvGrpSpPr>
            <p:nvPr/>
          </p:nvGrpSpPr>
          <p:grpSpPr bwMode="auto">
            <a:xfrm>
              <a:off x="672" y="2640"/>
              <a:ext cx="490" cy="874"/>
              <a:chOff x="4032" y="336"/>
              <a:chExt cx="490" cy="874"/>
            </a:xfrm>
          </p:grpSpPr>
          <p:sp>
            <p:nvSpPr>
              <p:cNvPr id="37" name="Oval 27"/>
              <p:cNvSpPr>
                <a:spLocks noChangeArrowheads="1"/>
              </p:cNvSpPr>
              <p:nvPr/>
            </p:nvSpPr>
            <p:spPr bwMode="auto">
              <a:xfrm>
                <a:off x="4176" y="336"/>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 name="Line 28"/>
              <p:cNvSpPr>
                <a:spLocks noChangeShapeType="1"/>
              </p:cNvSpPr>
              <p:nvPr/>
            </p:nvSpPr>
            <p:spPr bwMode="auto">
              <a:xfrm>
                <a:off x="4272" y="52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 name="Line 29"/>
              <p:cNvSpPr>
                <a:spLocks noChangeShapeType="1"/>
              </p:cNvSpPr>
              <p:nvPr/>
            </p:nvSpPr>
            <p:spPr bwMode="auto">
              <a:xfrm>
                <a:off x="4272" y="624"/>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 name="Line 30"/>
              <p:cNvSpPr>
                <a:spLocks noChangeShapeType="1"/>
              </p:cNvSpPr>
              <p:nvPr/>
            </p:nvSpPr>
            <p:spPr bwMode="auto">
              <a:xfrm flipH="1">
                <a:off x="4128" y="624"/>
                <a:ext cx="14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 name="Line 31"/>
              <p:cNvSpPr>
                <a:spLocks noChangeShapeType="1"/>
              </p:cNvSpPr>
              <p:nvPr/>
            </p:nvSpPr>
            <p:spPr bwMode="auto">
              <a:xfrm>
                <a:off x="4272" y="864"/>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 name="Line 32"/>
              <p:cNvSpPr>
                <a:spLocks noChangeShapeType="1"/>
              </p:cNvSpPr>
              <p:nvPr/>
            </p:nvSpPr>
            <p:spPr bwMode="auto">
              <a:xfrm flipH="1">
                <a:off x="4176" y="864"/>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 name="Text Box 33"/>
              <p:cNvSpPr txBox="1">
                <a:spLocks noChangeArrowheads="1"/>
              </p:cNvSpPr>
              <p:nvPr/>
            </p:nvSpPr>
            <p:spPr bwMode="auto">
              <a:xfrm>
                <a:off x="4032" y="960"/>
                <a:ext cx="4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rtl="0"/>
                <a:r>
                  <a:rPr lang="en-US" sz="2000" b="0">
                    <a:latin typeface="Times New Roman" pitchFamily="18" charset="0"/>
                  </a:rPr>
                  <a:t>user</a:t>
                </a:r>
                <a:endParaRPr lang="en-US" sz="2400" b="0">
                  <a:latin typeface="Times New Roman" pitchFamily="18" charset="0"/>
                </a:endParaRPr>
              </a:p>
            </p:txBody>
          </p:sp>
        </p:grpSp>
        <p:grpSp>
          <p:nvGrpSpPr>
            <p:cNvPr id="16" name="Group 35"/>
            <p:cNvGrpSpPr>
              <a:grpSpLocks/>
            </p:cNvGrpSpPr>
            <p:nvPr/>
          </p:nvGrpSpPr>
          <p:grpSpPr bwMode="auto">
            <a:xfrm>
              <a:off x="2064" y="2160"/>
              <a:ext cx="1008" cy="548"/>
              <a:chOff x="2064" y="1344"/>
              <a:chExt cx="1008" cy="548"/>
            </a:xfrm>
          </p:grpSpPr>
          <p:sp>
            <p:nvSpPr>
              <p:cNvPr id="35" name="Oval 36"/>
              <p:cNvSpPr>
                <a:spLocks noChangeArrowheads="1"/>
              </p:cNvSpPr>
              <p:nvPr/>
            </p:nvSpPr>
            <p:spPr bwMode="auto">
              <a:xfrm>
                <a:off x="2064" y="1344"/>
                <a:ext cx="1008" cy="5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 name="Text Box 37"/>
              <p:cNvSpPr txBox="1">
                <a:spLocks noChangeArrowheads="1"/>
              </p:cNvSpPr>
              <p:nvPr/>
            </p:nvSpPr>
            <p:spPr bwMode="auto">
              <a:xfrm>
                <a:off x="2100" y="1392"/>
                <a:ext cx="92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algn="ctr" rtl="0"/>
                <a:r>
                  <a:rPr lang="en-US" sz="2000" b="0">
                    <a:latin typeface="Times New Roman" pitchFamily="18" charset="0"/>
                  </a:rPr>
                  <a:t>receive</a:t>
                </a:r>
              </a:p>
              <a:p>
                <a:pPr algn="ctr" rtl="0"/>
                <a:r>
                  <a:rPr lang="en-US" sz="2000" b="0">
                    <a:latin typeface="Times New Roman" pitchFamily="18" charset="0"/>
                  </a:rPr>
                  <a:t>phone call</a:t>
                </a:r>
                <a:endParaRPr lang="en-US" sz="2400" b="0">
                  <a:latin typeface="Times New Roman" pitchFamily="18" charset="0"/>
                </a:endParaRPr>
              </a:p>
            </p:txBody>
          </p:sp>
        </p:grpSp>
        <p:sp>
          <p:nvSpPr>
            <p:cNvPr id="17" name="Oval 39"/>
            <p:cNvSpPr>
              <a:spLocks noChangeArrowheads="1"/>
            </p:cNvSpPr>
            <p:nvPr/>
          </p:nvSpPr>
          <p:spPr bwMode="auto">
            <a:xfrm>
              <a:off x="4080" y="1344"/>
              <a:ext cx="1008" cy="5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 name="Text Box 40"/>
            <p:cNvSpPr txBox="1">
              <a:spLocks noChangeArrowheads="1"/>
            </p:cNvSpPr>
            <p:nvPr/>
          </p:nvSpPr>
          <p:spPr bwMode="auto">
            <a:xfrm>
              <a:off x="4116" y="1296"/>
              <a:ext cx="924"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algn="ctr" rtl="0"/>
              <a:r>
                <a:rPr lang="en-US" sz="2000" b="0">
                  <a:latin typeface="Times New Roman" pitchFamily="18" charset="0"/>
                </a:rPr>
                <a:t>place</a:t>
              </a:r>
            </a:p>
            <a:p>
              <a:pPr algn="ctr" rtl="0"/>
              <a:r>
                <a:rPr lang="en-US" sz="2000" b="0">
                  <a:latin typeface="Times New Roman" pitchFamily="18" charset="0"/>
                </a:rPr>
                <a:t>conference call</a:t>
              </a:r>
              <a:endParaRPr lang="en-US" sz="2400" b="0">
                <a:latin typeface="Times New Roman" pitchFamily="18" charset="0"/>
              </a:endParaRPr>
            </a:p>
          </p:txBody>
        </p:sp>
        <p:sp>
          <p:nvSpPr>
            <p:cNvPr id="19" name="Oval 42"/>
            <p:cNvSpPr>
              <a:spLocks noChangeArrowheads="1"/>
            </p:cNvSpPr>
            <p:nvPr/>
          </p:nvSpPr>
          <p:spPr bwMode="auto">
            <a:xfrm>
              <a:off x="4080" y="2160"/>
              <a:ext cx="1008" cy="5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 name="Text Box 43"/>
            <p:cNvSpPr txBox="1">
              <a:spLocks noChangeArrowheads="1"/>
            </p:cNvSpPr>
            <p:nvPr/>
          </p:nvSpPr>
          <p:spPr bwMode="auto">
            <a:xfrm>
              <a:off x="4116" y="2112"/>
              <a:ext cx="924"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algn="ctr" rtl="0"/>
              <a:r>
                <a:rPr lang="en-US" sz="2000" b="0">
                  <a:latin typeface="Times New Roman" pitchFamily="18" charset="0"/>
                </a:rPr>
                <a:t>receive</a:t>
              </a:r>
            </a:p>
            <a:p>
              <a:pPr algn="ctr" rtl="0"/>
              <a:r>
                <a:rPr lang="en-US" sz="2000" b="0">
                  <a:latin typeface="Times New Roman" pitchFamily="18" charset="0"/>
                </a:rPr>
                <a:t>additional call</a:t>
              </a:r>
              <a:endParaRPr lang="en-US" sz="2400" b="0">
                <a:latin typeface="Times New Roman" pitchFamily="18" charset="0"/>
              </a:endParaRPr>
            </a:p>
          </p:txBody>
        </p:sp>
        <p:grpSp>
          <p:nvGrpSpPr>
            <p:cNvPr id="21" name="Group 44"/>
            <p:cNvGrpSpPr>
              <a:grpSpLocks/>
            </p:cNvGrpSpPr>
            <p:nvPr/>
          </p:nvGrpSpPr>
          <p:grpSpPr bwMode="auto">
            <a:xfrm>
              <a:off x="2064" y="2976"/>
              <a:ext cx="1008" cy="548"/>
              <a:chOff x="2064" y="1344"/>
              <a:chExt cx="1008" cy="548"/>
            </a:xfrm>
          </p:grpSpPr>
          <p:sp>
            <p:nvSpPr>
              <p:cNvPr id="33" name="Oval 45"/>
              <p:cNvSpPr>
                <a:spLocks noChangeArrowheads="1"/>
              </p:cNvSpPr>
              <p:nvPr/>
            </p:nvSpPr>
            <p:spPr bwMode="auto">
              <a:xfrm>
                <a:off x="2064" y="1344"/>
                <a:ext cx="1008" cy="5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4" name="Text Box 46"/>
              <p:cNvSpPr txBox="1">
                <a:spLocks noChangeArrowheads="1"/>
              </p:cNvSpPr>
              <p:nvPr/>
            </p:nvSpPr>
            <p:spPr bwMode="auto">
              <a:xfrm>
                <a:off x="2100" y="1392"/>
                <a:ext cx="92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algn="ctr" rtl="0"/>
                <a:r>
                  <a:rPr lang="en-US" sz="2000" b="0">
                    <a:latin typeface="Times New Roman" pitchFamily="18" charset="0"/>
                  </a:rPr>
                  <a:t>use</a:t>
                </a:r>
              </a:p>
              <a:p>
                <a:pPr algn="ctr" rtl="0"/>
                <a:r>
                  <a:rPr lang="en-US" sz="2000" b="0">
                    <a:latin typeface="Times New Roman" pitchFamily="18" charset="0"/>
                  </a:rPr>
                  <a:t>scheduler</a:t>
                </a:r>
                <a:endParaRPr lang="en-US" sz="2400" b="0">
                  <a:latin typeface="Times New Roman" pitchFamily="18" charset="0"/>
                </a:endParaRPr>
              </a:p>
            </p:txBody>
          </p:sp>
        </p:grpSp>
        <p:sp>
          <p:nvSpPr>
            <p:cNvPr id="22" name="Line 47"/>
            <p:cNvSpPr>
              <a:spLocks noChangeShapeType="1"/>
            </p:cNvSpPr>
            <p:nvPr/>
          </p:nvSpPr>
          <p:spPr bwMode="auto">
            <a:xfrm flipH="1">
              <a:off x="1104" y="1632"/>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48"/>
            <p:cNvSpPr>
              <a:spLocks noChangeShapeType="1"/>
            </p:cNvSpPr>
            <p:nvPr/>
          </p:nvSpPr>
          <p:spPr bwMode="auto">
            <a:xfrm flipH="1" flipV="1">
              <a:off x="1104" y="1632"/>
              <a:ext cx="1008"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49"/>
            <p:cNvSpPr>
              <a:spLocks noChangeShapeType="1"/>
            </p:cNvSpPr>
            <p:nvPr/>
          </p:nvSpPr>
          <p:spPr bwMode="auto">
            <a:xfrm flipV="1">
              <a:off x="1104" y="1824"/>
              <a:ext cx="1104"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50"/>
            <p:cNvSpPr>
              <a:spLocks noChangeShapeType="1"/>
            </p:cNvSpPr>
            <p:nvPr/>
          </p:nvSpPr>
          <p:spPr bwMode="auto">
            <a:xfrm flipV="1">
              <a:off x="1104" y="2544"/>
              <a:ext cx="96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51"/>
            <p:cNvSpPr>
              <a:spLocks noChangeShapeType="1"/>
            </p:cNvSpPr>
            <p:nvPr/>
          </p:nvSpPr>
          <p:spPr bwMode="auto">
            <a:xfrm>
              <a:off x="1104" y="2832"/>
              <a:ext cx="96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52"/>
            <p:cNvSpPr>
              <a:spLocks noChangeShapeType="1"/>
            </p:cNvSpPr>
            <p:nvPr/>
          </p:nvSpPr>
          <p:spPr bwMode="auto">
            <a:xfrm flipH="1">
              <a:off x="3072" y="1632"/>
              <a:ext cx="1008" cy="0"/>
            </a:xfrm>
            <a:prstGeom prst="line">
              <a:avLst/>
            </a:prstGeom>
            <a:noFill/>
            <a:ln w="9525">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 name="Text Box 53"/>
            <p:cNvSpPr txBox="1">
              <a:spLocks noChangeArrowheads="1"/>
            </p:cNvSpPr>
            <p:nvPr/>
          </p:nvSpPr>
          <p:spPr bwMode="auto">
            <a:xfrm>
              <a:off x="3158" y="1416"/>
              <a:ext cx="8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rtl="0"/>
              <a:r>
                <a:rPr lang="en-US" b="0">
                  <a:latin typeface="Times New Roman" pitchFamily="18" charset="0"/>
                </a:rPr>
                <a:t>&lt;&lt;extend&gt;&gt;</a:t>
              </a:r>
            </a:p>
          </p:txBody>
        </p:sp>
        <p:sp>
          <p:nvSpPr>
            <p:cNvPr id="29" name="Line 54"/>
            <p:cNvSpPr>
              <a:spLocks noChangeShapeType="1"/>
            </p:cNvSpPr>
            <p:nvPr/>
          </p:nvSpPr>
          <p:spPr bwMode="auto">
            <a:xfrm flipH="1">
              <a:off x="3072" y="2433"/>
              <a:ext cx="1008" cy="0"/>
            </a:xfrm>
            <a:prstGeom prst="line">
              <a:avLst/>
            </a:prstGeom>
            <a:noFill/>
            <a:ln w="9525">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 name="Text Box 55"/>
            <p:cNvSpPr txBox="1">
              <a:spLocks noChangeArrowheads="1"/>
            </p:cNvSpPr>
            <p:nvPr/>
          </p:nvSpPr>
          <p:spPr bwMode="auto">
            <a:xfrm>
              <a:off x="3158" y="2217"/>
              <a:ext cx="8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rtl="0"/>
              <a:r>
                <a:rPr lang="en-US" b="0">
                  <a:latin typeface="Times New Roman" pitchFamily="18" charset="0"/>
                </a:rPr>
                <a:t>&lt;&lt;extend&gt;&gt;</a:t>
              </a:r>
            </a:p>
          </p:txBody>
        </p:sp>
        <p:sp>
          <p:nvSpPr>
            <p:cNvPr id="31" name="Rectangle 56"/>
            <p:cNvSpPr>
              <a:spLocks noChangeArrowheads="1"/>
            </p:cNvSpPr>
            <p:nvPr/>
          </p:nvSpPr>
          <p:spPr bwMode="auto">
            <a:xfrm>
              <a:off x="1824" y="1200"/>
              <a:ext cx="3504" cy="249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2" name="Text Box 57"/>
            <p:cNvSpPr txBox="1">
              <a:spLocks noChangeArrowheads="1"/>
            </p:cNvSpPr>
            <p:nvPr/>
          </p:nvSpPr>
          <p:spPr bwMode="auto">
            <a:xfrm>
              <a:off x="4070" y="3480"/>
              <a:ext cx="12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rtl="0"/>
              <a:r>
                <a:rPr lang="en-US" b="0">
                  <a:latin typeface="Times New Roman" pitchFamily="18" charset="0"/>
                </a:rPr>
                <a:t>Cellular Telephone</a:t>
              </a:r>
            </a:p>
          </p:txBody>
        </p:sp>
      </p:grpSp>
    </p:spTree>
    <p:extLst>
      <p:ext uri="{BB962C8B-B14F-4D97-AF65-F5344CB8AC3E}">
        <p14:creationId xmlns:p14="http://schemas.microsoft.com/office/powerpoint/2010/main" val="37268479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altLang="en-US" dirty="0"/>
              <a:t>A More Complicate Example</a:t>
            </a:r>
            <a:endParaRPr lang="en-US" dirty="0"/>
          </a:p>
        </p:txBody>
      </p:sp>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18</a:t>
            </a:fld>
            <a:endParaRPr lang="en-US"/>
          </a:p>
        </p:txBody>
      </p:sp>
      <p:pic>
        <p:nvPicPr>
          <p:cNvPr id="6"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990600"/>
            <a:ext cx="6934200" cy="5537200"/>
          </a:xfrm>
          <a:prstGeom prst="rect">
            <a:avLst/>
          </a:prstGeom>
          <a:solidFill>
            <a:schemeClr val="tx1"/>
          </a:solidFill>
          <a:ln>
            <a:noFill/>
          </a:ln>
          <a:extLst/>
        </p:spPr>
      </p:pic>
    </p:spTree>
    <p:extLst>
      <p:ext uri="{BB962C8B-B14F-4D97-AF65-F5344CB8AC3E}">
        <p14:creationId xmlns:p14="http://schemas.microsoft.com/office/powerpoint/2010/main" val="1066587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altLang="en-US" dirty="0"/>
              <a:t>Use Case Description</a:t>
            </a:r>
            <a:endParaRPr lang="en-US" dirty="0"/>
          </a:p>
        </p:txBody>
      </p:sp>
      <p:sp>
        <p:nvSpPr>
          <p:cNvPr id="3" name="Content Placeholder 2"/>
          <p:cNvSpPr>
            <a:spLocks noGrp="1"/>
          </p:cNvSpPr>
          <p:nvPr>
            <p:ph idx="1"/>
          </p:nvPr>
        </p:nvSpPr>
        <p:spPr>
          <a:xfrm>
            <a:off x="685800" y="1219200"/>
            <a:ext cx="8229600" cy="4525963"/>
          </a:xfrm>
        </p:spPr>
        <p:txBody>
          <a:bodyPr>
            <a:normAutofit fontScale="92500" lnSpcReduction="20000"/>
          </a:bodyPr>
          <a:lstStyle/>
          <a:p>
            <a:pPr rtl="1">
              <a:lnSpc>
                <a:spcPct val="115000"/>
              </a:lnSpc>
              <a:buFont typeface="Monotype Sorts" pitchFamily="2" charset="2"/>
              <a:buNone/>
              <a:defRPr/>
            </a:pPr>
            <a:r>
              <a:rPr lang="en-US" sz="2400" b="1" dirty="0">
                <a:solidFill>
                  <a:srgbClr val="008000"/>
                </a:solidFill>
              </a:rPr>
              <a:t>	</a:t>
            </a:r>
            <a:r>
              <a:rPr lang="en-US" sz="2400" dirty="0"/>
              <a:t>Each use case may include all or part of the following:</a:t>
            </a:r>
          </a:p>
          <a:p>
            <a:pPr lvl="1">
              <a:lnSpc>
                <a:spcPct val="90000"/>
              </a:lnSpc>
              <a:buClr>
                <a:schemeClr val="tx2"/>
              </a:buClr>
              <a:buFont typeface="Wingdings" pitchFamily="2" charset="2"/>
              <a:buChar char="§"/>
              <a:defRPr/>
            </a:pPr>
            <a:r>
              <a:rPr lang="en-US" sz="1800" dirty="0"/>
              <a:t>Title or Reference Name	- meaningful name of the UC</a:t>
            </a:r>
          </a:p>
          <a:p>
            <a:pPr lvl="1">
              <a:lnSpc>
                <a:spcPct val="90000"/>
              </a:lnSpc>
              <a:buClr>
                <a:schemeClr val="tx2"/>
              </a:buClr>
              <a:buFont typeface="Wingdings" pitchFamily="2" charset="2"/>
              <a:buChar char="§"/>
              <a:defRPr/>
            </a:pPr>
            <a:r>
              <a:rPr lang="en-US" sz="1800" dirty="0"/>
              <a:t>Author/Date		</a:t>
            </a:r>
            <a:r>
              <a:rPr lang="en-US" sz="1800" dirty="0" smtClean="0"/>
              <a:t>	- </a:t>
            </a:r>
            <a:r>
              <a:rPr lang="en-US" sz="1800" dirty="0"/>
              <a:t>the author and creation date</a:t>
            </a:r>
          </a:p>
          <a:p>
            <a:pPr lvl="1">
              <a:lnSpc>
                <a:spcPct val="90000"/>
              </a:lnSpc>
              <a:buClr>
                <a:schemeClr val="tx2"/>
              </a:buClr>
              <a:buFont typeface="Wingdings" pitchFamily="2" charset="2"/>
              <a:buChar char="§"/>
              <a:defRPr/>
            </a:pPr>
            <a:r>
              <a:rPr lang="en-US" sz="1800" dirty="0"/>
              <a:t>Modification/Date		- last modification and its date</a:t>
            </a:r>
          </a:p>
          <a:p>
            <a:pPr lvl="1">
              <a:lnSpc>
                <a:spcPct val="90000"/>
              </a:lnSpc>
              <a:buClr>
                <a:schemeClr val="tx2"/>
              </a:buClr>
              <a:buFont typeface="Wingdings" pitchFamily="2" charset="2"/>
              <a:buChar char="§"/>
              <a:defRPr/>
            </a:pPr>
            <a:r>
              <a:rPr lang="en-US" sz="1800" dirty="0"/>
              <a:t>Purpose			</a:t>
            </a:r>
            <a:r>
              <a:rPr lang="en-US" sz="1800" dirty="0" smtClean="0"/>
              <a:t>	- </a:t>
            </a:r>
            <a:r>
              <a:rPr lang="en-US" sz="1800" dirty="0"/>
              <a:t>specifies the goal to be achieved</a:t>
            </a:r>
          </a:p>
          <a:p>
            <a:pPr lvl="1">
              <a:lnSpc>
                <a:spcPct val="90000"/>
              </a:lnSpc>
              <a:buClr>
                <a:schemeClr val="tx2"/>
              </a:buClr>
              <a:buFont typeface="Wingdings" pitchFamily="2" charset="2"/>
              <a:buChar char="§"/>
              <a:defRPr/>
            </a:pPr>
            <a:r>
              <a:rPr lang="en-US" sz="1800" dirty="0" smtClean="0"/>
              <a:t>Overview	</a:t>
            </a:r>
            <a:r>
              <a:rPr lang="en-US" sz="1800" dirty="0"/>
              <a:t>			- short description of the processes</a:t>
            </a:r>
          </a:p>
          <a:p>
            <a:pPr lvl="1">
              <a:lnSpc>
                <a:spcPct val="90000"/>
              </a:lnSpc>
              <a:buClr>
                <a:schemeClr val="tx2"/>
              </a:buClr>
              <a:buFont typeface="Wingdings" pitchFamily="2" charset="2"/>
              <a:buChar char="§"/>
              <a:defRPr/>
            </a:pPr>
            <a:r>
              <a:rPr lang="en-US" sz="1800" dirty="0"/>
              <a:t>Cross </a:t>
            </a:r>
            <a:r>
              <a:rPr lang="en-US" sz="1800" dirty="0" smtClean="0"/>
              <a:t>References	</a:t>
            </a:r>
            <a:r>
              <a:rPr lang="en-US" sz="1800" dirty="0"/>
              <a:t>		- requirements references</a:t>
            </a:r>
          </a:p>
          <a:p>
            <a:pPr lvl="1">
              <a:lnSpc>
                <a:spcPct val="90000"/>
              </a:lnSpc>
              <a:buClr>
                <a:schemeClr val="tx2"/>
              </a:buClr>
              <a:buFont typeface="Wingdings" pitchFamily="2" charset="2"/>
              <a:buChar char="§"/>
              <a:defRPr/>
            </a:pPr>
            <a:r>
              <a:rPr lang="en-US" sz="1800" dirty="0"/>
              <a:t>Actors			</a:t>
            </a:r>
            <a:r>
              <a:rPr lang="en-US" sz="1800" dirty="0" smtClean="0"/>
              <a:t>		- </a:t>
            </a:r>
            <a:r>
              <a:rPr lang="en-US" sz="1800" dirty="0"/>
              <a:t>agents participating</a:t>
            </a:r>
          </a:p>
          <a:p>
            <a:pPr lvl="1">
              <a:lnSpc>
                <a:spcPct val="90000"/>
              </a:lnSpc>
              <a:buClr>
                <a:schemeClr val="tx2"/>
              </a:buClr>
              <a:buFont typeface="Wingdings" pitchFamily="2" charset="2"/>
              <a:buChar char="§"/>
              <a:defRPr/>
            </a:pPr>
            <a:r>
              <a:rPr lang="en-US" sz="1800" dirty="0"/>
              <a:t>Pre Conditions	</a:t>
            </a:r>
            <a:r>
              <a:rPr lang="en-US" sz="1800" dirty="0" smtClean="0"/>
              <a:t>	</a:t>
            </a:r>
            <a:r>
              <a:rPr lang="en-US" sz="1800" dirty="0"/>
              <a:t>	- must be true to allow execution</a:t>
            </a:r>
          </a:p>
          <a:p>
            <a:pPr lvl="1">
              <a:lnSpc>
                <a:spcPct val="90000"/>
              </a:lnSpc>
              <a:buClr>
                <a:schemeClr val="tx2"/>
              </a:buClr>
              <a:buFont typeface="Wingdings" pitchFamily="2" charset="2"/>
              <a:buChar char="§"/>
              <a:defRPr/>
            </a:pPr>
            <a:r>
              <a:rPr lang="en-US" sz="1800" dirty="0"/>
              <a:t>Post Conditions	</a:t>
            </a:r>
            <a:r>
              <a:rPr lang="en-US" sz="1800" dirty="0" smtClean="0"/>
              <a:t>	</a:t>
            </a:r>
            <a:r>
              <a:rPr lang="en-US" sz="1800" dirty="0"/>
              <a:t>	- will be set when completes normally</a:t>
            </a:r>
          </a:p>
          <a:p>
            <a:pPr lvl="1">
              <a:lnSpc>
                <a:spcPct val="90000"/>
              </a:lnSpc>
              <a:buClr>
                <a:schemeClr val="tx2"/>
              </a:buClr>
              <a:buFont typeface="Wingdings" pitchFamily="2" charset="2"/>
              <a:buChar char="§"/>
              <a:defRPr/>
            </a:pPr>
            <a:r>
              <a:rPr lang="en-US" sz="1800" dirty="0"/>
              <a:t>Normal flow of events	- regular flow of activities</a:t>
            </a:r>
          </a:p>
          <a:p>
            <a:pPr lvl="1">
              <a:lnSpc>
                <a:spcPct val="90000"/>
              </a:lnSpc>
              <a:buClr>
                <a:schemeClr val="tx2"/>
              </a:buClr>
              <a:buFont typeface="Wingdings" pitchFamily="2" charset="2"/>
              <a:buChar char="§"/>
              <a:defRPr/>
            </a:pPr>
            <a:r>
              <a:rPr lang="en-US" sz="1800" dirty="0"/>
              <a:t>Alternative flow of events 	- other flow of activities</a:t>
            </a:r>
          </a:p>
          <a:p>
            <a:pPr lvl="1">
              <a:lnSpc>
                <a:spcPct val="90000"/>
              </a:lnSpc>
              <a:buClr>
                <a:schemeClr val="tx2"/>
              </a:buClr>
              <a:buFont typeface="Wingdings" pitchFamily="2" charset="2"/>
              <a:buChar char="§"/>
              <a:defRPr/>
            </a:pPr>
            <a:r>
              <a:rPr lang="en-US" sz="1800" dirty="0"/>
              <a:t>Exceptional flow of events </a:t>
            </a:r>
            <a:r>
              <a:rPr lang="en-US" sz="1800" dirty="0" smtClean="0"/>
              <a:t>- </a:t>
            </a:r>
            <a:r>
              <a:rPr lang="en-US" sz="1800" dirty="0"/>
              <a:t>unusual situations</a:t>
            </a:r>
          </a:p>
          <a:p>
            <a:pPr lvl="1">
              <a:lnSpc>
                <a:spcPct val="90000"/>
              </a:lnSpc>
              <a:buClr>
                <a:schemeClr val="tx2"/>
              </a:buClr>
              <a:buFont typeface="Wingdings" pitchFamily="2" charset="2"/>
              <a:buChar char="§"/>
              <a:defRPr/>
            </a:pPr>
            <a:r>
              <a:rPr lang="en-US" sz="1800" dirty="0"/>
              <a:t>Implementation issues	- foreseen implementation problems</a:t>
            </a:r>
            <a:endParaRPr lang="en-US" sz="1800" dirty="0">
              <a:solidFill>
                <a:schemeClr val="accent2"/>
              </a:solidFill>
            </a:endParaRPr>
          </a:p>
          <a:p>
            <a:endParaRPr lang="en-US" dirty="0"/>
          </a:p>
        </p:txBody>
      </p:sp>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19</a:t>
            </a:fld>
            <a:endParaRPr lang="en-US"/>
          </a:p>
        </p:txBody>
      </p:sp>
    </p:spTree>
    <p:extLst>
      <p:ext uri="{BB962C8B-B14F-4D97-AF65-F5344CB8AC3E}">
        <p14:creationId xmlns:p14="http://schemas.microsoft.com/office/powerpoint/2010/main" val="6515533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Use Case Diagrams</a:t>
            </a:r>
          </a:p>
        </p:txBody>
      </p:sp>
      <p:sp>
        <p:nvSpPr>
          <p:cNvPr id="3" name="Content Placeholder 2"/>
          <p:cNvSpPr>
            <a:spLocks noGrp="1"/>
          </p:cNvSpPr>
          <p:nvPr>
            <p:ph idx="1"/>
          </p:nvPr>
        </p:nvSpPr>
        <p:spPr/>
        <p:txBody>
          <a:bodyPr>
            <a:normAutofit fontScale="92500" lnSpcReduction="10000"/>
          </a:bodyPr>
          <a:lstStyle/>
          <a:p>
            <a:pPr>
              <a:lnSpc>
                <a:spcPct val="90000"/>
              </a:lnSpc>
              <a:defRPr/>
            </a:pPr>
            <a:r>
              <a:rPr lang="en-US" sz="2800" dirty="0"/>
              <a:t>Use case diagrams are used to visualize, specify, construct, and document the (intended) behavior of the system, during requirements capture and analysis.</a:t>
            </a:r>
          </a:p>
          <a:p>
            <a:pPr marL="0" indent="0">
              <a:lnSpc>
                <a:spcPct val="90000"/>
              </a:lnSpc>
              <a:buNone/>
              <a:defRPr/>
            </a:pPr>
            <a:endParaRPr lang="en-US" sz="1000" dirty="0" smtClean="0"/>
          </a:p>
          <a:p>
            <a:pPr>
              <a:lnSpc>
                <a:spcPct val="90000"/>
              </a:lnSpc>
              <a:defRPr/>
            </a:pPr>
            <a:r>
              <a:rPr lang="en-US" sz="2800" dirty="0" smtClean="0"/>
              <a:t>Provide </a:t>
            </a:r>
            <a:r>
              <a:rPr lang="en-US" sz="2800" dirty="0"/>
              <a:t>a way for developers, domain experts and end-users to Communicate.</a:t>
            </a:r>
          </a:p>
          <a:p>
            <a:pPr marL="0" indent="0">
              <a:lnSpc>
                <a:spcPct val="90000"/>
              </a:lnSpc>
              <a:buNone/>
              <a:defRPr/>
            </a:pPr>
            <a:endParaRPr lang="en-US" sz="1000" dirty="0" smtClean="0"/>
          </a:p>
          <a:p>
            <a:pPr>
              <a:lnSpc>
                <a:spcPct val="90000"/>
              </a:lnSpc>
              <a:defRPr/>
            </a:pPr>
            <a:r>
              <a:rPr lang="en-US" sz="2800" dirty="0" smtClean="0"/>
              <a:t>Serve </a:t>
            </a:r>
            <a:r>
              <a:rPr lang="en-US" sz="2800" dirty="0"/>
              <a:t>as basis for testing.</a:t>
            </a:r>
          </a:p>
          <a:p>
            <a:pPr marL="0" indent="0">
              <a:lnSpc>
                <a:spcPct val="90000"/>
              </a:lnSpc>
              <a:buNone/>
              <a:defRPr/>
            </a:pPr>
            <a:endParaRPr lang="en-US" sz="1000" dirty="0" smtClean="0"/>
          </a:p>
          <a:p>
            <a:pPr>
              <a:lnSpc>
                <a:spcPct val="90000"/>
              </a:lnSpc>
              <a:defRPr/>
            </a:pPr>
            <a:r>
              <a:rPr lang="en-US" sz="2800" dirty="0" smtClean="0"/>
              <a:t>Use </a:t>
            </a:r>
            <a:r>
              <a:rPr lang="en-US" sz="2800" dirty="0"/>
              <a:t>case diagrams contain use cases, actors, and their relationships</a:t>
            </a:r>
            <a:r>
              <a:rPr lang="en-US" sz="2800" dirty="0" smtClean="0"/>
              <a:t>.</a:t>
            </a:r>
            <a:endParaRPr lang="en-US" sz="2800" dirty="0"/>
          </a:p>
        </p:txBody>
      </p:sp>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2</a:t>
            </a:fld>
            <a:endParaRPr lang="en-US"/>
          </a:p>
        </p:txBody>
      </p:sp>
    </p:spTree>
    <p:extLst>
      <p:ext uri="{BB962C8B-B14F-4D97-AF65-F5344CB8AC3E}">
        <p14:creationId xmlns:p14="http://schemas.microsoft.com/office/powerpoint/2010/main" val="3061521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Money Withdraw</a:t>
            </a:r>
          </a:p>
        </p:txBody>
      </p:sp>
      <p:sp>
        <p:nvSpPr>
          <p:cNvPr id="3" name="Content Placeholder 2"/>
          <p:cNvSpPr>
            <a:spLocks noGrp="1"/>
          </p:cNvSpPr>
          <p:nvPr>
            <p:ph idx="1"/>
          </p:nvPr>
        </p:nvSpPr>
        <p:spPr>
          <a:xfrm>
            <a:off x="685346" y="1580050"/>
            <a:ext cx="8153854" cy="4303226"/>
          </a:xfrm>
        </p:spPr>
        <p:txBody>
          <a:bodyPr>
            <a:normAutofit fontScale="70000" lnSpcReduction="20000"/>
          </a:bodyPr>
          <a:lstStyle/>
          <a:p>
            <a:pPr algn="just">
              <a:lnSpc>
                <a:spcPct val="80000"/>
              </a:lnSpc>
              <a:defRPr/>
            </a:pPr>
            <a:r>
              <a:rPr lang="en-US" sz="2000" dirty="0">
                <a:solidFill>
                  <a:srgbClr val="FF0000"/>
                </a:solidFill>
              </a:rPr>
              <a:t>Use Case:</a:t>
            </a:r>
            <a:r>
              <a:rPr lang="en-US" sz="2000" dirty="0"/>
              <a:t> Withdraw Money</a:t>
            </a:r>
          </a:p>
          <a:p>
            <a:pPr marL="0" indent="0" algn="just">
              <a:lnSpc>
                <a:spcPct val="80000"/>
              </a:lnSpc>
              <a:buNone/>
              <a:defRPr/>
            </a:pPr>
            <a:endParaRPr lang="en-US" sz="500" dirty="0" smtClean="0">
              <a:solidFill>
                <a:srgbClr val="FF0000"/>
              </a:solidFill>
            </a:endParaRPr>
          </a:p>
          <a:p>
            <a:pPr algn="just">
              <a:lnSpc>
                <a:spcPct val="80000"/>
              </a:lnSpc>
              <a:defRPr/>
            </a:pPr>
            <a:r>
              <a:rPr lang="en-US" sz="2000" dirty="0" smtClean="0">
                <a:solidFill>
                  <a:srgbClr val="FF0000"/>
                </a:solidFill>
              </a:rPr>
              <a:t>Author</a:t>
            </a:r>
            <a:r>
              <a:rPr lang="en-US" sz="2000" dirty="0">
                <a:solidFill>
                  <a:srgbClr val="FF0000"/>
                </a:solidFill>
              </a:rPr>
              <a:t>:</a:t>
            </a:r>
            <a:r>
              <a:rPr lang="en-US" sz="2000" dirty="0"/>
              <a:t> </a:t>
            </a:r>
            <a:r>
              <a:rPr lang="en-US" sz="2000" dirty="0" smtClean="0"/>
              <a:t>ZB</a:t>
            </a:r>
          </a:p>
          <a:p>
            <a:pPr marL="0" indent="0" algn="just">
              <a:lnSpc>
                <a:spcPct val="80000"/>
              </a:lnSpc>
              <a:buNone/>
              <a:defRPr/>
            </a:pPr>
            <a:endParaRPr lang="en-US" sz="500" dirty="0" smtClean="0">
              <a:solidFill>
                <a:srgbClr val="FF0000"/>
              </a:solidFill>
            </a:endParaRPr>
          </a:p>
          <a:p>
            <a:pPr algn="just">
              <a:lnSpc>
                <a:spcPct val="80000"/>
              </a:lnSpc>
              <a:defRPr/>
            </a:pPr>
            <a:r>
              <a:rPr lang="en-US" sz="2000" dirty="0" smtClean="0">
                <a:solidFill>
                  <a:srgbClr val="FF0000"/>
                </a:solidFill>
              </a:rPr>
              <a:t>Date</a:t>
            </a:r>
            <a:r>
              <a:rPr lang="en-US" sz="2000" dirty="0">
                <a:solidFill>
                  <a:srgbClr val="FF0000"/>
                </a:solidFill>
              </a:rPr>
              <a:t>:</a:t>
            </a:r>
            <a:r>
              <a:rPr lang="en-US" sz="2000" dirty="0"/>
              <a:t> 1-OCT-2004</a:t>
            </a:r>
            <a:endParaRPr lang="en-US" sz="2000" dirty="0">
              <a:solidFill>
                <a:srgbClr val="FF0000"/>
              </a:solidFill>
            </a:endParaRPr>
          </a:p>
          <a:p>
            <a:pPr marL="0" indent="0" algn="just">
              <a:lnSpc>
                <a:spcPct val="80000"/>
              </a:lnSpc>
              <a:buNone/>
              <a:defRPr/>
            </a:pPr>
            <a:endParaRPr lang="en-US" sz="500" dirty="0" smtClean="0">
              <a:solidFill>
                <a:srgbClr val="FF0000"/>
              </a:solidFill>
            </a:endParaRPr>
          </a:p>
          <a:p>
            <a:pPr algn="just">
              <a:lnSpc>
                <a:spcPct val="80000"/>
              </a:lnSpc>
              <a:defRPr/>
            </a:pPr>
            <a:r>
              <a:rPr lang="en-US" sz="2000" dirty="0" smtClean="0">
                <a:solidFill>
                  <a:srgbClr val="FF0000"/>
                </a:solidFill>
              </a:rPr>
              <a:t>Purpose</a:t>
            </a:r>
            <a:r>
              <a:rPr lang="en-US" sz="2000" dirty="0">
                <a:solidFill>
                  <a:srgbClr val="FF0000"/>
                </a:solidFill>
              </a:rPr>
              <a:t>:</a:t>
            </a:r>
            <a:r>
              <a:rPr lang="en-US" sz="2000" dirty="0"/>
              <a:t> To withdraw some cash from user’s bank account</a:t>
            </a:r>
          </a:p>
          <a:p>
            <a:pPr marL="0" indent="0" algn="just">
              <a:lnSpc>
                <a:spcPct val="80000"/>
              </a:lnSpc>
              <a:buNone/>
              <a:defRPr/>
            </a:pPr>
            <a:endParaRPr lang="en-US" sz="500" dirty="0" smtClean="0">
              <a:solidFill>
                <a:srgbClr val="FF0000"/>
              </a:solidFill>
            </a:endParaRPr>
          </a:p>
          <a:p>
            <a:pPr algn="just">
              <a:lnSpc>
                <a:spcPct val="170000"/>
              </a:lnSpc>
              <a:defRPr/>
            </a:pPr>
            <a:r>
              <a:rPr lang="en-US" sz="2300" dirty="0" smtClean="0">
                <a:solidFill>
                  <a:srgbClr val="FF0000"/>
                </a:solidFill>
              </a:rPr>
              <a:t>Overview</a:t>
            </a:r>
            <a:r>
              <a:rPr lang="en-US" sz="2300" dirty="0">
                <a:solidFill>
                  <a:srgbClr val="FF0000"/>
                </a:solidFill>
              </a:rPr>
              <a:t>:</a:t>
            </a:r>
            <a:r>
              <a:rPr lang="en-US" sz="2300" dirty="0"/>
              <a:t> The use case starts when the customer inserts his credit card into the system. The system requests the user PIN. The system validates the PIN. If the validation succeeded, the customer can choose the withdraw operation else alternative 1 – validation failure is executed. The customer enters the amount of cash to withdraw. The system checks the amount of cash in the user account, its credit limit. If the withdraw amount in the range between the current amount + credit limit the system dispense the cash and prints a withdraw receipt, else alternative 2 – amount exceeded is executed.</a:t>
            </a:r>
          </a:p>
          <a:p>
            <a:pPr marL="0" indent="0" algn="just">
              <a:lnSpc>
                <a:spcPct val="80000"/>
              </a:lnSpc>
              <a:buNone/>
              <a:defRPr/>
            </a:pPr>
            <a:endParaRPr lang="en-US" sz="500" dirty="0" smtClean="0">
              <a:solidFill>
                <a:srgbClr val="FF0000"/>
              </a:solidFill>
            </a:endParaRPr>
          </a:p>
        </p:txBody>
      </p:sp>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20</a:t>
            </a:fld>
            <a:endParaRPr lang="en-US"/>
          </a:p>
        </p:txBody>
      </p:sp>
    </p:spTree>
    <p:extLst>
      <p:ext uri="{BB962C8B-B14F-4D97-AF65-F5344CB8AC3E}">
        <p14:creationId xmlns:p14="http://schemas.microsoft.com/office/powerpoint/2010/main" val="408740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Money Withdraw (cont.)</a:t>
            </a:r>
          </a:p>
        </p:txBody>
      </p:sp>
      <p:sp>
        <p:nvSpPr>
          <p:cNvPr id="3" name="Content Placeholder 2"/>
          <p:cNvSpPr>
            <a:spLocks noGrp="1"/>
          </p:cNvSpPr>
          <p:nvPr>
            <p:ph idx="1"/>
          </p:nvPr>
        </p:nvSpPr>
        <p:spPr/>
        <p:txBody>
          <a:bodyPr>
            <a:normAutofit fontScale="85000" lnSpcReduction="10000"/>
          </a:bodyPr>
          <a:lstStyle/>
          <a:p>
            <a:pPr>
              <a:lnSpc>
                <a:spcPct val="90000"/>
              </a:lnSpc>
              <a:defRPr/>
            </a:pPr>
            <a:r>
              <a:rPr lang="en-US" sz="2400" dirty="0"/>
              <a:t>Actors: Customer</a:t>
            </a:r>
          </a:p>
          <a:p>
            <a:pPr marL="0" indent="0">
              <a:lnSpc>
                <a:spcPct val="90000"/>
              </a:lnSpc>
              <a:buNone/>
              <a:defRPr/>
            </a:pPr>
            <a:endParaRPr lang="en-US" sz="1000" dirty="0" smtClean="0"/>
          </a:p>
          <a:p>
            <a:pPr>
              <a:lnSpc>
                <a:spcPct val="90000"/>
              </a:lnSpc>
              <a:defRPr/>
            </a:pPr>
            <a:r>
              <a:rPr lang="en-US" sz="2400" dirty="0" smtClean="0"/>
              <a:t>Pre </a:t>
            </a:r>
            <a:r>
              <a:rPr lang="en-US" sz="2400" dirty="0"/>
              <a:t>Condition:</a:t>
            </a:r>
          </a:p>
          <a:p>
            <a:pPr lvl="1">
              <a:lnSpc>
                <a:spcPct val="90000"/>
              </a:lnSpc>
              <a:defRPr/>
            </a:pPr>
            <a:r>
              <a:rPr lang="en-US" sz="2000" dirty="0"/>
              <a:t>The ATM must be in a state ready to accept transactions</a:t>
            </a:r>
          </a:p>
          <a:p>
            <a:pPr lvl="1">
              <a:lnSpc>
                <a:spcPct val="90000"/>
              </a:lnSpc>
              <a:defRPr/>
            </a:pPr>
            <a:r>
              <a:rPr lang="en-US" sz="2000" dirty="0"/>
              <a:t>The ATM must have at least some cash on hand that it can dispense</a:t>
            </a:r>
          </a:p>
          <a:p>
            <a:pPr lvl="1">
              <a:lnSpc>
                <a:spcPct val="90000"/>
              </a:lnSpc>
              <a:defRPr/>
            </a:pPr>
            <a:r>
              <a:rPr lang="en-US" sz="2000" dirty="0"/>
              <a:t>The ATM must have enough paper to print a receipt for at least one transaction</a:t>
            </a:r>
          </a:p>
          <a:p>
            <a:pPr marL="0" indent="0">
              <a:lnSpc>
                <a:spcPct val="90000"/>
              </a:lnSpc>
              <a:buNone/>
              <a:defRPr/>
            </a:pPr>
            <a:endParaRPr lang="en-US" sz="1000" dirty="0" smtClean="0"/>
          </a:p>
          <a:p>
            <a:pPr>
              <a:lnSpc>
                <a:spcPct val="90000"/>
              </a:lnSpc>
              <a:defRPr/>
            </a:pPr>
            <a:r>
              <a:rPr lang="en-US" sz="2400" dirty="0" smtClean="0"/>
              <a:t>Post </a:t>
            </a:r>
            <a:r>
              <a:rPr lang="en-US" sz="2400" dirty="0"/>
              <a:t>Condition:</a:t>
            </a:r>
          </a:p>
          <a:p>
            <a:pPr lvl="1">
              <a:lnSpc>
                <a:spcPct val="90000"/>
              </a:lnSpc>
              <a:defRPr/>
            </a:pPr>
            <a:r>
              <a:rPr lang="en-US" sz="2000" dirty="0"/>
              <a:t>The current amount of cash in the user account is the amount before the withdraw minus the withdraw amount</a:t>
            </a:r>
          </a:p>
          <a:p>
            <a:pPr lvl="1">
              <a:lnSpc>
                <a:spcPct val="90000"/>
              </a:lnSpc>
              <a:defRPr/>
            </a:pPr>
            <a:r>
              <a:rPr lang="en-US" sz="2000" dirty="0"/>
              <a:t>A receipt was printed on the withdraw amount</a:t>
            </a:r>
          </a:p>
          <a:p>
            <a:pPr lvl="1">
              <a:lnSpc>
                <a:spcPct val="90000"/>
              </a:lnSpc>
              <a:defRPr/>
            </a:pPr>
            <a:r>
              <a:rPr lang="en-US" sz="2000" dirty="0"/>
              <a:t>The withdraw transaction was audit in the System log file</a:t>
            </a:r>
          </a:p>
          <a:p>
            <a:pPr marL="0" indent="0">
              <a:buNone/>
            </a:pPr>
            <a:endParaRPr lang="en-US" dirty="0"/>
          </a:p>
        </p:txBody>
      </p:sp>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21</a:t>
            </a:fld>
            <a:endParaRPr lang="en-US"/>
          </a:p>
        </p:txBody>
      </p:sp>
    </p:spTree>
    <p:extLst>
      <p:ext uri="{BB962C8B-B14F-4D97-AF65-F5344CB8AC3E}">
        <p14:creationId xmlns:p14="http://schemas.microsoft.com/office/powerpoint/2010/main" val="18903862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09600"/>
          </a:xfrm>
        </p:spPr>
        <p:txBody>
          <a:bodyPr>
            <a:normAutofit fontScale="90000"/>
          </a:bodyPr>
          <a:lstStyle/>
          <a:p>
            <a:r>
              <a:rPr lang="en-US" dirty="0"/>
              <a:t>Example- Money Withdraw (cont.)</a:t>
            </a:r>
          </a:p>
        </p:txBody>
      </p:sp>
      <p:sp>
        <p:nvSpPr>
          <p:cNvPr id="3" name="Content Placeholder 2"/>
          <p:cNvSpPr>
            <a:spLocks noGrp="1"/>
          </p:cNvSpPr>
          <p:nvPr>
            <p:ph idx="1"/>
          </p:nvPr>
        </p:nvSpPr>
        <p:spPr>
          <a:xfrm>
            <a:off x="533400" y="838200"/>
            <a:ext cx="8229600" cy="4525963"/>
          </a:xfrm>
        </p:spPr>
        <p:txBody>
          <a:bodyPr/>
          <a:lstStyle/>
          <a:p>
            <a:pPr>
              <a:spcBef>
                <a:spcPct val="0"/>
              </a:spcBef>
              <a:buClr>
                <a:schemeClr val="hlink"/>
              </a:buClr>
              <a:buSzTx/>
              <a:buFont typeface="Wingdings" pitchFamily="2" charset="2"/>
              <a:buChar char="§"/>
              <a:defRPr/>
            </a:pPr>
            <a:r>
              <a:rPr lang="en-US" sz="4400" dirty="0"/>
              <a:t> </a:t>
            </a:r>
            <a:r>
              <a:rPr lang="en-US" b="1" dirty="0"/>
              <a:t>Typical Course of events:</a:t>
            </a:r>
          </a:p>
          <a:p>
            <a:pPr marL="0" indent="0">
              <a:buNone/>
              <a:defRPr/>
            </a:pPr>
            <a:endParaRPr lang="en-US" dirty="0"/>
          </a:p>
        </p:txBody>
      </p:sp>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22</a:t>
            </a:fld>
            <a:endParaRPr lang="en-US"/>
          </a:p>
        </p:txBody>
      </p:sp>
      <p:graphicFrame>
        <p:nvGraphicFramePr>
          <p:cNvPr id="6" name="Group 58"/>
          <p:cNvGraphicFramePr>
            <a:graphicFrameLocks/>
          </p:cNvGraphicFramePr>
          <p:nvPr>
            <p:extLst>
              <p:ext uri="{D42A27DB-BD31-4B8C-83A1-F6EECF244321}">
                <p14:modId xmlns:p14="http://schemas.microsoft.com/office/powerpoint/2010/main" val="816052747"/>
              </p:ext>
            </p:extLst>
          </p:nvPr>
        </p:nvGraphicFramePr>
        <p:xfrm>
          <a:off x="890587" y="1688282"/>
          <a:ext cx="7848600" cy="3935438"/>
        </p:xfrm>
        <a:graphic>
          <a:graphicData uri="http://schemas.openxmlformats.org/drawingml/2006/table">
            <a:tbl>
              <a:tblPr/>
              <a:tblGrid>
                <a:gridCol w="3810000"/>
                <a:gridCol w="4038600"/>
              </a:tblGrid>
              <a:tr h="396213">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000" b="0"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rPr>
                        <a:t>Actor Actions</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System Actions</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082">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rPr>
                        <a:t>1. Begins when a Customer arrives at ATM</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200" b="0"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669">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2. Customer inserts a Credit card into ATM</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3. System verifies the customer ID and status</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181">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5. Customer chooses  “Withdraw” operation</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4. System asks for an operation type</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7596">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7. Customer enters the cash amount</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6. System asks for the withdraw amount</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386">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2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8. System checks if withdraw amount is legal</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6008">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2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9. System dispenses the cash</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087">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200" b="0"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10. System deduces the withdraw amount from account</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7596">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200" b="0"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11. System prints a receipt</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7596">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13. Customer takes the cash and the receipt</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rPr>
                        <a:t>12. System ejects the cash card</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088431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Money Withdraw (cont.)</a:t>
            </a:r>
          </a:p>
        </p:txBody>
      </p:sp>
      <p:sp>
        <p:nvSpPr>
          <p:cNvPr id="3" name="Content Placeholder 2"/>
          <p:cNvSpPr>
            <a:spLocks noGrp="1"/>
          </p:cNvSpPr>
          <p:nvPr>
            <p:ph idx="1"/>
          </p:nvPr>
        </p:nvSpPr>
        <p:spPr/>
        <p:txBody>
          <a:bodyPr>
            <a:normAutofit fontScale="92500" lnSpcReduction="10000"/>
          </a:bodyPr>
          <a:lstStyle/>
          <a:p>
            <a:pPr>
              <a:lnSpc>
                <a:spcPct val="90000"/>
              </a:lnSpc>
              <a:defRPr/>
            </a:pPr>
            <a:r>
              <a:rPr lang="en-US" sz="2800" dirty="0"/>
              <a:t>Alternative flow of events:</a:t>
            </a:r>
          </a:p>
          <a:p>
            <a:pPr lvl="1">
              <a:lnSpc>
                <a:spcPct val="90000"/>
              </a:lnSpc>
              <a:defRPr/>
            </a:pPr>
            <a:r>
              <a:rPr lang="en-US" sz="2400" dirty="0"/>
              <a:t>Step 3: Customer authorization failed. Display an error message, cancel the transaction and eject the card.</a:t>
            </a:r>
          </a:p>
          <a:p>
            <a:pPr lvl="1">
              <a:lnSpc>
                <a:spcPct val="90000"/>
              </a:lnSpc>
              <a:defRPr/>
            </a:pPr>
            <a:r>
              <a:rPr lang="en-US" sz="2400" dirty="0"/>
              <a:t>Step 8: Customer has insufficient funds in its account. Display an error message, and go to step 6.</a:t>
            </a:r>
          </a:p>
          <a:p>
            <a:pPr lvl="1">
              <a:lnSpc>
                <a:spcPct val="90000"/>
              </a:lnSpc>
              <a:defRPr/>
            </a:pPr>
            <a:r>
              <a:rPr lang="en-US" sz="2400" dirty="0"/>
              <a:t>Step 8: Customer exceeds its legal amount. Display an error message, and go to step 6.</a:t>
            </a:r>
          </a:p>
          <a:p>
            <a:pPr marL="0" indent="0">
              <a:lnSpc>
                <a:spcPct val="90000"/>
              </a:lnSpc>
              <a:buNone/>
              <a:defRPr/>
            </a:pPr>
            <a:endParaRPr lang="en-US" sz="1000" dirty="0" smtClean="0"/>
          </a:p>
          <a:p>
            <a:pPr>
              <a:lnSpc>
                <a:spcPct val="90000"/>
              </a:lnSpc>
              <a:defRPr/>
            </a:pPr>
            <a:r>
              <a:rPr lang="en-US" sz="2800" dirty="0" smtClean="0"/>
              <a:t>Exceptional </a:t>
            </a:r>
            <a:r>
              <a:rPr lang="en-US" sz="2800" dirty="0"/>
              <a:t>flow of events:</a:t>
            </a:r>
          </a:p>
          <a:p>
            <a:pPr lvl="1">
              <a:lnSpc>
                <a:spcPct val="90000"/>
              </a:lnSpc>
              <a:defRPr/>
            </a:pPr>
            <a:r>
              <a:rPr lang="en-US" sz="2400" dirty="0"/>
              <a:t>Power failure in the process of the transaction before step 9, cancel the transaction and eject the card</a:t>
            </a:r>
          </a:p>
          <a:p>
            <a:pPr marL="0" indent="0">
              <a:buNone/>
            </a:pPr>
            <a:endParaRPr lang="en-US" dirty="0"/>
          </a:p>
        </p:txBody>
      </p:sp>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23</a:t>
            </a:fld>
            <a:endParaRPr lang="en-US"/>
          </a:p>
        </p:txBody>
      </p:sp>
    </p:spTree>
    <p:extLst>
      <p:ext uri="{BB962C8B-B14F-4D97-AF65-F5344CB8AC3E}">
        <p14:creationId xmlns:p14="http://schemas.microsoft.com/office/powerpoint/2010/main" val="31275239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Money Withdraw (cont.)</a:t>
            </a:r>
          </a:p>
        </p:txBody>
      </p:sp>
      <p:sp>
        <p:nvSpPr>
          <p:cNvPr id="3" name="Content Placeholder 2"/>
          <p:cNvSpPr>
            <a:spLocks noGrp="1"/>
          </p:cNvSpPr>
          <p:nvPr>
            <p:ph idx="1"/>
          </p:nvPr>
        </p:nvSpPr>
        <p:spPr/>
        <p:txBody>
          <a:bodyPr>
            <a:normAutofit fontScale="85000" lnSpcReduction="20000"/>
          </a:bodyPr>
          <a:lstStyle/>
          <a:p>
            <a:pPr>
              <a:lnSpc>
                <a:spcPct val="80000"/>
              </a:lnSpc>
              <a:buClr>
                <a:schemeClr val="tx2"/>
              </a:buClr>
              <a:buSzTx/>
              <a:buFont typeface="Wingdings" pitchFamily="2" charset="2"/>
              <a:buChar char="§"/>
              <a:defRPr/>
            </a:pPr>
            <a:r>
              <a:rPr lang="en-US" sz="2000" dirty="0"/>
              <a:t>One method to identify use cases is actor-based:</a:t>
            </a:r>
          </a:p>
          <a:p>
            <a:pPr lvl="1">
              <a:lnSpc>
                <a:spcPct val="80000"/>
              </a:lnSpc>
              <a:buClr>
                <a:schemeClr val="tx2"/>
              </a:buClr>
              <a:buFont typeface="Wingdings" pitchFamily="2" charset="2"/>
              <a:buNone/>
              <a:defRPr/>
            </a:pPr>
            <a:r>
              <a:rPr lang="en-US" sz="1800" dirty="0"/>
              <a:t>- </a:t>
            </a:r>
            <a:r>
              <a:rPr lang="en-US" sz="1600" dirty="0"/>
              <a:t>Identify the actors related to a system or organization.</a:t>
            </a:r>
          </a:p>
          <a:p>
            <a:pPr lvl="1">
              <a:lnSpc>
                <a:spcPct val="80000"/>
              </a:lnSpc>
              <a:buClr>
                <a:schemeClr val="tx2"/>
              </a:buClr>
              <a:buFont typeface="Wingdings" pitchFamily="2" charset="2"/>
              <a:buNone/>
              <a:defRPr/>
            </a:pPr>
            <a:r>
              <a:rPr lang="en-US" sz="1600" dirty="0"/>
              <a:t>- For each actor, identify the processes they initiate or participate in.</a:t>
            </a:r>
          </a:p>
          <a:p>
            <a:pPr marL="0" indent="0">
              <a:lnSpc>
                <a:spcPct val="80000"/>
              </a:lnSpc>
              <a:buClr>
                <a:schemeClr val="tx2"/>
              </a:buClr>
              <a:buSzTx/>
              <a:buNone/>
              <a:defRPr/>
            </a:pPr>
            <a:endParaRPr lang="en-US" sz="1000" dirty="0" smtClean="0"/>
          </a:p>
          <a:p>
            <a:pPr>
              <a:lnSpc>
                <a:spcPct val="80000"/>
              </a:lnSpc>
              <a:buClr>
                <a:schemeClr val="tx2"/>
              </a:buClr>
              <a:buSzTx/>
              <a:buFont typeface="Wingdings" pitchFamily="2" charset="2"/>
              <a:buChar char="§"/>
              <a:defRPr/>
            </a:pPr>
            <a:r>
              <a:rPr lang="en-US" sz="2000" dirty="0" smtClean="0"/>
              <a:t>A </a:t>
            </a:r>
            <a:r>
              <a:rPr lang="en-US" sz="2000" dirty="0"/>
              <a:t>second method to identify use cases is event-based:</a:t>
            </a:r>
          </a:p>
          <a:p>
            <a:pPr>
              <a:lnSpc>
                <a:spcPct val="80000"/>
              </a:lnSpc>
              <a:buClr>
                <a:schemeClr val="tx2"/>
              </a:buClr>
              <a:buSzTx/>
              <a:buFont typeface="Wingdings" pitchFamily="2" charset="2"/>
              <a:buNone/>
              <a:defRPr/>
            </a:pPr>
            <a:r>
              <a:rPr lang="en-US" sz="2000" dirty="0"/>
              <a:t>       </a:t>
            </a:r>
            <a:r>
              <a:rPr lang="en-US" sz="1600" dirty="0"/>
              <a:t>- Identify the external events that a system must respond to.</a:t>
            </a:r>
          </a:p>
          <a:p>
            <a:pPr>
              <a:lnSpc>
                <a:spcPct val="80000"/>
              </a:lnSpc>
              <a:buClr>
                <a:schemeClr val="tx2"/>
              </a:buClr>
              <a:buSzTx/>
              <a:buFont typeface="Wingdings" pitchFamily="2" charset="2"/>
              <a:buNone/>
              <a:defRPr/>
            </a:pPr>
            <a:r>
              <a:rPr lang="en-US" sz="1600" dirty="0"/>
              <a:t>         - Relate the events to actors and use cases.</a:t>
            </a:r>
          </a:p>
          <a:p>
            <a:pPr marL="0" indent="0">
              <a:lnSpc>
                <a:spcPct val="80000"/>
              </a:lnSpc>
              <a:buClr>
                <a:schemeClr val="tx2"/>
              </a:buClr>
              <a:buSzTx/>
              <a:buNone/>
              <a:defRPr/>
            </a:pPr>
            <a:endParaRPr lang="en-US" sz="1000" dirty="0" smtClean="0"/>
          </a:p>
          <a:p>
            <a:pPr>
              <a:lnSpc>
                <a:spcPct val="80000"/>
              </a:lnSpc>
              <a:buClr>
                <a:schemeClr val="tx2"/>
              </a:buClr>
              <a:buSzTx/>
              <a:buFont typeface="Wingdings" pitchFamily="2" charset="2"/>
              <a:buChar char="§"/>
              <a:defRPr/>
            </a:pPr>
            <a:r>
              <a:rPr lang="en-US" sz="2000" dirty="0" smtClean="0"/>
              <a:t>The </a:t>
            </a:r>
            <a:r>
              <a:rPr lang="en-US" sz="2000" dirty="0"/>
              <a:t>following questions may be used to help identify the use cases for a system:</a:t>
            </a:r>
          </a:p>
          <a:p>
            <a:pPr lvl="1">
              <a:lnSpc>
                <a:spcPct val="80000"/>
              </a:lnSpc>
              <a:buFontTx/>
              <a:buChar char="-"/>
              <a:defRPr/>
            </a:pPr>
            <a:r>
              <a:rPr lang="en-US" sz="1600" dirty="0"/>
              <a:t>What are tasks of each actor ?</a:t>
            </a:r>
          </a:p>
          <a:p>
            <a:pPr lvl="1">
              <a:lnSpc>
                <a:spcPct val="80000"/>
              </a:lnSpc>
              <a:buFontTx/>
              <a:buChar char="-"/>
              <a:defRPr/>
            </a:pPr>
            <a:r>
              <a:rPr lang="en-US" sz="1600" dirty="0"/>
              <a:t>Will any actor create, store, change, remove, or read information in the system ?</a:t>
            </a:r>
          </a:p>
          <a:p>
            <a:pPr lvl="1">
              <a:lnSpc>
                <a:spcPct val="80000"/>
              </a:lnSpc>
              <a:buFontTx/>
              <a:buChar char="-"/>
              <a:defRPr/>
            </a:pPr>
            <a:r>
              <a:rPr lang="en-US" sz="1600" dirty="0"/>
              <a:t>What use cases will create, store, change, remove, or read this information ?</a:t>
            </a:r>
          </a:p>
          <a:p>
            <a:pPr lvl="1">
              <a:lnSpc>
                <a:spcPct val="80000"/>
              </a:lnSpc>
              <a:buFontTx/>
              <a:buChar char="-"/>
              <a:defRPr/>
            </a:pPr>
            <a:r>
              <a:rPr lang="en-US" sz="1600" dirty="0"/>
              <a:t>Will any actor need to inform the system about sudden, external changes ? </a:t>
            </a:r>
          </a:p>
          <a:p>
            <a:pPr lvl="1">
              <a:lnSpc>
                <a:spcPct val="80000"/>
              </a:lnSpc>
              <a:buFontTx/>
              <a:buChar char="-"/>
              <a:defRPr/>
            </a:pPr>
            <a:r>
              <a:rPr lang="en-US" sz="1600" dirty="0"/>
              <a:t>Does any actor need to be informed about certain occurrences in the system ?</a:t>
            </a:r>
          </a:p>
          <a:p>
            <a:pPr lvl="1">
              <a:lnSpc>
                <a:spcPct val="80000"/>
              </a:lnSpc>
              <a:buFontTx/>
              <a:buChar char="-"/>
              <a:defRPr/>
            </a:pPr>
            <a:r>
              <a:rPr lang="en-US" sz="1600" dirty="0"/>
              <a:t>Can all functional requirements be performed by the use cases ?</a:t>
            </a:r>
          </a:p>
          <a:p>
            <a:pPr marL="0" indent="0">
              <a:lnSpc>
                <a:spcPct val="80000"/>
              </a:lnSpc>
              <a:buClr>
                <a:schemeClr val="tx2"/>
              </a:buClr>
              <a:buSzTx/>
              <a:buNone/>
              <a:defRPr/>
            </a:pPr>
            <a:endParaRPr lang="en-US" sz="1800" dirty="0"/>
          </a:p>
        </p:txBody>
      </p:sp>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24</a:t>
            </a:fld>
            <a:endParaRPr lang="en-US"/>
          </a:p>
        </p:txBody>
      </p:sp>
    </p:spTree>
    <p:extLst>
      <p:ext uri="{BB962C8B-B14F-4D97-AF65-F5344CB8AC3E}">
        <p14:creationId xmlns:p14="http://schemas.microsoft.com/office/powerpoint/2010/main" val="15386866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Moving on</a:t>
            </a:r>
          </a:p>
        </p:txBody>
      </p:sp>
      <p:sp>
        <p:nvSpPr>
          <p:cNvPr id="3" name="Content Placeholder 2"/>
          <p:cNvSpPr>
            <a:spLocks noGrp="1"/>
          </p:cNvSpPr>
          <p:nvPr>
            <p:ph idx="1"/>
          </p:nvPr>
        </p:nvSpPr>
        <p:spPr/>
        <p:txBody>
          <a:bodyPr/>
          <a:lstStyle/>
          <a:p>
            <a:pPr>
              <a:defRPr/>
            </a:pPr>
            <a:r>
              <a:rPr lang="en-US" dirty="0"/>
              <a:t>The “things” that “live” inside the system are responsible for carrying out the behavior the actors on the outside expect the system to provide.</a:t>
            </a:r>
          </a:p>
          <a:p>
            <a:pPr marL="0" indent="0">
              <a:buNone/>
              <a:defRPr/>
            </a:pPr>
            <a:endParaRPr lang="en-US" sz="1000" dirty="0" smtClean="0"/>
          </a:p>
          <a:p>
            <a:pPr>
              <a:defRPr/>
            </a:pPr>
            <a:r>
              <a:rPr lang="en-US" dirty="0" smtClean="0"/>
              <a:t>To </a:t>
            </a:r>
            <a:r>
              <a:rPr lang="en-US" dirty="0"/>
              <a:t>implement a use case, we create a society of classes that work together to carry out the behavior of the use case.</a:t>
            </a:r>
          </a:p>
          <a:p>
            <a:pPr marL="0" indent="0">
              <a:buNone/>
            </a:pPr>
            <a:endParaRPr lang="en-US" dirty="0"/>
          </a:p>
        </p:txBody>
      </p:sp>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25</a:t>
            </a:fld>
            <a:endParaRPr lang="en-US"/>
          </a:p>
        </p:txBody>
      </p:sp>
    </p:spTree>
    <p:extLst>
      <p:ext uri="{BB962C8B-B14F-4D97-AF65-F5344CB8AC3E}">
        <p14:creationId xmlns:p14="http://schemas.microsoft.com/office/powerpoint/2010/main" val="252759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a:t>
            </a:r>
          </a:p>
        </p:txBody>
      </p:sp>
      <p:sp>
        <p:nvSpPr>
          <p:cNvPr id="3" name="Content Placeholder 2"/>
          <p:cNvSpPr>
            <a:spLocks noGrp="1"/>
          </p:cNvSpPr>
          <p:nvPr>
            <p:ph idx="1"/>
          </p:nvPr>
        </p:nvSpPr>
        <p:spPr/>
        <p:txBody>
          <a:bodyPr/>
          <a:lstStyle/>
          <a:p>
            <a:pPr>
              <a:defRPr/>
            </a:pPr>
            <a:r>
              <a:rPr lang="en-US" dirty="0"/>
              <a:t>Use cases specify desired behavior. </a:t>
            </a:r>
          </a:p>
          <a:p>
            <a:pPr marL="0" indent="0">
              <a:buNone/>
              <a:defRPr/>
            </a:pPr>
            <a:endParaRPr lang="en-US" sz="1000" dirty="0" smtClean="0"/>
          </a:p>
          <a:p>
            <a:pPr>
              <a:defRPr/>
            </a:pPr>
            <a:r>
              <a:rPr lang="en-US" dirty="0" smtClean="0"/>
              <a:t>A </a:t>
            </a:r>
            <a:r>
              <a:rPr lang="en-US" dirty="0"/>
              <a:t>use case is a description of a set of sequences of actions, including variants, a system performs to yield an observable result of value to an actor.</a:t>
            </a:r>
          </a:p>
          <a:p>
            <a:pPr marL="0" indent="0">
              <a:buNone/>
              <a:defRPr/>
            </a:pPr>
            <a:endParaRPr lang="en-US" sz="1000" dirty="0" smtClean="0"/>
          </a:p>
          <a:p>
            <a:pPr>
              <a:defRPr/>
            </a:pPr>
            <a:r>
              <a:rPr lang="en-US" dirty="0" smtClean="0"/>
              <a:t>Each </a:t>
            </a:r>
            <a:r>
              <a:rPr lang="en-US" dirty="0"/>
              <a:t>sequence represent an interaction of actors with the system</a:t>
            </a:r>
            <a:r>
              <a:rPr lang="en-US" dirty="0" smtClean="0"/>
              <a:t>.</a:t>
            </a:r>
            <a:endParaRPr lang="en-US" dirty="0"/>
          </a:p>
        </p:txBody>
      </p:sp>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3</a:t>
            </a:fld>
            <a:endParaRPr lang="en-US"/>
          </a:p>
        </p:txBody>
      </p:sp>
      <p:grpSp>
        <p:nvGrpSpPr>
          <p:cNvPr id="6" name="Group 6"/>
          <p:cNvGrpSpPr>
            <a:grpSpLocks/>
          </p:cNvGrpSpPr>
          <p:nvPr/>
        </p:nvGrpSpPr>
        <p:grpSpPr bwMode="auto">
          <a:xfrm>
            <a:off x="3886200" y="4808539"/>
            <a:ext cx="914400" cy="685800"/>
            <a:chOff x="4176" y="720"/>
            <a:chExt cx="576" cy="432"/>
          </a:xfrm>
        </p:grpSpPr>
        <p:sp>
          <p:nvSpPr>
            <p:cNvPr id="7" name="Oval 4"/>
            <p:cNvSpPr>
              <a:spLocks noChangeArrowheads="1"/>
            </p:cNvSpPr>
            <p:nvPr/>
          </p:nvSpPr>
          <p:spPr bwMode="auto">
            <a:xfrm>
              <a:off x="4176" y="720"/>
              <a:ext cx="576"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 name="Text Box 5"/>
            <p:cNvSpPr txBox="1">
              <a:spLocks noChangeArrowheads="1"/>
            </p:cNvSpPr>
            <p:nvPr/>
          </p:nvSpPr>
          <p:spPr bwMode="auto">
            <a:xfrm>
              <a:off x="4224" y="816"/>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rtl="0"/>
              <a:r>
                <a:rPr lang="en-US" sz="2000" b="0" dirty="0">
                  <a:latin typeface="Times New Roman" pitchFamily="18" charset="0"/>
                </a:rPr>
                <a:t>name</a:t>
              </a:r>
              <a:endParaRPr lang="en-US" sz="2400" b="0" dirty="0">
                <a:latin typeface="Times New Roman" pitchFamily="18" charset="0"/>
              </a:endParaRPr>
            </a:p>
          </p:txBody>
        </p:sp>
      </p:grpSp>
    </p:spTree>
    <p:extLst>
      <p:ext uri="{BB962C8B-B14F-4D97-AF65-F5344CB8AC3E}">
        <p14:creationId xmlns:p14="http://schemas.microsoft.com/office/powerpoint/2010/main" val="21926920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Specifying the Behavior of a Use Case</a:t>
            </a:r>
          </a:p>
        </p:txBody>
      </p:sp>
      <p:sp>
        <p:nvSpPr>
          <p:cNvPr id="3" name="Content Placeholder 2"/>
          <p:cNvSpPr>
            <a:spLocks noGrp="1"/>
          </p:cNvSpPr>
          <p:nvPr>
            <p:ph idx="1"/>
          </p:nvPr>
        </p:nvSpPr>
        <p:spPr/>
        <p:txBody>
          <a:bodyPr>
            <a:normAutofit lnSpcReduction="10000"/>
          </a:bodyPr>
          <a:lstStyle/>
          <a:p>
            <a:pPr>
              <a:defRPr/>
            </a:pPr>
            <a:r>
              <a:rPr lang="en-US" sz="2800" dirty="0"/>
              <a:t>Describing the flow of events within the use case.</a:t>
            </a:r>
          </a:p>
          <a:p>
            <a:pPr marL="0" indent="0">
              <a:buNone/>
              <a:defRPr/>
            </a:pPr>
            <a:endParaRPr lang="en-US" sz="900" dirty="0" smtClean="0"/>
          </a:p>
          <a:p>
            <a:pPr>
              <a:defRPr/>
            </a:pPr>
            <a:r>
              <a:rPr lang="en-US" sz="2800" dirty="0" smtClean="0"/>
              <a:t>Can </a:t>
            </a:r>
            <a:r>
              <a:rPr lang="en-US" sz="2800" dirty="0"/>
              <a:t>be done in natural language, formal language or pseudo-code.</a:t>
            </a:r>
          </a:p>
          <a:p>
            <a:pPr marL="0" indent="0">
              <a:buNone/>
              <a:defRPr/>
            </a:pPr>
            <a:endParaRPr lang="en-US" sz="900" dirty="0" smtClean="0"/>
          </a:p>
          <a:p>
            <a:pPr>
              <a:defRPr/>
            </a:pPr>
            <a:r>
              <a:rPr lang="en-US" sz="2800" dirty="0" smtClean="0"/>
              <a:t>Includes</a:t>
            </a:r>
            <a:r>
              <a:rPr lang="en-US" sz="2800" dirty="0"/>
              <a:t>: how and when the use case starts and ends; when the use case interacts with actors and what objects are exchanged; the basic flow and alternative flows of the behavior</a:t>
            </a:r>
            <a:r>
              <a:rPr lang="en-US" sz="2800" dirty="0" smtClean="0"/>
              <a:t>.</a:t>
            </a:r>
            <a:endParaRPr lang="en-US" sz="2800" dirty="0"/>
          </a:p>
        </p:txBody>
      </p:sp>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4</a:t>
            </a:fld>
            <a:endParaRPr lang="en-US"/>
          </a:p>
        </p:txBody>
      </p:sp>
    </p:spTree>
    <p:extLst>
      <p:ext uri="{BB962C8B-B14F-4D97-AF65-F5344CB8AC3E}">
        <p14:creationId xmlns:p14="http://schemas.microsoft.com/office/powerpoint/2010/main" val="4325553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Actors</a:t>
            </a:r>
          </a:p>
        </p:txBody>
      </p:sp>
      <p:sp>
        <p:nvSpPr>
          <p:cNvPr id="3" name="Content Placeholder 2"/>
          <p:cNvSpPr>
            <a:spLocks noGrp="1"/>
          </p:cNvSpPr>
          <p:nvPr>
            <p:ph idx="1"/>
          </p:nvPr>
        </p:nvSpPr>
        <p:spPr/>
        <p:txBody>
          <a:bodyPr>
            <a:normAutofit/>
          </a:bodyPr>
          <a:lstStyle/>
          <a:p>
            <a:pPr>
              <a:lnSpc>
                <a:spcPct val="90000"/>
              </a:lnSpc>
              <a:defRPr/>
            </a:pPr>
            <a:r>
              <a:rPr lang="en-US" sz="2400" dirty="0" smtClean="0"/>
              <a:t>An </a:t>
            </a:r>
            <a:r>
              <a:rPr lang="en-US" sz="2400" dirty="0"/>
              <a:t>actor represents a set of roles that users of use case play when interacting with these use cases.</a:t>
            </a:r>
          </a:p>
          <a:p>
            <a:pPr marL="0" indent="0">
              <a:lnSpc>
                <a:spcPct val="90000"/>
              </a:lnSpc>
              <a:buNone/>
              <a:defRPr/>
            </a:pPr>
            <a:endParaRPr lang="en-US" sz="1000" dirty="0" smtClean="0"/>
          </a:p>
          <a:p>
            <a:pPr>
              <a:lnSpc>
                <a:spcPct val="90000"/>
              </a:lnSpc>
              <a:defRPr/>
            </a:pPr>
            <a:r>
              <a:rPr lang="en-US" sz="2400" dirty="0" smtClean="0"/>
              <a:t>Actors </a:t>
            </a:r>
            <a:r>
              <a:rPr lang="en-US" sz="2400" dirty="0"/>
              <a:t>can be human or automated systems.</a:t>
            </a:r>
          </a:p>
          <a:p>
            <a:pPr marL="0" indent="0">
              <a:lnSpc>
                <a:spcPct val="90000"/>
              </a:lnSpc>
              <a:buNone/>
              <a:defRPr/>
            </a:pPr>
            <a:endParaRPr lang="en-US" sz="1000" dirty="0" smtClean="0"/>
          </a:p>
          <a:p>
            <a:pPr>
              <a:lnSpc>
                <a:spcPct val="90000"/>
              </a:lnSpc>
              <a:defRPr/>
            </a:pPr>
            <a:r>
              <a:rPr lang="en-US" sz="2400" dirty="0" smtClean="0"/>
              <a:t>Actors </a:t>
            </a:r>
            <a:r>
              <a:rPr lang="en-US" sz="2400" dirty="0"/>
              <a:t>are entities which require help from the system to perform their task or are needed to execute the </a:t>
            </a:r>
            <a:r>
              <a:rPr lang="en-US" sz="2400" dirty="0" smtClean="0"/>
              <a:t>system’s functions</a:t>
            </a:r>
            <a:r>
              <a:rPr lang="en-US" sz="2400" dirty="0"/>
              <a:t>.</a:t>
            </a:r>
          </a:p>
          <a:p>
            <a:pPr marL="0" indent="0">
              <a:lnSpc>
                <a:spcPct val="90000"/>
              </a:lnSpc>
              <a:buNone/>
              <a:defRPr/>
            </a:pPr>
            <a:endParaRPr lang="en-US" sz="1000" dirty="0" smtClean="0"/>
          </a:p>
          <a:p>
            <a:pPr>
              <a:lnSpc>
                <a:spcPct val="90000"/>
              </a:lnSpc>
              <a:defRPr/>
            </a:pPr>
            <a:r>
              <a:rPr lang="en-US" sz="2400" dirty="0" smtClean="0"/>
              <a:t>Actors </a:t>
            </a:r>
            <a:r>
              <a:rPr lang="en-US" sz="2400" dirty="0"/>
              <a:t>are not part of the system</a:t>
            </a:r>
            <a:r>
              <a:rPr lang="en-US" sz="2400" dirty="0" smtClean="0"/>
              <a:t>.</a:t>
            </a:r>
            <a:endParaRPr lang="en-US" sz="2400" dirty="0"/>
          </a:p>
        </p:txBody>
      </p:sp>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5</a:t>
            </a:fld>
            <a:endParaRPr lang="en-US"/>
          </a:p>
        </p:txBody>
      </p:sp>
      <p:grpSp>
        <p:nvGrpSpPr>
          <p:cNvPr id="6" name="Group 13"/>
          <p:cNvGrpSpPr>
            <a:grpSpLocks/>
          </p:cNvGrpSpPr>
          <p:nvPr/>
        </p:nvGrpSpPr>
        <p:grpSpPr bwMode="auto">
          <a:xfrm>
            <a:off x="5067304" y="4432301"/>
            <a:ext cx="1600201" cy="1503363"/>
            <a:chOff x="3768" y="336"/>
            <a:chExt cx="1008" cy="947"/>
          </a:xfrm>
        </p:grpSpPr>
        <p:sp>
          <p:nvSpPr>
            <p:cNvPr id="7" name="Oval 4"/>
            <p:cNvSpPr>
              <a:spLocks noChangeArrowheads="1"/>
            </p:cNvSpPr>
            <p:nvPr/>
          </p:nvSpPr>
          <p:spPr bwMode="auto">
            <a:xfrm>
              <a:off x="4176" y="336"/>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 name="Line 5"/>
            <p:cNvSpPr>
              <a:spLocks noChangeShapeType="1"/>
            </p:cNvSpPr>
            <p:nvPr/>
          </p:nvSpPr>
          <p:spPr bwMode="auto">
            <a:xfrm>
              <a:off x="4272" y="52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 name="Line 6"/>
            <p:cNvSpPr>
              <a:spLocks noChangeShapeType="1"/>
            </p:cNvSpPr>
            <p:nvPr/>
          </p:nvSpPr>
          <p:spPr bwMode="auto">
            <a:xfrm>
              <a:off x="4272" y="624"/>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 name="Line 8"/>
            <p:cNvSpPr>
              <a:spLocks noChangeShapeType="1"/>
            </p:cNvSpPr>
            <p:nvPr/>
          </p:nvSpPr>
          <p:spPr bwMode="auto">
            <a:xfrm flipH="1">
              <a:off x="4128" y="624"/>
              <a:ext cx="14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 name="Line 9"/>
            <p:cNvSpPr>
              <a:spLocks noChangeShapeType="1"/>
            </p:cNvSpPr>
            <p:nvPr/>
          </p:nvSpPr>
          <p:spPr bwMode="auto">
            <a:xfrm>
              <a:off x="4272" y="864"/>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 name="Line 10"/>
            <p:cNvSpPr>
              <a:spLocks noChangeShapeType="1"/>
            </p:cNvSpPr>
            <p:nvPr/>
          </p:nvSpPr>
          <p:spPr bwMode="auto">
            <a:xfrm flipH="1">
              <a:off x="4176" y="864"/>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 name="Text Box 12"/>
            <p:cNvSpPr txBox="1">
              <a:spLocks noChangeArrowheads="1"/>
            </p:cNvSpPr>
            <p:nvPr/>
          </p:nvSpPr>
          <p:spPr bwMode="auto">
            <a:xfrm>
              <a:off x="3768" y="1031"/>
              <a:ext cx="100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rtl="0"/>
              <a:r>
                <a:rPr lang="en-US" sz="2000" b="0" dirty="0" smtClean="0">
                  <a:latin typeface="Times New Roman" pitchFamily="18" charset="0"/>
                </a:rPr>
                <a:t>Human Actor</a:t>
              </a:r>
              <a:endParaRPr lang="en-US" sz="2400" b="0" dirty="0">
                <a:latin typeface="Times New Roman" pitchFamily="18" charset="0"/>
              </a:endParaRPr>
            </a:p>
          </p:txBody>
        </p:sp>
      </p:grpSp>
      <p:sp>
        <p:nvSpPr>
          <p:cNvPr id="4" name="Rectangle 3"/>
          <p:cNvSpPr/>
          <p:nvPr/>
        </p:nvSpPr>
        <p:spPr>
          <a:xfrm>
            <a:off x="7467600" y="4425952"/>
            <a:ext cx="5334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Box 12"/>
          <p:cNvSpPr txBox="1">
            <a:spLocks noChangeArrowheads="1"/>
          </p:cNvSpPr>
          <p:nvPr/>
        </p:nvSpPr>
        <p:spPr bwMode="auto">
          <a:xfrm>
            <a:off x="6850467" y="5535614"/>
            <a:ext cx="1600201"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rtl="0"/>
            <a:r>
              <a:rPr lang="en-US" sz="2000" b="0" dirty="0" smtClean="0">
                <a:latin typeface="Times New Roman" pitchFamily="18" charset="0"/>
              </a:rPr>
              <a:t>System</a:t>
            </a:r>
            <a:r>
              <a:rPr lang="en-US" sz="2000" b="0" dirty="0" smtClean="0">
                <a:latin typeface="Times New Roman" pitchFamily="18" charset="0"/>
              </a:rPr>
              <a:t> Actor</a:t>
            </a:r>
            <a:endParaRPr lang="en-US" sz="2400" b="0" dirty="0">
              <a:latin typeface="Times New Roman" pitchFamily="18" charset="0"/>
            </a:endParaRPr>
          </a:p>
        </p:txBody>
      </p:sp>
    </p:spTree>
    <p:extLst>
      <p:ext uri="{BB962C8B-B14F-4D97-AF65-F5344CB8AC3E}">
        <p14:creationId xmlns:p14="http://schemas.microsoft.com/office/powerpoint/2010/main" val="37089973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and Actors</a:t>
            </a:r>
          </a:p>
        </p:txBody>
      </p:sp>
      <p:sp>
        <p:nvSpPr>
          <p:cNvPr id="3" name="Content Placeholder 2"/>
          <p:cNvSpPr>
            <a:spLocks noGrp="1"/>
          </p:cNvSpPr>
          <p:nvPr>
            <p:ph idx="1"/>
          </p:nvPr>
        </p:nvSpPr>
        <p:spPr/>
        <p:txBody>
          <a:bodyPr/>
          <a:lstStyle/>
          <a:p>
            <a:pPr>
              <a:defRPr/>
            </a:pPr>
            <a:r>
              <a:rPr lang="en-US" dirty="0"/>
              <a:t>From the perspective of a given actor, a use case does something that is of value to the actor, such as calculate a result or change the state of an object.</a:t>
            </a:r>
          </a:p>
          <a:p>
            <a:pPr marL="0" indent="0">
              <a:buNone/>
              <a:defRPr/>
            </a:pPr>
            <a:endParaRPr lang="en-US" dirty="0" smtClean="0"/>
          </a:p>
          <a:p>
            <a:pPr>
              <a:defRPr/>
            </a:pPr>
            <a:r>
              <a:rPr lang="en-US" dirty="0" smtClean="0"/>
              <a:t>The </a:t>
            </a:r>
            <a:r>
              <a:rPr lang="en-US" dirty="0"/>
              <a:t>Actors define the environments in which the system </a:t>
            </a:r>
            <a:r>
              <a:rPr lang="en-US" dirty="0" smtClean="0"/>
              <a:t>lives</a:t>
            </a:r>
            <a:endParaRPr lang="en-US" dirty="0"/>
          </a:p>
        </p:txBody>
      </p:sp>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6</a:t>
            </a:fld>
            <a:endParaRPr lang="en-US"/>
          </a:p>
        </p:txBody>
      </p:sp>
    </p:spTree>
    <p:extLst>
      <p:ext uri="{BB962C8B-B14F-4D97-AF65-F5344CB8AC3E}">
        <p14:creationId xmlns:p14="http://schemas.microsoft.com/office/powerpoint/2010/main" val="24797535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Use Case Diagram</a:t>
            </a:r>
          </a:p>
        </p:txBody>
      </p:sp>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7</a:t>
            </a:fld>
            <a:endParaRPr lang="en-US"/>
          </a:p>
        </p:txBody>
      </p:sp>
      <p:grpSp>
        <p:nvGrpSpPr>
          <p:cNvPr id="6" name="Group 33"/>
          <p:cNvGrpSpPr>
            <a:grpSpLocks/>
          </p:cNvGrpSpPr>
          <p:nvPr/>
        </p:nvGrpSpPr>
        <p:grpSpPr bwMode="auto">
          <a:xfrm>
            <a:off x="1524000" y="2286000"/>
            <a:ext cx="6172200" cy="3810000"/>
            <a:chOff x="960" y="1344"/>
            <a:chExt cx="3888" cy="2400"/>
          </a:xfrm>
        </p:grpSpPr>
        <p:sp>
          <p:nvSpPr>
            <p:cNvPr id="7" name="Oval 4"/>
            <p:cNvSpPr>
              <a:spLocks noChangeArrowheads="1"/>
            </p:cNvSpPr>
            <p:nvPr/>
          </p:nvSpPr>
          <p:spPr bwMode="auto">
            <a:xfrm>
              <a:off x="1104" y="1872"/>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 name="Line 5"/>
            <p:cNvSpPr>
              <a:spLocks noChangeShapeType="1"/>
            </p:cNvSpPr>
            <p:nvPr/>
          </p:nvSpPr>
          <p:spPr bwMode="auto">
            <a:xfrm>
              <a:off x="1200" y="2064"/>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 name="Line 6"/>
            <p:cNvSpPr>
              <a:spLocks noChangeShapeType="1"/>
            </p:cNvSpPr>
            <p:nvPr/>
          </p:nvSpPr>
          <p:spPr bwMode="auto">
            <a:xfrm>
              <a:off x="1200" y="2160"/>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 name="Line 7"/>
            <p:cNvSpPr>
              <a:spLocks noChangeShapeType="1"/>
            </p:cNvSpPr>
            <p:nvPr/>
          </p:nvSpPr>
          <p:spPr bwMode="auto">
            <a:xfrm flipH="1">
              <a:off x="1056" y="2160"/>
              <a:ext cx="14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 name="Line 8"/>
            <p:cNvSpPr>
              <a:spLocks noChangeShapeType="1"/>
            </p:cNvSpPr>
            <p:nvPr/>
          </p:nvSpPr>
          <p:spPr bwMode="auto">
            <a:xfrm>
              <a:off x="1200" y="240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 name="Line 9"/>
            <p:cNvSpPr>
              <a:spLocks noChangeShapeType="1"/>
            </p:cNvSpPr>
            <p:nvPr/>
          </p:nvSpPr>
          <p:spPr bwMode="auto">
            <a:xfrm flipH="1">
              <a:off x="1104" y="240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 name="Text Box 10"/>
            <p:cNvSpPr txBox="1">
              <a:spLocks noChangeArrowheads="1"/>
            </p:cNvSpPr>
            <p:nvPr/>
          </p:nvSpPr>
          <p:spPr bwMode="auto">
            <a:xfrm>
              <a:off x="960" y="2496"/>
              <a:ext cx="6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rtl="0"/>
              <a:r>
                <a:rPr lang="en-US" b="0">
                  <a:latin typeface="Times New Roman" pitchFamily="18" charset="0"/>
                </a:rPr>
                <a:t>student</a:t>
              </a:r>
              <a:endParaRPr lang="en-US" sz="2400" b="0">
                <a:latin typeface="Times New Roman" pitchFamily="18" charset="0"/>
              </a:endParaRPr>
            </a:p>
          </p:txBody>
        </p:sp>
        <p:grpSp>
          <p:nvGrpSpPr>
            <p:cNvPr id="14" name="Group 11"/>
            <p:cNvGrpSpPr>
              <a:grpSpLocks/>
            </p:cNvGrpSpPr>
            <p:nvPr/>
          </p:nvGrpSpPr>
          <p:grpSpPr bwMode="auto">
            <a:xfrm>
              <a:off x="2304" y="1488"/>
              <a:ext cx="912" cy="432"/>
              <a:chOff x="4176" y="720"/>
              <a:chExt cx="576" cy="432"/>
            </a:xfrm>
          </p:grpSpPr>
          <p:sp>
            <p:nvSpPr>
              <p:cNvPr id="31" name="Oval 12"/>
              <p:cNvSpPr>
                <a:spLocks noChangeArrowheads="1"/>
              </p:cNvSpPr>
              <p:nvPr/>
            </p:nvSpPr>
            <p:spPr bwMode="auto">
              <a:xfrm>
                <a:off x="4176" y="720"/>
                <a:ext cx="576"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2" name="Text Box 13"/>
              <p:cNvSpPr txBox="1">
                <a:spLocks noChangeArrowheads="1"/>
              </p:cNvSpPr>
              <p:nvPr/>
            </p:nvSpPr>
            <p:spPr bwMode="auto">
              <a:xfrm>
                <a:off x="4224" y="816"/>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algn="ctr" rtl="0"/>
                <a:r>
                  <a:rPr lang="en-US" b="0">
                    <a:latin typeface="Times New Roman" pitchFamily="18" charset="0"/>
                  </a:rPr>
                  <a:t>registration</a:t>
                </a:r>
                <a:endParaRPr lang="en-US" sz="2400" b="0">
                  <a:latin typeface="Times New Roman" pitchFamily="18" charset="0"/>
                </a:endParaRPr>
              </a:p>
            </p:txBody>
          </p:sp>
        </p:grpSp>
        <p:sp>
          <p:nvSpPr>
            <p:cNvPr id="15" name="Oval 15"/>
            <p:cNvSpPr>
              <a:spLocks noChangeArrowheads="1"/>
            </p:cNvSpPr>
            <p:nvPr/>
          </p:nvSpPr>
          <p:spPr bwMode="auto">
            <a:xfrm>
              <a:off x="2304" y="2208"/>
              <a:ext cx="816"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 name="Text Box 16"/>
            <p:cNvSpPr txBox="1">
              <a:spLocks noChangeArrowheads="1"/>
            </p:cNvSpPr>
            <p:nvPr/>
          </p:nvSpPr>
          <p:spPr bwMode="auto">
            <a:xfrm>
              <a:off x="2352" y="2208"/>
              <a:ext cx="74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algn="ctr" rtl="0"/>
              <a:r>
                <a:rPr lang="en-US" b="0" dirty="0">
                  <a:latin typeface="Times New Roman" pitchFamily="18" charset="0"/>
                </a:rPr>
                <a:t>updating</a:t>
              </a:r>
            </a:p>
            <a:p>
              <a:pPr algn="ctr" rtl="0"/>
              <a:r>
                <a:rPr lang="en-US" b="0" dirty="0">
                  <a:latin typeface="Times New Roman" pitchFamily="18" charset="0"/>
                </a:rPr>
                <a:t>grades</a:t>
              </a:r>
            </a:p>
          </p:txBody>
        </p:sp>
        <p:sp>
          <p:nvSpPr>
            <p:cNvPr id="17" name="Oval 18"/>
            <p:cNvSpPr>
              <a:spLocks noChangeArrowheads="1"/>
            </p:cNvSpPr>
            <p:nvPr/>
          </p:nvSpPr>
          <p:spPr bwMode="auto">
            <a:xfrm>
              <a:off x="2352" y="2976"/>
              <a:ext cx="816"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 name="Text Box 19"/>
            <p:cNvSpPr txBox="1">
              <a:spLocks noChangeArrowheads="1"/>
            </p:cNvSpPr>
            <p:nvPr/>
          </p:nvSpPr>
          <p:spPr bwMode="auto">
            <a:xfrm>
              <a:off x="2372" y="2976"/>
              <a:ext cx="74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algn="ctr" rtl="0"/>
              <a:r>
                <a:rPr lang="en-US" b="0" dirty="0">
                  <a:latin typeface="Times New Roman" pitchFamily="18" charset="0"/>
                </a:rPr>
                <a:t>output</a:t>
              </a:r>
              <a:endParaRPr lang="en-US" sz="2000" b="0" dirty="0">
                <a:latin typeface="Times New Roman" pitchFamily="18" charset="0"/>
              </a:endParaRPr>
            </a:p>
            <a:p>
              <a:pPr algn="ctr" rtl="0"/>
              <a:r>
                <a:rPr lang="en-US" b="0" dirty="0">
                  <a:latin typeface="Times New Roman" pitchFamily="18" charset="0"/>
                </a:rPr>
                <a:t>generating</a:t>
              </a:r>
              <a:endParaRPr lang="en-US" sz="1600" b="0" dirty="0">
                <a:latin typeface="Times New Roman" pitchFamily="18" charset="0"/>
              </a:endParaRPr>
            </a:p>
          </p:txBody>
        </p:sp>
        <p:sp>
          <p:nvSpPr>
            <p:cNvPr id="19" name="Oval 21"/>
            <p:cNvSpPr>
              <a:spLocks noChangeArrowheads="1"/>
            </p:cNvSpPr>
            <p:nvPr/>
          </p:nvSpPr>
          <p:spPr bwMode="auto">
            <a:xfrm>
              <a:off x="4416" y="1872"/>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 name="Line 22"/>
            <p:cNvSpPr>
              <a:spLocks noChangeShapeType="1"/>
            </p:cNvSpPr>
            <p:nvPr/>
          </p:nvSpPr>
          <p:spPr bwMode="auto">
            <a:xfrm>
              <a:off x="4512" y="2064"/>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23"/>
            <p:cNvSpPr>
              <a:spLocks noChangeShapeType="1"/>
            </p:cNvSpPr>
            <p:nvPr/>
          </p:nvSpPr>
          <p:spPr bwMode="auto">
            <a:xfrm>
              <a:off x="4512" y="2160"/>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24"/>
            <p:cNvSpPr>
              <a:spLocks noChangeShapeType="1"/>
            </p:cNvSpPr>
            <p:nvPr/>
          </p:nvSpPr>
          <p:spPr bwMode="auto">
            <a:xfrm flipH="1">
              <a:off x="4368" y="2160"/>
              <a:ext cx="14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25"/>
            <p:cNvSpPr>
              <a:spLocks noChangeShapeType="1"/>
            </p:cNvSpPr>
            <p:nvPr/>
          </p:nvSpPr>
          <p:spPr bwMode="auto">
            <a:xfrm>
              <a:off x="4512" y="240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26"/>
            <p:cNvSpPr>
              <a:spLocks noChangeShapeType="1"/>
            </p:cNvSpPr>
            <p:nvPr/>
          </p:nvSpPr>
          <p:spPr bwMode="auto">
            <a:xfrm flipH="1">
              <a:off x="4416" y="240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Text Box 27"/>
            <p:cNvSpPr txBox="1">
              <a:spLocks noChangeArrowheads="1"/>
            </p:cNvSpPr>
            <p:nvPr/>
          </p:nvSpPr>
          <p:spPr bwMode="auto">
            <a:xfrm>
              <a:off x="4272" y="2496"/>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rtl="0"/>
              <a:r>
                <a:rPr lang="en-US" b="0">
                  <a:latin typeface="Times New Roman" pitchFamily="18" charset="0"/>
                </a:rPr>
                <a:t>faculty</a:t>
              </a:r>
              <a:endParaRPr lang="en-US" sz="1600" b="0">
                <a:latin typeface="Times New Roman" pitchFamily="18" charset="0"/>
              </a:endParaRPr>
            </a:p>
          </p:txBody>
        </p:sp>
        <p:sp>
          <p:nvSpPr>
            <p:cNvPr id="26" name="Line 28"/>
            <p:cNvSpPr>
              <a:spLocks noChangeShapeType="1"/>
            </p:cNvSpPr>
            <p:nvPr/>
          </p:nvSpPr>
          <p:spPr bwMode="auto">
            <a:xfrm flipV="1">
              <a:off x="1440" y="1728"/>
              <a:ext cx="81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29"/>
            <p:cNvSpPr>
              <a:spLocks noChangeShapeType="1"/>
            </p:cNvSpPr>
            <p:nvPr/>
          </p:nvSpPr>
          <p:spPr bwMode="auto">
            <a:xfrm>
              <a:off x="1440" y="2496"/>
              <a:ext cx="864"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30"/>
            <p:cNvSpPr>
              <a:spLocks noChangeShapeType="1"/>
            </p:cNvSpPr>
            <p:nvPr/>
          </p:nvSpPr>
          <p:spPr bwMode="auto">
            <a:xfrm flipH="1">
              <a:off x="3120" y="2352"/>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31"/>
            <p:cNvSpPr>
              <a:spLocks noChangeShapeType="1"/>
            </p:cNvSpPr>
            <p:nvPr/>
          </p:nvSpPr>
          <p:spPr bwMode="auto">
            <a:xfrm flipH="1">
              <a:off x="3168" y="2496"/>
              <a:ext cx="1104"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Rectangle 32"/>
            <p:cNvSpPr>
              <a:spLocks noChangeArrowheads="1"/>
            </p:cNvSpPr>
            <p:nvPr/>
          </p:nvSpPr>
          <p:spPr bwMode="auto">
            <a:xfrm>
              <a:off x="1824" y="1344"/>
              <a:ext cx="1824" cy="2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Tree>
    <p:extLst>
      <p:ext uri="{BB962C8B-B14F-4D97-AF65-F5344CB8AC3E}">
        <p14:creationId xmlns:p14="http://schemas.microsoft.com/office/powerpoint/2010/main" val="19173969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Relationships between Use Cases</a:t>
            </a:r>
          </a:p>
        </p:txBody>
      </p:sp>
      <p:sp>
        <p:nvSpPr>
          <p:cNvPr id="3" name="Content Placeholder 2"/>
          <p:cNvSpPr>
            <a:spLocks noGrp="1"/>
          </p:cNvSpPr>
          <p:nvPr>
            <p:ph idx="1"/>
          </p:nvPr>
        </p:nvSpPr>
        <p:spPr/>
        <p:txBody>
          <a:bodyPr/>
          <a:lstStyle/>
          <a:p>
            <a:pPr>
              <a:lnSpc>
                <a:spcPct val="90000"/>
              </a:lnSpc>
              <a:buNone/>
              <a:defRPr/>
            </a:pPr>
            <a:r>
              <a:rPr lang="en-US" dirty="0" smtClean="0"/>
              <a:t>1. Generalization </a:t>
            </a:r>
            <a:r>
              <a:rPr lang="en-US" dirty="0"/>
              <a:t>- use cases that are specialized versions of other use cases.</a:t>
            </a:r>
          </a:p>
          <a:p>
            <a:pPr marL="0" indent="0">
              <a:lnSpc>
                <a:spcPct val="90000"/>
              </a:lnSpc>
              <a:buNone/>
              <a:defRPr/>
            </a:pPr>
            <a:endParaRPr lang="en-US" sz="1000" dirty="0"/>
          </a:p>
          <a:p>
            <a:pPr>
              <a:lnSpc>
                <a:spcPct val="90000"/>
              </a:lnSpc>
              <a:buFont typeface="Monotype Sorts" pitchFamily="2" charset="2"/>
              <a:buNone/>
              <a:defRPr/>
            </a:pPr>
            <a:r>
              <a:rPr lang="en-US" dirty="0"/>
              <a:t>2. Include - use cases that are included as parts of other use cases. Enable to factor common behavior.</a:t>
            </a:r>
          </a:p>
          <a:p>
            <a:pPr>
              <a:lnSpc>
                <a:spcPct val="90000"/>
              </a:lnSpc>
              <a:buFont typeface="Monotype Sorts" pitchFamily="2" charset="2"/>
              <a:buNone/>
              <a:defRPr/>
            </a:pPr>
            <a:endParaRPr lang="en-US" sz="1000" dirty="0" smtClean="0"/>
          </a:p>
          <a:p>
            <a:pPr>
              <a:lnSpc>
                <a:spcPct val="90000"/>
              </a:lnSpc>
              <a:buFont typeface="Monotype Sorts" pitchFamily="2" charset="2"/>
              <a:buNone/>
              <a:defRPr/>
            </a:pPr>
            <a:r>
              <a:rPr lang="en-US" dirty="0" smtClean="0"/>
              <a:t>3</a:t>
            </a:r>
            <a:r>
              <a:rPr lang="en-US" dirty="0"/>
              <a:t>. Extend - use cases that extend the behavior of other core use cases. Enable to factor variants</a:t>
            </a:r>
            <a:r>
              <a:rPr lang="en-US" dirty="0" smtClean="0"/>
              <a:t>.</a:t>
            </a:r>
            <a:endParaRPr lang="en-US" dirty="0"/>
          </a:p>
        </p:txBody>
      </p:sp>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8</a:t>
            </a:fld>
            <a:endParaRPr lang="en-US"/>
          </a:p>
        </p:txBody>
      </p:sp>
    </p:spTree>
    <p:extLst>
      <p:ext uri="{BB962C8B-B14F-4D97-AF65-F5344CB8AC3E}">
        <p14:creationId xmlns:p14="http://schemas.microsoft.com/office/powerpoint/2010/main" val="42666568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Generalization</a:t>
            </a:r>
          </a:p>
        </p:txBody>
      </p:sp>
      <p:sp>
        <p:nvSpPr>
          <p:cNvPr id="3" name="Content Placeholder 2"/>
          <p:cNvSpPr>
            <a:spLocks noGrp="1"/>
          </p:cNvSpPr>
          <p:nvPr>
            <p:ph idx="1"/>
          </p:nvPr>
        </p:nvSpPr>
        <p:spPr/>
        <p:txBody>
          <a:bodyPr/>
          <a:lstStyle/>
          <a:p>
            <a:pPr>
              <a:defRPr/>
            </a:pPr>
            <a:r>
              <a:rPr lang="en-US" dirty="0"/>
              <a:t>The child use case inherits the </a:t>
            </a:r>
            <a:r>
              <a:rPr lang="en-US" dirty="0" smtClean="0"/>
              <a:t>behavior </a:t>
            </a:r>
            <a:r>
              <a:rPr lang="en-US" dirty="0"/>
              <a:t>and meaning of </a:t>
            </a:r>
            <a:r>
              <a:rPr lang="en-US" dirty="0" smtClean="0"/>
              <a:t>the parent </a:t>
            </a:r>
            <a:r>
              <a:rPr lang="en-US" dirty="0"/>
              <a:t>use case.</a:t>
            </a:r>
          </a:p>
          <a:p>
            <a:pPr marL="36900" indent="0">
              <a:buNone/>
              <a:defRPr/>
            </a:pPr>
            <a:endParaRPr lang="en-US" dirty="0" smtClean="0"/>
          </a:p>
          <a:p>
            <a:pPr>
              <a:defRPr/>
            </a:pPr>
            <a:r>
              <a:rPr lang="en-US" dirty="0" smtClean="0"/>
              <a:t>The </a:t>
            </a:r>
            <a:r>
              <a:rPr lang="en-US" dirty="0"/>
              <a:t>child may add to or </a:t>
            </a:r>
            <a:r>
              <a:rPr lang="en-US" dirty="0" smtClean="0"/>
              <a:t>override </a:t>
            </a:r>
            <a:r>
              <a:rPr lang="en-US" dirty="0"/>
              <a:t>the behavior of its parent.</a:t>
            </a:r>
          </a:p>
          <a:p>
            <a:pPr marL="0" indent="0">
              <a:buNone/>
            </a:pPr>
            <a:endParaRPr lang="en-US" dirty="0"/>
          </a:p>
        </p:txBody>
      </p:sp>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9</a:t>
            </a:fld>
            <a:endParaRPr lang="en-US" dirty="0"/>
          </a:p>
        </p:txBody>
      </p:sp>
      <p:grpSp>
        <p:nvGrpSpPr>
          <p:cNvPr id="6" name="Group 16"/>
          <p:cNvGrpSpPr>
            <a:grpSpLocks/>
          </p:cNvGrpSpPr>
          <p:nvPr/>
        </p:nvGrpSpPr>
        <p:grpSpPr bwMode="auto">
          <a:xfrm>
            <a:off x="4110807" y="3703639"/>
            <a:ext cx="914400" cy="2133600"/>
            <a:chOff x="4608" y="1344"/>
            <a:chExt cx="576" cy="1344"/>
          </a:xfrm>
        </p:grpSpPr>
        <p:grpSp>
          <p:nvGrpSpPr>
            <p:cNvPr id="7" name="Group 4"/>
            <p:cNvGrpSpPr>
              <a:grpSpLocks/>
            </p:cNvGrpSpPr>
            <p:nvPr/>
          </p:nvGrpSpPr>
          <p:grpSpPr bwMode="auto">
            <a:xfrm>
              <a:off x="4608" y="1344"/>
              <a:ext cx="576" cy="432"/>
              <a:chOff x="4176" y="720"/>
              <a:chExt cx="576" cy="432"/>
            </a:xfrm>
          </p:grpSpPr>
          <p:sp>
            <p:nvSpPr>
              <p:cNvPr id="13" name="Oval 5"/>
              <p:cNvSpPr>
                <a:spLocks noChangeArrowheads="1"/>
              </p:cNvSpPr>
              <p:nvPr/>
            </p:nvSpPr>
            <p:spPr bwMode="auto">
              <a:xfrm>
                <a:off x="4176" y="720"/>
                <a:ext cx="576"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 name="Text Box 6"/>
              <p:cNvSpPr txBox="1">
                <a:spLocks noChangeArrowheads="1"/>
              </p:cNvSpPr>
              <p:nvPr/>
            </p:nvSpPr>
            <p:spPr bwMode="auto">
              <a:xfrm>
                <a:off x="4224" y="816"/>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rtl="0"/>
                <a:r>
                  <a:rPr lang="en-US" sz="2000" b="0">
                    <a:latin typeface="Times New Roman" pitchFamily="18" charset="0"/>
                  </a:rPr>
                  <a:t>parent</a:t>
                </a:r>
                <a:endParaRPr lang="en-US" sz="2400" b="0">
                  <a:latin typeface="Times New Roman" pitchFamily="18" charset="0"/>
                </a:endParaRPr>
              </a:p>
            </p:txBody>
          </p:sp>
        </p:grpSp>
        <p:grpSp>
          <p:nvGrpSpPr>
            <p:cNvPr id="8" name="Group 7"/>
            <p:cNvGrpSpPr>
              <a:grpSpLocks/>
            </p:cNvGrpSpPr>
            <p:nvPr/>
          </p:nvGrpSpPr>
          <p:grpSpPr bwMode="auto">
            <a:xfrm>
              <a:off x="4608" y="2256"/>
              <a:ext cx="576" cy="432"/>
              <a:chOff x="4176" y="720"/>
              <a:chExt cx="576" cy="432"/>
            </a:xfrm>
          </p:grpSpPr>
          <p:sp>
            <p:nvSpPr>
              <p:cNvPr id="11" name="Oval 8"/>
              <p:cNvSpPr>
                <a:spLocks noChangeArrowheads="1"/>
              </p:cNvSpPr>
              <p:nvPr/>
            </p:nvSpPr>
            <p:spPr bwMode="auto">
              <a:xfrm>
                <a:off x="4176" y="720"/>
                <a:ext cx="576"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 name="Text Box 9"/>
              <p:cNvSpPr txBox="1">
                <a:spLocks noChangeArrowheads="1"/>
              </p:cNvSpPr>
              <p:nvPr/>
            </p:nvSpPr>
            <p:spPr bwMode="auto">
              <a:xfrm>
                <a:off x="4224" y="816"/>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rtl="1" eaLnBrk="0" fontAlgn="base" hangingPunct="0">
                  <a:spcBef>
                    <a:spcPct val="0"/>
                  </a:spcBef>
                  <a:spcAft>
                    <a:spcPct val="0"/>
                  </a:spcAft>
                  <a:defRPr b="1">
                    <a:solidFill>
                      <a:schemeClr val="tx1"/>
                    </a:solidFill>
                    <a:latin typeface="Arial" charset="0"/>
                  </a:defRPr>
                </a:lvl6pPr>
                <a:lvl7pPr marL="2971800" indent="-228600" rtl="1" eaLnBrk="0" fontAlgn="base" hangingPunct="0">
                  <a:spcBef>
                    <a:spcPct val="0"/>
                  </a:spcBef>
                  <a:spcAft>
                    <a:spcPct val="0"/>
                  </a:spcAft>
                  <a:defRPr b="1">
                    <a:solidFill>
                      <a:schemeClr val="tx1"/>
                    </a:solidFill>
                    <a:latin typeface="Arial" charset="0"/>
                  </a:defRPr>
                </a:lvl7pPr>
                <a:lvl8pPr marL="3429000" indent="-228600" rtl="1" eaLnBrk="0" fontAlgn="base" hangingPunct="0">
                  <a:spcBef>
                    <a:spcPct val="0"/>
                  </a:spcBef>
                  <a:spcAft>
                    <a:spcPct val="0"/>
                  </a:spcAft>
                  <a:defRPr b="1">
                    <a:solidFill>
                      <a:schemeClr val="tx1"/>
                    </a:solidFill>
                    <a:latin typeface="Arial" charset="0"/>
                  </a:defRPr>
                </a:lvl8pPr>
                <a:lvl9pPr marL="3886200" indent="-228600" rtl="1" eaLnBrk="0" fontAlgn="base" hangingPunct="0">
                  <a:spcBef>
                    <a:spcPct val="0"/>
                  </a:spcBef>
                  <a:spcAft>
                    <a:spcPct val="0"/>
                  </a:spcAft>
                  <a:defRPr b="1">
                    <a:solidFill>
                      <a:schemeClr val="tx1"/>
                    </a:solidFill>
                    <a:latin typeface="Arial" charset="0"/>
                  </a:defRPr>
                </a:lvl9pPr>
              </a:lstStyle>
              <a:p>
                <a:pPr rtl="0"/>
                <a:r>
                  <a:rPr lang="en-US" sz="2000" b="0">
                    <a:latin typeface="Times New Roman" pitchFamily="18" charset="0"/>
                  </a:rPr>
                  <a:t>child</a:t>
                </a:r>
                <a:endParaRPr lang="en-US" sz="2400" b="0">
                  <a:latin typeface="Times New Roman" pitchFamily="18" charset="0"/>
                </a:endParaRPr>
              </a:p>
            </p:txBody>
          </p:sp>
        </p:grpSp>
        <p:sp>
          <p:nvSpPr>
            <p:cNvPr id="9" name="Line 12"/>
            <p:cNvSpPr>
              <a:spLocks noChangeShapeType="1"/>
            </p:cNvSpPr>
            <p:nvPr/>
          </p:nvSpPr>
          <p:spPr bwMode="auto">
            <a:xfrm>
              <a:off x="4896" y="1968"/>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 name="AutoShape 15"/>
            <p:cNvSpPr>
              <a:spLocks noChangeArrowheads="1"/>
            </p:cNvSpPr>
            <p:nvPr/>
          </p:nvSpPr>
          <p:spPr bwMode="auto">
            <a:xfrm>
              <a:off x="4752" y="1776"/>
              <a:ext cx="288" cy="192"/>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Tree>
    <p:extLst>
      <p:ext uri="{BB962C8B-B14F-4D97-AF65-F5344CB8AC3E}">
        <p14:creationId xmlns:p14="http://schemas.microsoft.com/office/powerpoint/2010/main" val="42674316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33" ma:contentTypeDescription="Create a new document." ma:contentTypeScope="" ma:versionID="37d3ec2b48d53e45b233ad8f52fe1b11"/>
</file>

<file path=customXml/item3.xml><?xml version="1.0" encoding="utf-8"?>
<p:properties xmlns:p="http://schemas.microsoft.com/office/2006/metadata/properties" xmlns:xsi="http://www.w3.org/2001/XMLSchema-instance" xmlns:pc="http://schemas.microsoft.com/office/infopath/2007/PartnerControls"/>
</file>

<file path=customXml/itemProps1.xml><?xml version="1.0" encoding="utf-8"?>
<ds:datastoreItem xmlns:ds="http://schemas.openxmlformats.org/officeDocument/2006/customXml" ds:itemID="{FA39284F-3E7E-4619-B227-396E2CB9BD61}">
  <ds:schemaRefs>
    <ds:schemaRef ds:uri="http://schemas.microsoft.com/sharepoint/v3/contenttype/forms"/>
  </ds:schemaRefs>
</ds:datastoreItem>
</file>

<file path=customXml/itemProps2.xml><?xml version="1.0" encoding="utf-8"?>
<ds:datastoreItem xmlns:ds="http://schemas.openxmlformats.org/officeDocument/2006/customXml" ds:itemID="{D194548D-8516-4D74-A7C3-19B3A68648C3}">
  <ds:schemaRefs>
    <ds:schemaRef ds:uri="http://schemas.microsoft.com/office/2006/metadata/contentType"/>
    <ds:schemaRef ds:uri="http://schemas.microsoft.com/office/2006/metadata/properties/metaAttributes"/>
  </ds:schemaRefs>
</ds:datastoreItem>
</file>

<file path=customXml/itemProps3.xml><?xml version="1.0" encoding="utf-8"?>
<ds:datastoreItem xmlns:ds="http://schemas.openxmlformats.org/officeDocument/2006/customXml" ds:itemID="{99C9063F-8494-494F-9FFC-8D2075CBF2D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TM04033937[[fn=Vapor Trail]]</Template>
  <TotalTime>162</TotalTime>
  <Words>1349</Words>
  <Application>Microsoft Office PowerPoint</Application>
  <PresentationFormat>On-screen Show (4:3)</PresentationFormat>
  <Paragraphs>230</Paragraphs>
  <Slides>25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Calisto MT</vt:lpstr>
      <vt:lpstr>Monotype Sorts</vt:lpstr>
      <vt:lpstr>Times New Roman</vt:lpstr>
      <vt:lpstr>Trebuchet MS</vt:lpstr>
      <vt:lpstr>Wingdings</vt:lpstr>
      <vt:lpstr>Wingdings 2</vt:lpstr>
      <vt:lpstr>Slate</vt:lpstr>
      <vt:lpstr>Use Case</vt:lpstr>
      <vt:lpstr>Using Use Case Diagrams</vt:lpstr>
      <vt:lpstr>Use Case</vt:lpstr>
      <vt:lpstr>Specifying the Behavior of a Use Case</vt:lpstr>
      <vt:lpstr>Actors</vt:lpstr>
      <vt:lpstr>Use Cases and Actors</vt:lpstr>
      <vt:lpstr>Example of Use Case Diagram</vt:lpstr>
      <vt:lpstr>Relationships between Use Cases</vt:lpstr>
      <vt:lpstr>1. Generalization</vt:lpstr>
      <vt:lpstr>More about Generalization</vt:lpstr>
      <vt:lpstr>2. Include</vt:lpstr>
      <vt:lpstr>More about Include</vt:lpstr>
      <vt:lpstr>3. Extend</vt:lpstr>
      <vt:lpstr>More about Extend</vt:lpstr>
      <vt:lpstr>Relationships between Actors</vt:lpstr>
      <vt:lpstr>Relationships between Use Cases and Actors</vt:lpstr>
      <vt:lpstr>Example</vt:lpstr>
      <vt:lpstr>A More Complicate Example</vt:lpstr>
      <vt:lpstr>Use Case Description</vt:lpstr>
      <vt:lpstr>Example- Money Withdraw</vt:lpstr>
      <vt:lpstr>Example- Money Withdraw (cont.)</vt:lpstr>
      <vt:lpstr>Example- Money Withdraw (cont.)</vt:lpstr>
      <vt:lpstr>Example- Money Withdraw (cont.)</vt:lpstr>
      <vt:lpstr>Example- Money Withdraw (cont.)</vt:lpstr>
      <vt:lpstr>Moving 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Modeling</dc:title>
  <dc:creator>siahmed</dc:creator>
  <cp:lastModifiedBy>Mohaimen-Bin-Noor</cp:lastModifiedBy>
  <cp:revision>55</cp:revision>
  <dcterms:created xsi:type="dcterms:W3CDTF">2011-09-10T16:58:28Z</dcterms:created>
  <dcterms:modified xsi:type="dcterms:W3CDTF">2020-10-21T04:23:46Z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TC300002269990</vt:lpwstr>
  </property>
</Properties>
</file>