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44" autoAdjust="0"/>
    <p:restoredTop sz="94660"/>
  </p:normalViewPr>
  <p:slideViewPr>
    <p:cSldViewPr>
      <p:cViewPr varScale="1">
        <p:scale>
          <a:sx n="70" d="100"/>
          <a:sy n="70" d="100"/>
        </p:scale>
        <p:origin x="1566" y="6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C807FF0-2272-4B55-8F89-F85390E7B313}" type="datetimeFigureOut">
              <a:rPr lang="en-US"/>
              <a:pPr>
                <a:defRPr/>
              </a:pPr>
              <a:t>01-Jun-22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3AEF8A8-813C-4F44-A5E7-EDF6D5E70C90}" type="slidenum">
              <a:rPr lang="en-US" altLang="en-US"/>
              <a:pPr>
                <a:defRPr/>
              </a:pPr>
              <a:t>‹#›</a:t>
            </a:fld>
            <a:endParaRPr lang="en-US" altLang="en-US"/>
          </a:p>
        </p:txBody>
      </p:sp>
    </p:spTree>
    <p:extLst>
      <p:ext uri="{BB962C8B-B14F-4D97-AF65-F5344CB8AC3E}">
        <p14:creationId xmlns:p14="http://schemas.microsoft.com/office/powerpoint/2010/main" val="41946931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121EEDC-F960-4C88-821B-83211C8D3E00}" type="datetimeFigureOut">
              <a:rPr lang="en-US"/>
              <a:pPr>
                <a:defRPr/>
              </a:pPr>
              <a:t>01-Jun-22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372BEE-FB48-4D8B-8F60-A685B8DB28DD}" type="slidenum">
              <a:rPr lang="en-US" altLang="en-US"/>
              <a:pPr>
                <a:defRPr/>
              </a:pPr>
              <a:t>‹#›</a:t>
            </a:fld>
            <a:endParaRPr lang="en-US" altLang="en-US"/>
          </a:p>
        </p:txBody>
      </p:sp>
    </p:spTree>
    <p:extLst>
      <p:ext uri="{BB962C8B-B14F-4D97-AF65-F5344CB8AC3E}">
        <p14:creationId xmlns:p14="http://schemas.microsoft.com/office/powerpoint/2010/main" val="385683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A3E916D-D496-4A2D-B27E-7898FD1BB463}" type="datetimeFigureOut">
              <a:rPr lang="en-US"/>
              <a:pPr>
                <a:defRPr/>
              </a:pPr>
              <a:t>01-Jun-22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F21945-6255-4898-B27A-AF7E96875DE9}" type="slidenum">
              <a:rPr lang="en-US" altLang="en-US"/>
              <a:pPr>
                <a:defRPr/>
              </a:pPr>
              <a:t>‹#›</a:t>
            </a:fld>
            <a:endParaRPr lang="en-US" altLang="en-US"/>
          </a:p>
        </p:txBody>
      </p:sp>
    </p:spTree>
    <p:extLst>
      <p:ext uri="{BB962C8B-B14F-4D97-AF65-F5344CB8AC3E}">
        <p14:creationId xmlns:p14="http://schemas.microsoft.com/office/powerpoint/2010/main" val="407568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DA1197-24AA-4B88-AE26-76914CDAAE50}" type="datetimeFigureOut">
              <a:rPr lang="en-US"/>
              <a:pPr>
                <a:defRPr/>
              </a:pPr>
              <a:t>01-Jun-22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76157E-8AF8-4A1D-86A3-B877428BB7C4}" type="slidenum">
              <a:rPr lang="en-US" altLang="en-US"/>
              <a:pPr>
                <a:defRPr/>
              </a:pPr>
              <a:t>‹#›</a:t>
            </a:fld>
            <a:endParaRPr lang="en-US" altLang="en-US"/>
          </a:p>
        </p:txBody>
      </p:sp>
    </p:spTree>
    <p:extLst>
      <p:ext uri="{BB962C8B-B14F-4D97-AF65-F5344CB8AC3E}">
        <p14:creationId xmlns:p14="http://schemas.microsoft.com/office/powerpoint/2010/main" val="328697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EE52524-0745-4CBE-BDC6-CFCE954B6EAA}" type="datetimeFigureOut">
              <a:rPr lang="en-US"/>
              <a:pPr>
                <a:defRPr/>
              </a:pPr>
              <a:t>01-Jun-22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41B251-B358-4D44-B381-38EAB9F832B4}" type="slidenum">
              <a:rPr lang="en-US" altLang="en-US"/>
              <a:pPr>
                <a:defRPr/>
              </a:pPr>
              <a:t>‹#›</a:t>
            </a:fld>
            <a:endParaRPr lang="en-US" altLang="en-US"/>
          </a:p>
        </p:txBody>
      </p:sp>
    </p:spTree>
    <p:extLst>
      <p:ext uri="{BB962C8B-B14F-4D97-AF65-F5344CB8AC3E}">
        <p14:creationId xmlns:p14="http://schemas.microsoft.com/office/powerpoint/2010/main" val="89876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9563A9-4076-4BA4-BCB0-3F9BBC6232FA}" type="datetimeFigureOut">
              <a:rPr lang="en-US"/>
              <a:pPr>
                <a:defRPr/>
              </a:pPr>
              <a:t>01-Jun-22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F9469D-FA5E-4EBC-B742-84F65205D28D}" type="slidenum">
              <a:rPr lang="en-US" altLang="en-US"/>
              <a:pPr>
                <a:defRPr/>
              </a:pPr>
              <a:t>‹#›</a:t>
            </a:fld>
            <a:endParaRPr lang="en-US" altLang="en-US"/>
          </a:p>
        </p:txBody>
      </p:sp>
    </p:spTree>
    <p:extLst>
      <p:ext uri="{BB962C8B-B14F-4D97-AF65-F5344CB8AC3E}">
        <p14:creationId xmlns:p14="http://schemas.microsoft.com/office/powerpoint/2010/main" val="359415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39EC152-9D42-4D0F-BFAF-0EEFFD564736}" type="datetimeFigureOut">
              <a:rPr lang="en-US"/>
              <a:pPr>
                <a:defRPr/>
              </a:pPr>
              <a:t>01-Jun-22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DF0B81-81B2-4FC2-B456-DF848AA5B6E9}" type="slidenum">
              <a:rPr lang="en-US" altLang="en-US"/>
              <a:pPr>
                <a:defRPr/>
              </a:pPr>
              <a:t>‹#›</a:t>
            </a:fld>
            <a:endParaRPr lang="en-US" altLang="en-US"/>
          </a:p>
        </p:txBody>
      </p:sp>
    </p:spTree>
    <p:extLst>
      <p:ext uri="{BB962C8B-B14F-4D97-AF65-F5344CB8AC3E}">
        <p14:creationId xmlns:p14="http://schemas.microsoft.com/office/powerpoint/2010/main" val="390139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165486A-028B-4945-B917-76E7AEAEC5AD}" type="datetimeFigureOut">
              <a:rPr lang="en-US"/>
              <a:pPr>
                <a:defRPr/>
              </a:pPr>
              <a:t>01-Jun-22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DDA4E7-BDD7-4A98-A674-EFB933572EAC}" type="slidenum">
              <a:rPr lang="en-US" altLang="en-US"/>
              <a:pPr>
                <a:defRPr/>
              </a:pPr>
              <a:t>‹#›</a:t>
            </a:fld>
            <a:endParaRPr lang="en-US" altLang="en-US"/>
          </a:p>
        </p:txBody>
      </p:sp>
    </p:spTree>
    <p:extLst>
      <p:ext uri="{BB962C8B-B14F-4D97-AF65-F5344CB8AC3E}">
        <p14:creationId xmlns:p14="http://schemas.microsoft.com/office/powerpoint/2010/main" val="375818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D75382E-9A1A-4F37-BB5C-5426B9E5D1B7}" type="datetimeFigureOut">
              <a:rPr lang="en-US"/>
              <a:pPr>
                <a:defRPr/>
              </a:pPr>
              <a:t>01-Jun-22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5AA23A4-5D18-4F40-BD6B-1ED1A2FFD9E5}" type="slidenum">
              <a:rPr lang="en-US" altLang="en-US"/>
              <a:pPr>
                <a:defRPr/>
              </a:pPr>
              <a:t>‹#›</a:t>
            </a:fld>
            <a:endParaRPr lang="en-US" altLang="en-US"/>
          </a:p>
        </p:txBody>
      </p:sp>
    </p:spTree>
    <p:extLst>
      <p:ext uri="{BB962C8B-B14F-4D97-AF65-F5344CB8AC3E}">
        <p14:creationId xmlns:p14="http://schemas.microsoft.com/office/powerpoint/2010/main" val="353289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8385E-205D-4E0F-A96F-BCA1C5F4EC67}" type="datetimeFigureOut">
              <a:rPr lang="en-US"/>
              <a:pPr>
                <a:defRPr/>
              </a:pPr>
              <a:t>01-Jun-22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334E201-FE70-4B17-A5DC-A42B9823B41C}" type="slidenum">
              <a:rPr lang="en-US" altLang="en-US"/>
              <a:pPr>
                <a:defRPr/>
              </a:pPr>
              <a:t>‹#›</a:t>
            </a:fld>
            <a:endParaRPr lang="en-US" altLang="en-US"/>
          </a:p>
        </p:txBody>
      </p:sp>
    </p:spTree>
    <p:extLst>
      <p:ext uri="{BB962C8B-B14F-4D97-AF65-F5344CB8AC3E}">
        <p14:creationId xmlns:p14="http://schemas.microsoft.com/office/powerpoint/2010/main" val="18173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30BBA00-5644-4F16-BD17-BC66ED3E7DFB}" type="datetimeFigureOut">
              <a:rPr lang="en-US"/>
              <a:pPr>
                <a:defRPr/>
              </a:pPr>
              <a:t>01-Jun-22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7BA178-7AD3-41D3-87AD-1D0D64D4293C}" type="slidenum">
              <a:rPr lang="en-US" altLang="en-US"/>
              <a:pPr>
                <a:defRPr/>
              </a:pPr>
              <a:t>‹#›</a:t>
            </a:fld>
            <a:endParaRPr lang="en-US" altLang="en-US"/>
          </a:p>
        </p:txBody>
      </p:sp>
    </p:spTree>
    <p:extLst>
      <p:ext uri="{BB962C8B-B14F-4D97-AF65-F5344CB8AC3E}">
        <p14:creationId xmlns:p14="http://schemas.microsoft.com/office/powerpoint/2010/main" val="4276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EFAAD52-CA59-4654-BBB1-93292B21333A}" type="datetimeFigureOut">
              <a:rPr lang="en-US"/>
              <a:pPr>
                <a:defRPr/>
              </a:pPr>
              <a:t>01-Jun-22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AA74B5-4B5F-444D-B8AA-8AF8AA0497E8}" type="slidenum">
              <a:rPr lang="en-US" altLang="en-US"/>
              <a:pPr>
                <a:defRPr/>
              </a:pPr>
              <a:t>‹#›</a:t>
            </a:fld>
            <a:endParaRPr lang="en-US" altLang="en-US"/>
          </a:p>
        </p:txBody>
      </p:sp>
    </p:spTree>
    <p:extLst>
      <p:ext uri="{BB962C8B-B14F-4D97-AF65-F5344CB8AC3E}">
        <p14:creationId xmlns:p14="http://schemas.microsoft.com/office/powerpoint/2010/main" val="382129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907267B-6F73-489E-BE4B-9688E7DAC42F}" type="datetimeFigureOut">
              <a:rPr lang="en-US"/>
              <a:pPr>
                <a:defRPr/>
              </a:pPr>
              <a:t>01-Jun-22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B58132AA-D5E9-4056-B02B-F1652D596A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smtClean="0"/>
              <a:t>Lecture 6</a:t>
            </a:r>
            <a:br>
              <a:rPr lang="en-US" altLang="en-US" smtClean="0"/>
            </a:br>
            <a:r>
              <a:rPr lang="en-US" altLang="en-US" smtClean="0"/>
              <a:t>Activity Diagram</a:t>
            </a:r>
          </a:p>
        </p:txBody>
      </p:sp>
      <p:sp>
        <p:nvSpPr>
          <p:cNvPr id="3" name="Subtitle 2"/>
          <p:cNvSpPr>
            <a:spLocks noGrp="1"/>
          </p:cNvSpPr>
          <p:nvPr>
            <p:ph type="subTitle" idx="1"/>
          </p:nvPr>
        </p:nvSpPr>
        <p:spPr/>
        <p:txBody>
          <a:bodyPr rtlCol="0">
            <a:normAutofit fontScale="40000" lnSpcReduction="20000"/>
          </a:bodyPr>
          <a:lstStyle/>
          <a:p>
            <a:pPr eaLnBrk="1" fontAlgn="auto" hangingPunct="1">
              <a:spcAft>
                <a:spcPts val="0"/>
              </a:spcAft>
              <a:defRPr/>
            </a:pPr>
            <a:r>
              <a:rPr lang="en-US" b="1" dirty="0"/>
              <a:t>Chapter 20</a:t>
            </a:r>
          </a:p>
          <a:p>
            <a:pPr eaLnBrk="1" fontAlgn="auto" hangingPunct="1">
              <a:spcAft>
                <a:spcPts val="0"/>
              </a:spcAft>
              <a:defRPr/>
            </a:pPr>
            <a:r>
              <a:rPr lang="en-US" dirty="0"/>
              <a:t>The Unified Modeling Language User Guide </a:t>
            </a:r>
          </a:p>
          <a:p>
            <a:pPr eaLnBrk="1" fontAlgn="auto" hangingPunct="1">
              <a:spcAft>
                <a:spcPts val="0"/>
              </a:spcAft>
              <a:defRPr/>
            </a:pPr>
            <a:r>
              <a:rPr lang="en-US" dirty="0"/>
              <a:t>SECOND EDITION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 </a:t>
            </a:r>
          </a:p>
          <a:p>
            <a:pPr eaLnBrk="1" fontAlgn="auto" hangingPunct="1">
              <a:spcAft>
                <a:spcPts val="0"/>
              </a:spcAft>
              <a:defRPr/>
            </a:pPr>
            <a:endParaRPr lang="en-US" dirty="0"/>
          </a:p>
          <a:p>
            <a:pPr eaLnBrk="1" fontAlgn="auto" hangingPunct="1">
              <a:spcAft>
                <a:spcPts val="0"/>
              </a:spcAft>
              <a:defRPr/>
            </a:pPr>
            <a:r>
              <a:rPr lang="en-US" b="1" dirty="0"/>
              <a:t>Session 14</a:t>
            </a:r>
          </a:p>
          <a:p>
            <a:pPr eaLnBrk="1" fontAlgn="auto" hangingPunct="1">
              <a:spcAft>
                <a:spcPts val="0"/>
              </a:spcAft>
              <a:defRPr/>
            </a:pPr>
            <a:r>
              <a:rPr lang="en-US" dirty="0"/>
              <a:t>UML Weekend Crash Course</a:t>
            </a:r>
          </a:p>
          <a:p>
            <a:pPr eaLnBrk="1" fontAlgn="auto" hangingPunct="1">
              <a:spcAft>
                <a:spcPts val="0"/>
              </a:spcAft>
              <a:defRPr/>
            </a:pPr>
            <a:r>
              <a:rPr lang="en-US" dirty="0"/>
              <a:t>Thomas A. Pender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Concurrency (Example)</a:t>
            </a:r>
          </a:p>
        </p:txBody>
      </p:sp>
      <p:sp>
        <p:nvSpPr>
          <p:cNvPr id="12291" name="Content Placeholder 2"/>
          <p:cNvSpPr>
            <a:spLocks noGrp="1"/>
          </p:cNvSpPr>
          <p:nvPr>
            <p:ph idx="1"/>
          </p:nvPr>
        </p:nvSpPr>
        <p:spPr/>
        <p:txBody>
          <a:bodyPr/>
          <a:lstStyle/>
          <a:p>
            <a:endParaRPr lang="en-US" altLang="en-US" smtClean="0"/>
          </a:p>
        </p:txBody>
      </p:sp>
      <p:pic>
        <p:nvPicPr>
          <p:cNvPr id="1229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2019300"/>
            <a:ext cx="5232400"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Swimlane</a:t>
            </a:r>
          </a:p>
        </p:txBody>
      </p:sp>
      <p:sp>
        <p:nvSpPr>
          <p:cNvPr id="13315" name="Content Placeholder 2"/>
          <p:cNvSpPr>
            <a:spLocks noGrp="1"/>
          </p:cNvSpPr>
          <p:nvPr>
            <p:ph idx="1"/>
          </p:nvPr>
        </p:nvSpPr>
        <p:spPr/>
        <p:txBody>
          <a:bodyPr/>
          <a:lstStyle/>
          <a:p>
            <a:r>
              <a:rPr lang="en-US" altLang="en-US" smtClean="0"/>
              <a:t>Swimlane: Modeling workflows of business processes, to partition the activity states on an activity diagram into groups, each group representing the business organization responsible for those activities. Each swimlane has a name unique within its diagram. A swimlane really has no deep semantics, except that it may represent some real-world entity, such as an organizational unit of a company.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Swimlane (Example)</a:t>
            </a:r>
          </a:p>
        </p:txBody>
      </p:sp>
      <p:pic>
        <p:nvPicPr>
          <p:cNvPr id="14339"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12988" y="1600200"/>
            <a:ext cx="4518025" cy="452596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Object Flow</a:t>
            </a:r>
          </a:p>
        </p:txBody>
      </p:sp>
      <p:sp>
        <p:nvSpPr>
          <p:cNvPr id="15363" name="Content Placeholder 2"/>
          <p:cNvSpPr>
            <a:spLocks noGrp="1"/>
          </p:cNvSpPr>
          <p:nvPr>
            <p:ph idx="1"/>
          </p:nvPr>
        </p:nvSpPr>
        <p:spPr/>
        <p:txBody>
          <a:bodyPr/>
          <a:lstStyle/>
          <a:p>
            <a:r>
              <a:rPr lang="en-US" altLang="en-US" sz="2000" smtClean="0"/>
              <a:t>Objects may be involved in the control flow associated with an activity. Usually how the state of object changes is shown with object flow.</a:t>
            </a:r>
          </a:p>
        </p:txBody>
      </p:sp>
      <p:pic>
        <p:nvPicPr>
          <p:cNvPr id="1536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362200"/>
            <a:ext cx="48958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cs typeface="Times New Roman" panose="02020603050405020304" pitchFamily="18" charset="0"/>
              </a:rPr>
              <a:t>Introduction</a:t>
            </a:r>
            <a:endParaRPr lang="en-US" altLang="en-US" smtClean="0"/>
          </a:p>
        </p:txBody>
      </p:sp>
      <p:sp>
        <p:nvSpPr>
          <p:cNvPr id="4099" name="Content Placeholder 2"/>
          <p:cNvSpPr>
            <a:spLocks noGrp="1"/>
          </p:cNvSpPr>
          <p:nvPr>
            <p:ph idx="1"/>
          </p:nvPr>
        </p:nvSpPr>
        <p:spPr/>
        <p:txBody>
          <a:bodyPr>
            <a:normAutofit fontScale="92500"/>
          </a:bodyPr>
          <a:lstStyle/>
          <a:p>
            <a:pPr eaLnBrk="1" hangingPunct="1">
              <a:defRPr/>
            </a:pPr>
            <a:r>
              <a:rPr lang="en-US" dirty="0"/>
              <a:t>An activity diagram is essentially a flowchart, showing flow of control from activity to activity. </a:t>
            </a:r>
          </a:p>
          <a:p>
            <a:pPr eaLnBrk="1" hangingPunct="1">
              <a:defRPr/>
            </a:pPr>
            <a:r>
              <a:rPr lang="en-US" dirty="0"/>
              <a:t>Unlike a traditional flowchart, an activity diagram shows concurrency as well as branches of control.</a:t>
            </a:r>
          </a:p>
          <a:p>
            <a:pPr eaLnBrk="1" hangingPunct="1">
              <a:defRPr/>
            </a:pPr>
            <a:r>
              <a:rPr lang="en-US" dirty="0"/>
              <a:t>You use activity diagrams to model the dynamic aspects of a system. For the most part, this involves modeling the sequential and concurrent steps in a computational process. </a:t>
            </a:r>
          </a:p>
          <a:p>
            <a:pPr eaLnBrk="1" hangingPunct="1">
              <a:defRPr/>
            </a:pPr>
            <a:endParaRPr lang="en-US" altLang="en-US" dirty="0"/>
          </a:p>
          <a:p>
            <a:pPr eaLnBrk="1" hangingPunct="1">
              <a:defRPr/>
            </a:pPr>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Elements</a:t>
            </a:r>
          </a:p>
        </p:txBody>
      </p:sp>
      <p:sp>
        <p:nvSpPr>
          <p:cNvPr id="5123" name="Content Placeholder 2"/>
          <p:cNvSpPr>
            <a:spLocks noGrp="1"/>
          </p:cNvSpPr>
          <p:nvPr>
            <p:ph idx="1"/>
          </p:nvPr>
        </p:nvSpPr>
        <p:spPr/>
        <p:txBody>
          <a:bodyPr/>
          <a:lstStyle/>
          <a:p>
            <a:r>
              <a:rPr lang="en-US" altLang="en-US" smtClean="0"/>
              <a:t>Activity diagrams commonly contain:</a:t>
            </a:r>
          </a:p>
          <a:p>
            <a:pPr lvl="1"/>
            <a:r>
              <a:rPr lang="en-US" altLang="en-US" smtClean="0"/>
              <a:t>Actions</a:t>
            </a:r>
          </a:p>
          <a:p>
            <a:pPr lvl="1"/>
            <a:r>
              <a:rPr lang="en-US" altLang="en-US" smtClean="0"/>
              <a:t>Activity nodes</a:t>
            </a:r>
          </a:p>
          <a:p>
            <a:pPr lvl="1"/>
            <a:r>
              <a:rPr lang="en-US" altLang="en-US" smtClean="0"/>
              <a:t>Flows</a:t>
            </a:r>
          </a:p>
          <a:p>
            <a:pPr lvl="1"/>
            <a:r>
              <a:rPr lang="en-US" altLang="en-US" smtClean="0"/>
              <a:t>Object values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Actions and Activity Nodes</a:t>
            </a:r>
          </a:p>
        </p:txBody>
      </p:sp>
      <p:sp>
        <p:nvSpPr>
          <p:cNvPr id="6147" name="Content Placeholder 2"/>
          <p:cNvSpPr>
            <a:spLocks noGrp="1"/>
          </p:cNvSpPr>
          <p:nvPr>
            <p:ph idx="1"/>
          </p:nvPr>
        </p:nvSpPr>
        <p:spPr/>
        <p:txBody>
          <a:bodyPr/>
          <a:lstStyle/>
          <a:p>
            <a:r>
              <a:rPr lang="en-US" altLang="en-US" sz="2400" smtClean="0"/>
              <a:t>Actions: Atomic computations are called actions, like, call an operation on an object, send a signal to an object, or even create or destroy an object. Actions can't be decomposed (actions are atomic), meaning you can't execute part of an action; either it executes completely or not at all.</a:t>
            </a:r>
          </a:p>
        </p:txBody>
      </p:sp>
      <p:pic>
        <p:nvPicPr>
          <p:cNvPr id="614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4500" y="3862388"/>
            <a:ext cx="3175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Actions and Activity Nodes</a:t>
            </a:r>
          </a:p>
        </p:txBody>
      </p:sp>
      <p:sp>
        <p:nvSpPr>
          <p:cNvPr id="7171" name="Content Placeholder 2"/>
          <p:cNvSpPr>
            <a:spLocks noGrp="1"/>
          </p:cNvSpPr>
          <p:nvPr>
            <p:ph idx="1"/>
          </p:nvPr>
        </p:nvSpPr>
        <p:spPr/>
        <p:txBody>
          <a:bodyPr/>
          <a:lstStyle/>
          <a:p>
            <a:r>
              <a:rPr lang="en-US" altLang="en-US" smtClean="0"/>
              <a:t>Activity: An activity node is an organizational unit within an activity. In general, activity nodes are nested groupings of actions or other nested activity nodes. Like, evaluate some expression that sets the value of an attribute or that returns some value.</a:t>
            </a: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876800"/>
            <a:ext cx="3810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Control Flow</a:t>
            </a:r>
          </a:p>
        </p:txBody>
      </p:sp>
      <p:sp>
        <p:nvSpPr>
          <p:cNvPr id="8195" name="Content Placeholder 2"/>
          <p:cNvSpPr>
            <a:spLocks noGrp="1"/>
          </p:cNvSpPr>
          <p:nvPr>
            <p:ph idx="1"/>
          </p:nvPr>
        </p:nvSpPr>
        <p:spPr/>
        <p:txBody>
          <a:bodyPr/>
          <a:lstStyle/>
          <a:p>
            <a:r>
              <a:rPr lang="en-US" altLang="en-US" smtClean="0"/>
              <a:t>Control Flow: A flow is represented as a simple arrow from the predecessor action to its successor, without an event label. A flow of control has to </a:t>
            </a:r>
            <a:r>
              <a:rPr lang="en-US" altLang="en-US" b="1" u="sng" smtClean="0"/>
              <a:t>start</a:t>
            </a:r>
            <a:r>
              <a:rPr lang="en-US" altLang="en-US" smtClean="0"/>
              <a:t> and </a:t>
            </a:r>
            <a:r>
              <a:rPr lang="en-US" altLang="en-US" b="1" u="sng" smtClean="0"/>
              <a:t>end</a:t>
            </a:r>
            <a:r>
              <a:rPr lang="en-US" altLang="en-US" smtClean="0"/>
              <a:t> someplace </a:t>
            </a:r>
          </a:p>
        </p:txBody>
      </p:sp>
      <p:pic>
        <p:nvPicPr>
          <p:cNvPr id="81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3843338"/>
            <a:ext cx="33337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i="1" smtClean="0"/>
              <a:t>Guard condition and decision</a:t>
            </a:r>
            <a:endParaRPr lang="en-US" altLang="en-US" smtClean="0"/>
          </a:p>
        </p:txBody>
      </p:sp>
      <p:sp>
        <p:nvSpPr>
          <p:cNvPr id="9219" name="Content Placeholder 2"/>
          <p:cNvSpPr>
            <a:spLocks noGrp="1"/>
          </p:cNvSpPr>
          <p:nvPr>
            <p:ph idx="1"/>
          </p:nvPr>
        </p:nvSpPr>
        <p:spPr/>
        <p:txBody>
          <a:bodyPr/>
          <a:lstStyle/>
          <a:p>
            <a:r>
              <a:rPr lang="en-US" altLang="en-US" smtClean="0"/>
              <a:t>Guard Condition:</a:t>
            </a:r>
          </a:p>
          <a:p>
            <a:endParaRPr lang="en-US" altLang="en-US" smtClean="0"/>
          </a:p>
          <a:p>
            <a:endParaRPr lang="en-US" altLang="en-US" smtClean="0"/>
          </a:p>
          <a:p>
            <a:r>
              <a:rPr lang="en-US" altLang="en-US" smtClean="0"/>
              <a:t>Decision:</a:t>
            </a:r>
          </a:p>
        </p:txBody>
      </p:sp>
      <p:pic>
        <p:nvPicPr>
          <p:cNvPr id="922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3924300"/>
            <a:ext cx="51466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2284413"/>
            <a:ext cx="49831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Merge Point, Start and End</a:t>
            </a:r>
          </a:p>
        </p:txBody>
      </p:sp>
      <p:sp>
        <p:nvSpPr>
          <p:cNvPr id="10243" name="Content Placeholder 2"/>
          <p:cNvSpPr>
            <a:spLocks noGrp="1"/>
          </p:cNvSpPr>
          <p:nvPr>
            <p:ph idx="1"/>
          </p:nvPr>
        </p:nvSpPr>
        <p:spPr/>
        <p:txBody>
          <a:bodyPr/>
          <a:lstStyle/>
          <a:p>
            <a:r>
              <a:rPr lang="en-US" altLang="en-US" smtClean="0"/>
              <a:t>Merge Point:</a:t>
            </a:r>
          </a:p>
          <a:p>
            <a:endParaRPr lang="en-US" altLang="en-US" smtClean="0"/>
          </a:p>
          <a:p>
            <a:endParaRPr lang="en-US" altLang="en-US" smtClean="0"/>
          </a:p>
          <a:p>
            <a:r>
              <a:rPr lang="en-US" altLang="en-US" smtClean="0"/>
              <a:t>Start and End:</a:t>
            </a:r>
          </a:p>
          <a:p>
            <a:endParaRPr lang="en-US" altLang="en-US" smtClean="0"/>
          </a:p>
        </p:txBody>
      </p:sp>
      <p:pic>
        <p:nvPicPr>
          <p:cNvPr id="1024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6738" y="2209800"/>
            <a:ext cx="293052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4913" y="3962400"/>
            <a:ext cx="41941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Concurrency</a:t>
            </a:r>
          </a:p>
        </p:txBody>
      </p:sp>
      <p:sp>
        <p:nvSpPr>
          <p:cNvPr id="11267" name="Content Placeholder 2"/>
          <p:cNvSpPr>
            <a:spLocks noGrp="1"/>
          </p:cNvSpPr>
          <p:nvPr>
            <p:ph idx="1"/>
          </p:nvPr>
        </p:nvSpPr>
        <p:spPr/>
        <p:txBody>
          <a:bodyPr/>
          <a:lstStyle/>
          <a:p>
            <a:r>
              <a:rPr lang="en-US" altLang="en-US" sz="2000" smtClean="0"/>
              <a:t>Forking and Synchronization: Number of outgoing concurrent flow out of a forking; must match with the number of incoming concurrent flow in its respective synchronization (joining).</a:t>
            </a:r>
          </a:p>
        </p:txBody>
      </p:sp>
      <p:pic>
        <p:nvPicPr>
          <p:cNvPr id="112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8513" y="2679700"/>
            <a:ext cx="4560887"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8513" y="4724400"/>
            <a:ext cx="56261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416</Words>
  <Application>Microsoft Office PowerPoint</Application>
  <PresentationFormat>On-screen Show (4:3)</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Lecture 6 Activity Diagram</vt:lpstr>
      <vt:lpstr>Introduction</vt:lpstr>
      <vt:lpstr>Elements</vt:lpstr>
      <vt:lpstr>Actions and Activity Nodes</vt:lpstr>
      <vt:lpstr>Actions and Activity Nodes</vt:lpstr>
      <vt:lpstr>Control Flow</vt:lpstr>
      <vt:lpstr>Guard condition and decision</vt:lpstr>
      <vt:lpstr>Merge Point, Start and End</vt:lpstr>
      <vt:lpstr>Concurrency</vt:lpstr>
      <vt:lpstr>Concurrency (Example)</vt:lpstr>
      <vt:lpstr>Swimlane</vt:lpstr>
      <vt:lpstr>Swimlane (Example)</vt:lpstr>
      <vt:lpstr>Object Flow</vt:lpstr>
    </vt:vector>
  </TitlesOfParts>
  <Company>AIUB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Mohaimen-Bin-Noor</cp:lastModifiedBy>
  <cp:revision>96</cp:revision>
  <dcterms:created xsi:type="dcterms:W3CDTF">2010-05-25T07:05:39Z</dcterms:created>
  <dcterms:modified xsi:type="dcterms:W3CDTF">2022-06-01T11:31:27Z</dcterms:modified>
</cp:coreProperties>
</file>