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9" r:id="rId13"/>
    <p:sldId id="270" r:id="rId14"/>
    <p:sldId id="271" r:id="rId15"/>
    <p:sldId id="272" r:id="rId16"/>
    <p:sldId id="274" r:id="rId17"/>
    <p:sldId id="277" r:id="rId18"/>
    <p:sldId id="279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117"/>
    <a:srgbClr val="4A161F"/>
    <a:srgbClr val="501821"/>
    <a:srgbClr val="ECE4B6"/>
    <a:srgbClr val="6D212E"/>
    <a:srgbClr val="FEF4CE"/>
    <a:srgbClr val="FEFBDA"/>
    <a:srgbClr val="FE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2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3080" y="-104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5FE411-F9F2-4ADC-A991-0A740F4D8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E4D360-5CFC-4F4B-B672-BCD9410DE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00F315-21FC-46E9-965F-65CA69B85E2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60161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EBC6B2-4384-4B8E-9153-51F879722454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5313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9BF38-A865-4D99-9982-4B41F49BA96F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2625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101DE6-2865-4630-8E13-60B238429518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5190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9880B9-7AE7-49AB-93CA-3068270FF1F8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958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012BEA-D09D-4A66-8146-5286CF47AE29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03612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473699-82BC-4E25-BBE7-10A6FFC12CE1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2500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14FCDB-FF66-437B-B74E-9CF1C2935344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20612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F74593-3B0E-400D-B99E-7FFF30422C86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54070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E81F6C-ED19-402E-B84D-2B3DD8BB4A9B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207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9E343F-42FE-481F-8E5A-7DF1DCCA1438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1090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92BD59-51F4-4501-9995-75C59449E816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7927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8C74EB-9C3A-40EA-A965-379018CA675A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56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5C71E-3D9A-4A3C-9DDD-D5A3CE2FCE69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0258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D3E96-38F8-444D-9B71-379BD1D4FA06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9584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163C35-0BB8-4FA5-8ED4-57D111F037DC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5568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E1AC0A-26FC-4CDD-9AE7-799CA7892397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96765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8AB17F-C1C4-451D-B5DF-403632ABD7B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49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835D3-5846-402F-9C79-C02EC7C71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4490CB-BBF0-42CC-9E91-502B5C4C0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74C68-0668-4C5A-9C52-2A5B55F5CB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231B3-1AD7-4784-8863-40F76715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21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1F7A1-ADCF-421D-AC00-D450D2DF0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DD209-FC7C-49D9-9C3A-37AFB9AD6A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1A16D-1D76-4EB4-AE8C-29C6666EC0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5F6F7-378E-4C9A-AC24-F982E38F3F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1A7E6-CBF1-41B6-B8C1-DA232171C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962C6-1A05-42DA-ABDB-5CCFF6D91E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3D90D-A1DF-4B67-8C35-99FE69E76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EFF06AE-FD57-4B50-B856-7E45BA6557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DA89D33-45A9-4E11-98E2-691F01CBED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18" descr="corn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362200"/>
            <a:ext cx="6858000" cy="1524000"/>
          </a:xfrm>
        </p:spPr>
        <p:txBody>
          <a:bodyPr/>
          <a:lstStyle/>
          <a:p>
            <a:pPr>
              <a:defRPr/>
            </a:pPr>
            <a:r>
              <a:rPr lang="en-US" sz="4800" smtClean="0"/>
              <a:t>UML Activity Diagrams</a:t>
            </a:r>
            <a:endParaRPr lang="en-CA" sz="4800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23DDF1-6040-424E-861B-10186D703EBA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Forking and Joining Execution</a:t>
            </a:r>
            <a:endParaRPr lang="en-CA" sz="4000" dirty="0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778000"/>
            <a:ext cx="7231063" cy="4394200"/>
          </a:xfrm>
          <a:noFill/>
        </p:spPr>
        <p:txBody>
          <a:bodyPr/>
          <a:lstStyle/>
          <a:p>
            <a:r>
              <a:rPr lang="en-US" smtClean="0"/>
              <a:t>A token available on the incoming edge of a fork node is reproduced and made available on all its outgoing edges.</a:t>
            </a:r>
          </a:p>
          <a:p>
            <a:r>
              <a:rPr lang="en-US" smtClean="0"/>
              <a:t>When tokens are available on every incoming edge of a join node, a token is made available on its outgoing edge.</a:t>
            </a:r>
          </a:p>
          <a:p>
            <a:r>
              <a:rPr lang="en-US" smtClean="0"/>
              <a:t>Concurrency can be modeled without these nodes.</a:t>
            </a:r>
            <a:endParaRPr lang="en-CA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9A29C0-3B65-4FA9-80CD-1383A201CEAE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10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Object Nodes</a:t>
            </a:r>
            <a:endParaRPr lang="en-CA" sz="40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524000"/>
            <a:ext cx="7534275" cy="868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Data and objects are shown as object nodes.</a:t>
            </a:r>
            <a:endParaRPr lang="en-CA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A64196-3728-4BCA-82F0-06B14EE33832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11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06575" y="2468563"/>
            <a:ext cx="5761038" cy="31877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898775"/>
            <a:ext cx="3460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7"/>
          <p:cNvSpPr>
            <a:spLocks/>
          </p:cNvSpPr>
          <p:nvPr/>
        </p:nvSpPr>
        <p:spPr bwMode="auto">
          <a:xfrm>
            <a:off x="3765550" y="4887913"/>
            <a:ext cx="1612900" cy="384175"/>
          </a:xfrm>
          <a:prstGeom prst="accentCallout1">
            <a:avLst>
              <a:gd name="adj1" fmla="val 29750"/>
              <a:gd name="adj2" fmla="val -7088"/>
              <a:gd name="adj3" fmla="val -161981"/>
              <a:gd name="adj4" fmla="val -5619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object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>
            <a:off x="6310313" y="3763963"/>
            <a:ext cx="960437" cy="922337"/>
          </a:xfrm>
          <a:prstGeom prst="accentCallout1">
            <a:avLst>
              <a:gd name="adj1" fmla="val 12394"/>
              <a:gd name="adj2" fmla="val -7935"/>
              <a:gd name="adj3" fmla="val 46130"/>
              <a:gd name="adj4" fmla="val -99338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object node state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Control and Data Flows</a:t>
            </a:r>
            <a:endParaRPr lang="en-CA" sz="40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62113"/>
            <a:ext cx="7419975" cy="4510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Control tokens</a:t>
            </a:r>
            <a:r>
              <a:rPr lang="en-US" smtClean="0"/>
              <a:t> do not contain data, </a:t>
            </a:r>
            <a:r>
              <a:rPr lang="en-US" sz="2400" b="1" smtClean="0"/>
              <a:t>data tokens</a:t>
            </a:r>
            <a:r>
              <a:rPr lang="en-US" smtClean="0"/>
              <a:t> do.</a:t>
            </a:r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sz="2400" b="1" smtClean="0"/>
              <a:t>control flow</a:t>
            </a:r>
            <a:r>
              <a:rPr lang="en-US" smtClean="0"/>
              <a:t> is an activity edge that is a conduit for control tokens.</a:t>
            </a:r>
          </a:p>
          <a:p>
            <a:pPr>
              <a:lnSpc>
                <a:spcPct val="90000"/>
              </a:lnSpc>
            </a:pPr>
            <a:r>
              <a:rPr lang="en-US" smtClean="0"/>
              <a:t>A </a:t>
            </a:r>
            <a:r>
              <a:rPr lang="en-US" sz="2400" b="1" smtClean="0"/>
              <a:t>data flow</a:t>
            </a:r>
            <a:r>
              <a:rPr lang="en-US" smtClean="0"/>
              <a:t> is an activity edge that is a conduit for data tokens.</a:t>
            </a:r>
          </a:p>
          <a:p>
            <a:pPr>
              <a:lnSpc>
                <a:spcPct val="90000"/>
              </a:lnSpc>
            </a:pPr>
            <a:r>
              <a:rPr lang="en-US" smtClean="0"/>
              <a:t>Rules for token flow through nodes apply to both control and data tokens, except that data is extracted from consumed tokens and added to produced tokens.</a:t>
            </a:r>
          </a:p>
          <a:p>
            <a:pPr>
              <a:lnSpc>
                <a:spcPct val="90000"/>
              </a:lnSpc>
            </a:pPr>
            <a:endParaRPr lang="en-CA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D159EB-4AEE-46E3-AD31-149B42A0B682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12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72338" cy="6858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Control and Data Flow Example</a:t>
            </a:r>
            <a:endParaRPr lang="en-CA" sz="4000" smtClean="0"/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460625" y="1585913"/>
          <a:ext cx="2592388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3089160" imgH="5216040" progId="">
                  <p:embed/>
                </p:oleObj>
              </mc:Choice>
              <mc:Fallback>
                <p:oleObj name="Visio" r:id="rId4" imgW="3089160" imgH="5216040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585913"/>
                        <a:ext cx="2592388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15ACF7-5375-41E0-90F8-9377ABCC8F50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13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4102" name="AutoShape 10"/>
          <p:cNvSpPr>
            <a:spLocks/>
          </p:cNvSpPr>
          <p:nvPr/>
        </p:nvSpPr>
        <p:spPr bwMode="auto">
          <a:xfrm>
            <a:off x="5570538" y="1739900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48759"/>
              <a:gd name="adj4" fmla="val -10971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control flow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5570538" y="5387975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27273"/>
              <a:gd name="adj4" fmla="val -11009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control flow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5570538" y="3313113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-69421"/>
              <a:gd name="adj4" fmla="val -10990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data flows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 flipH="1" flipV="1">
            <a:off x="3765550" y="3429000"/>
            <a:ext cx="1728788" cy="76200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 flipH="1">
            <a:off x="4457700" y="3582988"/>
            <a:ext cx="1036638" cy="230187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Activity Parameters</a:t>
            </a:r>
            <a:endParaRPr lang="en-CA" sz="40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62113"/>
            <a:ext cx="7620000" cy="4357687"/>
          </a:xfrm>
        </p:spPr>
        <p:txBody>
          <a:bodyPr/>
          <a:lstStyle/>
          <a:p>
            <a:r>
              <a:rPr lang="en-US" smtClean="0"/>
              <a:t>Activity parameters are object nodes placed on activity symbol boundaries to indicate data or object inputs or outputs.</a:t>
            </a:r>
          </a:p>
          <a:p>
            <a:r>
              <a:rPr lang="en-US" smtClean="0"/>
              <a:t>Activity parameters contain the data or object name.</a:t>
            </a:r>
          </a:p>
          <a:p>
            <a:r>
              <a:rPr lang="en-US" smtClean="0"/>
              <a:t>Activity parameter types are specified in the activity symbol beneath the activity name.</a:t>
            </a:r>
            <a:endParaRPr lang="en-CA" smtClean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9D4168-B80C-476F-8D61-099D2C9B24CD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14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Activity Parameter Example</a:t>
            </a:r>
            <a:endParaRPr lang="en-CA" sz="4000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2C653-9B18-4588-920B-2D91AF03981E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15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78000"/>
            <a:ext cx="3646488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AutoShape 10"/>
          <p:cNvSpPr>
            <a:spLocks/>
          </p:cNvSpPr>
          <p:nvPr/>
        </p:nvSpPr>
        <p:spPr bwMode="auto">
          <a:xfrm>
            <a:off x="7067550" y="4849813"/>
            <a:ext cx="1422400" cy="920750"/>
          </a:xfrm>
          <a:prstGeom prst="accentCallout1">
            <a:avLst>
              <a:gd name="adj1" fmla="val 12412"/>
              <a:gd name="adj2" fmla="val -5356"/>
              <a:gd name="adj3" fmla="val -20519"/>
              <a:gd name="adj4" fmla="val -3716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output activity parameter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8439" name="AutoShape 11"/>
          <p:cNvSpPr>
            <a:spLocks/>
          </p:cNvSpPr>
          <p:nvPr/>
        </p:nvSpPr>
        <p:spPr bwMode="auto">
          <a:xfrm>
            <a:off x="1076325" y="3006725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-44829"/>
              <a:gd name="adj4" fmla="val 13158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input activity parameter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8440" name="AutoShape 12"/>
          <p:cNvSpPr>
            <a:spLocks/>
          </p:cNvSpPr>
          <p:nvPr/>
        </p:nvSpPr>
        <p:spPr bwMode="auto">
          <a:xfrm>
            <a:off x="1076325" y="1700213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50690"/>
              <a:gd name="adj4" fmla="val 15044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activity parameter types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Activity Diagram Heuristics</a:t>
            </a:r>
            <a:endParaRPr lang="en-CA" sz="40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Flow control and objects down the page and left to right.</a:t>
            </a:r>
          </a:p>
          <a:p>
            <a:r>
              <a:rPr lang="en-US" smtClean="0"/>
              <a:t>Name activities and actions with verb phrases.</a:t>
            </a:r>
          </a:p>
          <a:p>
            <a:r>
              <a:rPr lang="en-US" smtClean="0"/>
              <a:t>Name object nodes with noun phrases.</a:t>
            </a:r>
          </a:p>
          <a:p>
            <a:r>
              <a:rPr lang="en-US" smtClean="0"/>
              <a:t>Don’t use both control and data flows when a data flow alone can do the job.</a:t>
            </a:r>
          </a:p>
          <a:p>
            <a:r>
              <a:rPr lang="en-US" smtClean="0"/>
              <a:t>Make sure that all nodes entering an action node can provide tokens concurrently.</a:t>
            </a:r>
          </a:p>
          <a:p>
            <a:r>
              <a:rPr lang="en-US" smtClean="0"/>
              <a:t>Use the [else] guard at every branch.</a:t>
            </a:r>
            <a:endParaRPr lang="en-CA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1150F-837D-435A-8D31-61BA46FDFF9B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16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When to Use Activity Diagrams</a:t>
            </a:r>
            <a:endParaRPr lang="en-CA" sz="40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70088"/>
            <a:ext cx="7772400" cy="4202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When making a dynamic model of any process.</a:t>
            </a:r>
          </a:p>
          <a:p>
            <a:pPr lvl="1"/>
            <a:r>
              <a:rPr lang="en-US" smtClean="0"/>
              <a:t>Design processes (what designers do)</a:t>
            </a:r>
          </a:p>
          <a:p>
            <a:pPr lvl="1"/>
            <a:r>
              <a:rPr lang="en-US" smtClean="0"/>
              <a:t>Designed processes (what designers create)</a:t>
            </a:r>
          </a:p>
          <a:p>
            <a:pPr lvl="2"/>
            <a:r>
              <a:rPr lang="en-US" smtClean="0"/>
              <a:t>During analysis</a:t>
            </a:r>
          </a:p>
          <a:p>
            <a:pPr lvl="2"/>
            <a:r>
              <a:rPr lang="en-US" smtClean="0"/>
              <a:t>During resolution</a:t>
            </a:r>
            <a:endParaRPr lang="en-CA" smtClean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2F196E-005A-4246-86B1-4CFD243AD759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17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Summary</a:t>
            </a:r>
            <a:endParaRPr lang="en-CA" sz="40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 process is a collection of related tasks that transforms a set of inputs to a set of outputs.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UML activity diagrams model processes by depicting actions and the flow of control and data between them.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Activity symbols contain activity graphs consisting of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action nodes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action edges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nodes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special nodes for starting and stopping activities, branching, forking, and joining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Activity diagrams can represent any process and are useful throughout software design.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B9CCB0-D82C-4927-9C6C-5A0DDCEF707E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18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Processes and Their Description</a:t>
            </a:r>
            <a:endParaRPr lang="en-CA" sz="400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idx="1"/>
          </p:nvPr>
        </p:nvSpPr>
        <p:spPr>
          <a:xfrm>
            <a:off x="1066800" y="3048000"/>
            <a:ext cx="7239000" cy="144780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Process description notations describe design processes as well as computational processes we design.</a:t>
            </a:r>
            <a:endParaRPr lang="en-CA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B46D71-F264-4B18-8428-676D1B7EEAF3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2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1154113" y="15859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process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collection of related tasks that transforms a set of inputs into a set of outputs.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1192213" y="47355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activity diagram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shows actions and the flow of control and data between them.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Activities and Actions</a:t>
            </a:r>
            <a:endParaRPr lang="en-CA" sz="4000" smtClean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8F4AB9-48AB-4E5C-9B10-5234AD72B919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3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1500188" y="2276475"/>
            <a:ext cx="6415087" cy="23812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activity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non-atomic task or procedure decomposable into actions.</a:t>
            </a:r>
          </a:p>
          <a:p>
            <a:pPr>
              <a:defRPr/>
            </a:pPr>
            <a:endParaRPr lang="en-US">
              <a:solidFill>
                <a:srgbClr val="501821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 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action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task or procedure that cannot be broken into parts.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85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Activity Graph Elements</a:t>
            </a:r>
            <a:endParaRPr lang="en-CA" sz="4000" dirty="0" smtClean="0"/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981200"/>
          <a:ext cx="239077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2478960" imgH="3693240" progId="">
                  <p:embed/>
                </p:oleObj>
              </mc:Choice>
              <mc:Fallback>
                <p:oleObj name="Visio" r:id="rId4" imgW="2478960" imgH="3693240" progId="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2390775" cy="356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2DB4C1-D1B2-4121-9390-91C3C73AA0F0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4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1030" name="AutoShape 10"/>
          <p:cNvSpPr>
            <a:spLocks/>
          </p:cNvSpPr>
          <p:nvPr/>
        </p:nvSpPr>
        <p:spPr bwMode="auto">
          <a:xfrm>
            <a:off x="5562600" y="3390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76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activity symbol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031" name="AutoShape 11"/>
          <p:cNvSpPr>
            <a:spLocks/>
          </p:cNvSpPr>
          <p:nvPr/>
        </p:nvSpPr>
        <p:spPr bwMode="auto">
          <a:xfrm>
            <a:off x="5562600" y="2628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14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action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032" name="AutoShape 12"/>
          <p:cNvSpPr>
            <a:spLocks/>
          </p:cNvSpPr>
          <p:nvPr/>
        </p:nvSpPr>
        <p:spPr bwMode="auto">
          <a:xfrm>
            <a:off x="5543550" y="4219575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4722"/>
              <a:gd name="adj4" fmla="val -136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activity edge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033" name="AutoShape 13"/>
          <p:cNvSpPr>
            <a:spLocks/>
          </p:cNvSpPr>
          <p:nvPr/>
        </p:nvSpPr>
        <p:spPr bwMode="auto">
          <a:xfrm>
            <a:off x="5562600" y="20955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35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initial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034" name="AutoShape 15"/>
          <p:cNvSpPr>
            <a:spLocks/>
          </p:cNvSpPr>
          <p:nvPr/>
        </p:nvSpPr>
        <p:spPr bwMode="auto">
          <a:xfrm>
            <a:off x="5562600" y="5143500"/>
            <a:ext cx="2209800" cy="342900"/>
          </a:xfrm>
          <a:prstGeom prst="accentCallout1">
            <a:avLst>
              <a:gd name="adj1" fmla="val 33333"/>
              <a:gd name="adj2" fmla="val -3449"/>
              <a:gd name="adj3" fmla="val 33333"/>
              <a:gd name="adj4" fmla="val -11638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activity final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Execution Model</a:t>
            </a:r>
            <a:endParaRPr lang="en-CA" sz="40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7467600" cy="4800600"/>
          </a:xfrm>
        </p:spPr>
        <p:txBody>
          <a:bodyPr/>
          <a:lstStyle/>
          <a:p>
            <a:r>
              <a:rPr lang="en-US" sz="2400" dirty="0" smtClean="0"/>
              <a:t>Execution is modeled by </a:t>
            </a:r>
            <a:r>
              <a:rPr lang="en-US" sz="2000" b="1" dirty="0" smtClean="0"/>
              <a:t>tokens</a:t>
            </a:r>
            <a:r>
              <a:rPr lang="en-US" sz="2400" dirty="0" smtClean="0"/>
              <a:t> that are produced by action nodes, travel over action edges, and are consumed by action nodes.</a:t>
            </a:r>
          </a:p>
          <a:p>
            <a:r>
              <a:rPr lang="en-US" sz="2400" dirty="0" smtClean="0"/>
              <a:t>When there is a token on every incoming edge of an action node, it consumes them and begins execution.</a:t>
            </a:r>
          </a:p>
          <a:p>
            <a:r>
              <a:rPr lang="en-US" sz="2400" dirty="0" smtClean="0"/>
              <a:t>When an action node completes execution, it produces tokens on each of its outgoing edges.</a:t>
            </a:r>
            <a:endParaRPr lang="en-CA" sz="2400" dirty="0" smtClean="0"/>
          </a:p>
          <a:p>
            <a:r>
              <a:rPr lang="en-US" sz="2400" dirty="0" smtClean="0"/>
              <a:t>An initial node produces a token on each outgoing edge when an activity begins.</a:t>
            </a:r>
          </a:p>
          <a:p>
            <a:r>
              <a:rPr lang="en-US" sz="2400" dirty="0" smtClean="0"/>
              <a:t>An activity final node consumes a token available on any incoming edge and terminates the activity.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56771-C550-490A-9758-5617A27651C6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5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Branching Nodes</a:t>
            </a:r>
            <a:endParaRPr lang="en-CA" sz="4000" dirty="0" smtClean="0"/>
          </a:p>
        </p:txBody>
      </p:sp>
      <p:graphicFrame>
        <p:nvGraphicFramePr>
          <p:cNvPr id="2050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3392488" y="2057400"/>
          <a:ext cx="25082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2478960" imgH="3388680" progId="">
                  <p:embed/>
                </p:oleObj>
              </mc:Choice>
              <mc:Fallback>
                <p:oleObj name="Visio" r:id="rId4" imgW="2478960" imgH="3388680" progId="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057400"/>
                        <a:ext cx="25082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FB5F15-E76D-481B-8709-A10479C5059A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6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2054" name="AutoShape 8"/>
          <p:cNvSpPr>
            <a:spLocks/>
          </p:cNvSpPr>
          <p:nvPr/>
        </p:nvSpPr>
        <p:spPr bwMode="auto">
          <a:xfrm>
            <a:off x="6400800" y="3886200"/>
            <a:ext cx="990600" cy="342900"/>
          </a:xfrm>
          <a:prstGeom prst="accentCallout1">
            <a:avLst>
              <a:gd name="adj1" fmla="val 33333"/>
              <a:gd name="adj2" fmla="val -7694"/>
              <a:gd name="adj3" fmla="val -8333"/>
              <a:gd name="adj4" fmla="val -10096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guards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055" name="AutoShape 9"/>
          <p:cNvSpPr>
            <a:spLocks/>
          </p:cNvSpPr>
          <p:nvPr/>
        </p:nvSpPr>
        <p:spPr bwMode="auto">
          <a:xfrm>
            <a:off x="1752600" y="2703513"/>
            <a:ext cx="1219200" cy="609600"/>
          </a:xfrm>
          <a:prstGeom prst="accentCallout1">
            <a:avLst>
              <a:gd name="adj1" fmla="val 18750"/>
              <a:gd name="adj2" fmla="val 106250"/>
              <a:gd name="adj3" fmla="val 6250"/>
              <a:gd name="adj4" fmla="val 22890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merge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056" name="AutoShape 10"/>
          <p:cNvSpPr>
            <a:spLocks/>
          </p:cNvSpPr>
          <p:nvPr/>
        </p:nvSpPr>
        <p:spPr bwMode="auto">
          <a:xfrm>
            <a:off x="1752600" y="3971925"/>
            <a:ext cx="1219200" cy="571500"/>
          </a:xfrm>
          <a:prstGeom prst="accentCallout1">
            <a:avLst>
              <a:gd name="adj1" fmla="val 20000"/>
              <a:gd name="adj2" fmla="val 106250"/>
              <a:gd name="adj3" fmla="val -2500"/>
              <a:gd name="adj4" fmla="val 23125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decision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105400" y="4114800"/>
            <a:ext cx="1219200" cy="76200"/>
          </a:xfrm>
          <a:prstGeom prst="line">
            <a:avLst/>
          </a:prstGeom>
          <a:noFill/>
          <a:ln w="28575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85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Branching Execution</a:t>
            </a:r>
            <a:endParaRPr lang="en-CA" sz="40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620000" cy="4267200"/>
          </a:xfrm>
        </p:spPr>
        <p:txBody>
          <a:bodyPr/>
          <a:lstStyle/>
          <a:p>
            <a:r>
              <a:rPr lang="en-US" smtClean="0"/>
              <a:t>If a token is made available on the incoming edge of a decision node, the token is made available on the outgoing edge whose guard is true.</a:t>
            </a:r>
          </a:p>
          <a:p>
            <a:r>
              <a:rPr lang="en-US" smtClean="0"/>
              <a:t>If a token is available on any incoming edge of a merge node, it is made available on its outgoing edge.</a:t>
            </a:r>
          </a:p>
          <a:p>
            <a:r>
              <a:rPr lang="en-US" smtClean="0"/>
              <a:t>Guards must be mutually exclusive.</a:t>
            </a:r>
            <a:endParaRPr lang="en-CA" smtClean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767527-06A7-4048-A78C-BC38663198DF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7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Deadlock</a:t>
            </a:r>
            <a:endParaRPr lang="en-CA" sz="400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1828800"/>
            <a:ext cx="3200400" cy="3962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RunDrier cannot execute: when the activity begins, there is a token on the edge from the initial node but not on the other incoming edge.</a:t>
            </a:r>
            <a:endParaRPr lang="en-CA" smtClean="0"/>
          </a:p>
        </p:txBody>
      </p:sp>
      <p:graphicFrame>
        <p:nvGraphicFramePr>
          <p:cNvPr id="307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11388"/>
          <a:ext cx="270351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2478960" imgH="2931840" progId="">
                  <p:embed/>
                </p:oleObj>
              </mc:Choice>
              <mc:Fallback>
                <p:oleObj name="Visio" r:id="rId4" imgW="2478960" imgH="293184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11388"/>
                        <a:ext cx="270351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634A13-D51E-421E-B6C9-4DCDA9B82B0E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8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85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Forking and Joining Nodes</a:t>
            </a:r>
            <a:endParaRPr lang="en-CA" sz="4000" dirty="0" smtClean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2C030-C369-4725-A02F-952B98A493DE}" type="slidenum">
              <a:rPr lang="en-US" sz="1400" smtClean="0">
                <a:solidFill>
                  <a:srgbClr val="FEEFB8"/>
                </a:solidFill>
                <a:latin typeface="Arial Narrow" pitchFamily="34" charset="0"/>
              </a:rPr>
              <a:pPr/>
              <a:t>9</a:t>
            </a:fld>
            <a:endParaRPr lang="en-US" sz="1400" smtClean="0">
              <a:solidFill>
                <a:srgbClr val="FEEFB8"/>
              </a:solidFill>
              <a:latin typeface="Arial Narrow" pitchFamily="34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960563" y="1547813"/>
            <a:ext cx="5338762" cy="4684712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17" name="AutoShape 7"/>
          <p:cNvSpPr>
            <a:spLocks/>
          </p:cNvSpPr>
          <p:nvPr/>
        </p:nvSpPr>
        <p:spPr bwMode="auto">
          <a:xfrm>
            <a:off x="5686425" y="2430463"/>
            <a:ext cx="1344613" cy="342900"/>
          </a:xfrm>
          <a:prstGeom prst="accentCallout1">
            <a:avLst>
              <a:gd name="adj1" fmla="val 33333"/>
              <a:gd name="adj2" fmla="val -8500"/>
              <a:gd name="adj3" fmla="val 183333"/>
              <a:gd name="adj4" fmla="val -10838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fork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13318" name="AutoShape 9"/>
          <p:cNvSpPr>
            <a:spLocks/>
          </p:cNvSpPr>
          <p:nvPr/>
        </p:nvSpPr>
        <p:spPr bwMode="auto">
          <a:xfrm>
            <a:off x="5648325" y="4219575"/>
            <a:ext cx="1304925" cy="342900"/>
          </a:xfrm>
          <a:prstGeom prst="accentCallout1">
            <a:avLst>
              <a:gd name="adj1" fmla="val 33333"/>
              <a:gd name="adj2" fmla="val -8759"/>
              <a:gd name="adj3" fmla="val -87500"/>
              <a:gd name="adj4" fmla="val -11532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2000">
                <a:solidFill>
                  <a:srgbClr val="501821"/>
                </a:solidFill>
                <a:latin typeface="Tahoma" pitchFamily="34" charset="0"/>
              </a:rPr>
              <a:t>join node</a:t>
            </a:r>
            <a:endParaRPr lang="en-CA" sz="2000">
              <a:solidFill>
                <a:srgbClr val="501821"/>
              </a:solidFill>
              <a:latin typeface="Tahoma" pitchFamily="34" charset="0"/>
            </a:endParaRPr>
          </a:p>
        </p:txBody>
      </p:sp>
      <p:pic>
        <p:nvPicPr>
          <p:cNvPr id="1331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892300"/>
            <a:ext cx="26257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2294</TotalTime>
  <Words>731</Words>
  <Application>Microsoft Office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 Narrow</vt:lpstr>
      <vt:lpstr>Calibri</vt:lpstr>
      <vt:lpstr>Constantia</vt:lpstr>
      <vt:lpstr>Tahoma</vt:lpstr>
      <vt:lpstr>Times New Roman</vt:lpstr>
      <vt:lpstr>Wingdings</vt:lpstr>
      <vt:lpstr>Wingdings 2</vt:lpstr>
      <vt:lpstr>Flow</vt:lpstr>
      <vt:lpstr>Visio</vt:lpstr>
      <vt:lpstr>UML Activity Diagrams</vt:lpstr>
      <vt:lpstr>Processes and Their Description</vt:lpstr>
      <vt:lpstr>Activities and Actions</vt:lpstr>
      <vt:lpstr>Activity Graph Elements</vt:lpstr>
      <vt:lpstr>Execution Model</vt:lpstr>
      <vt:lpstr>Branching Nodes</vt:lpstr>
      <vt:lpstr>Branching Execution</vt:lpstr>
      <vt:lpstr>Deadlock</vt:lpstr>
      <vt:lpstr>Forking and Joining Nodes</vt:lpstr>
      <vt:lpstr>Forking and Joining Execution</vt:lpstr>
      <vt:lpstr>Object Nodes</vt:lpstr>
      <vt:lpstr>Control and Data Flows</vt:lpstr>
      <vt:lpstr>Control and Data Flow Example</vt:lpstr>
      <vt:lpstr>Activity Parameters</vt:lpstr>
      <vt:lpstr>Activity Parameter Example</vt:lpstr>
      <vt:lpstr>Activity Diagram Heuristics</vt:lpstr>
      <vt:lpstr>When to Use Activity Diagrams</vt:lpstr>
      <vt:lpstr>Summary</vt:lpstr>
    </vt:vector>
  </TitlesOfParts>
  <Company>Villanova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Objects and Primitive Data</dc:title>
  <dc:creator>John Lewis</dc:creator>
  <cp:lastModifiedBy>teacher</cp:lastModifiedBy>
  <cp:revision>176</cp:revision>
  <dcterms:created xsi:type="dcterms:W3CDTF">1999-08-23T17:38:43Z</dcterms:created>
  <dcterms:modified xsi:type="dcterms:W3CDTF">2015-12-01T06:16:40Z</dcterms:modified>
</cp:coreProperties>
</file>