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13" r:id="rId3"/>
    <p:sldId id="325" r:id="rId4"/>
    <p:sldId id="314" r:id="rId5"/>
    <p:sldId id="316" r:id="rId6"/>
    <p:sldId id="346" r:id="rId7"/>
    <p:sldId id="315" r:id="rId8"/>
    <p:sldId id="347" r:id="rId9"/>
    <p:sldId id="348" r:id="rId10"/>
    <p:sldId id="326" r:id="rId11"/>
    <p:sldId id="350" r:id="rId12"/>
    <p:sldId id="351" r:id="rId13"/>
    <p:sldId id="327" r:id="rId14"/>
    <p:sldId id="352" r:id="rId15"/>
    <p:sldId id="349" r:id="rId16"/>
    <p:sldId id="328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rgbClr val="FFFFFF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69" autoAdjust="0"/>
    <p:restoredTop sz="94660"/>
  </p:normalViewPr>
  <p:slideViewPr>
    <p:cSldViewPr>
      <p:cViewPr varScale="1">
        <p:scale>
          <a:sx n="94" d="100"/>
          <a:sy n="94" d="100"/>
        </p:scale>
        <p:origin x="102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35847" name="Rectangle 7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98A1AFF1-04A9-440B-A590-908A9640D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C71087E7-465C-49B9-9843-00FD5E4337C4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239157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284163"/>
            <a:ext cx="2063750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4163"/>
            <a:ext cx="6040438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6E766ECC-D631-4589-9099-BD539455CB71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18759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75248B1F-B06E-4DBA-9D03-5F2BD076A2F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0419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69B01B21-463B-4A36-B995-418A5C4DD2AB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9673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5B81E2A2-6BC4-4A5D-9396-8CE8A03DEBD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3530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CE915E15-ACB4-4BEF-B449-B062F6C6E080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6592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1E58C08A-6FB1-497F-A0CF-7A94D9F53CED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146021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9907842C-950A-4527-B098-8684EFBD1371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571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AFD837A3-65BB-4F4C-BE4A-CBA523989C07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521, Winter 2009</a:t>
            </a:r>
          </a:p>
        </p:txBody>
      </p:sp>
    </p:spTree>
    <p:extLst>
      <p:ext uri="{BB962C8B-B14F-4D97-AF65-F5344CB8AC3E}">
        <p14:creationId xmlns:p14="http://schemas.microsoft.com/office/powerpoint/2010/main" val="40679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F9BBB928-33BB-4059-B4A4-7C9A73C0EECF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OOAD, Summer 2013</a:t>
            </a:r>
          </a:p>
        </p:txBody>
      </p:sp>
    </p:spTree>
    <p:extLst>
      <p:ext uri="{BB962C8B-B14F-4D97-AF65-F5344CB8AC3E}">
        <p14:creationId xmlns:p14="http://schemas.microsoft.com/office/powerpoint/2010/main" val="35985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D63AB"/>
            </a:gs>
            <a:gs pos="100000">
              <a:srgbClr val="242E4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ffectLst/>
                <a:latin typeface="Times New Roman" pitchFamily="8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512888"/>
            <a:ext cx="8458200" cy="239712"/>
          </a:xfrm>
          <a:prstGeom prst="rect">
            <a:avLst/>
          </a:prstGeom>
          <a:gradFill rotWithShape="0">
            <a:gsLst>
              <a:gs pos="0">
                <a:srgbClr val="090F26"/>
              </a:gs>
              <a:gs pos="50000">
                <a:srgbClr val="142052"/>
              </a:gs>
              <a:gs pos="100000">
                <a:srgbClr val="090F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247650" y="0"/>
            <a:ext cx="1352550" cy="6858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  <a:latin typeface="Times New Roman" pitchFamily="84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67550" y="6400800"/>
            <a:ext cx="2076450" cy="231775"/>
          </a:xfrm>
          <a:prstGeom prst="rect">
            <a:avLst/>
          </a:prstGeom>
          <a:gradFill rotWithShape="0">
            <a:gsLst>
              <a:gs pos="0">
                <a:srgbClr val="00182F"/>
              </a:gs>
              <a:gs pos="50000">
                <a:srgbClr val="003366"/>
              </a:gs>
              <a:gs pos="100000">
                <a:srgbClr val="0018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5638800"/>
            <a:ext cx="838200" cy="1066800"/>
          </a:xfrm>
          <a:prstGeom prst="rect">
            <a:avLst/>
          </a:prstGeom>
          <a:gradFill rotWithShape="0">
            <a:gsLst>
              <a:gs pos="0">
                <a:srgbClr val="3556B3">
                  <a:gamma/>
                  <a:shade val="46275"/>
                  <a:invGamma/>
                </a:srgbClr>
              </a:gs>
              <a:gs pos="100000">
                <a:srgbClr val="3556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9640B24F-FC0E-4CCE-925E-099E007C260B}" type="slidenum">
              <a:rPr lang="en-US"/>
              <a:pPr>
                <a:defRPr/>
              </a:pPr>
              <a:t>‹#›</a:t>
            </a:fld>
            <a:r>
              <a:rPr lang="en-US"/>
              <a:t> of 19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8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OOAD, Summer 2013</a:t>
            </a:r>
            <a:endParaRPr lang="en-US"/>
          </a:p>
        </p:txBody>
      </p:sp>
      <p:sp>
        <p:nvSpPr>
          <p:cNvPr id="34824" name="Rectangle 8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84163"/>
            <a:ext cx="8256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5" r:id="rId8"/>
    <p:sldLayoutId id="2147483710" r:id="rId9"/>
    <p:sldLayoutId id="2147483711" r:id="rId10"/>
    <p:sldLayoutId id="214748371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UML: </a:t>
            </a:r>
            <a:r>
              <a:rPr lang="en-US" sz="2800" dirty="0" err="1" smtClean="0"/>
              <a:t>Statechart</a:t>
            </a:r>
            <a:r>
              <a:rPr lang="en-US" sz="2800" dirty="0" smtClean="0"/>
              <a:t> Diagrams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01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38400"/>
            <a:ext cx="6934200" cy="2667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/>
              <a:t>	</a:t>
            </a:r>
            <a:r>
              <a:rPr lang="en-US" i="1"/>
              <a:t>actions</a:t>
            </a:r>
            <a:r>
              <a:rPr lang="en-US"/>
              <a:t> and </a:t>
            </a:r>
            <a:r>
              <a:rPr lang="en-US" i="1"/>
              <a:t>events</a:t>
            </a:r>
            <a:r>
              <a:rPr lang="en-US"/>
              <a:t> are used to describe how states are reached, what happen when they are reached, and what happen when they are exited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87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6934200" cy="121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i="1">
                <a:solidFill>
                  <a:srgbClr val="FFFF00"/>
                </a:solidFill>
              </a:rPr>
              <a:t>	events </a:t>
            </a:r>
            <a:r>
              <a:rPr lang="en-US"/>
              <a:t>are</a:t>
            </a:r>
            <a:r>
              <a:rPr lang="en-US" i="1"/>
              <a:t> </a:t>
            </a:r>
            <a:r>
              <a:rPr lang="en-US"/>
              <a:t>indicated directly on the path of a transition from a state to another state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15365" name="Text Box 4" descr="Large confetti"/>
          <p:cNvSpPr txBox="1">
            <a:spLocks noChangeArrowheads="1"/>
          </p:cNvSpPr>
          <p:nvPr/>
        </p:nvSpPr>
        <p:spPr bwMode="auto">
          <a:xfrm>
            <a:off x="3200400" y="42672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Data Entered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1905000" y="44958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Clean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4648200" y="44958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Dirty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2514600" y="32766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048000" y="4648200"/>
            <a:ext cx="1600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514600" y="32766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6096000" y="36576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Deleted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6705600" y="32766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2514600" y="60198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6096000" y="52959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Saved</a:t>
            </a:r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6705600" y="56388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4800600"/>
            <a:ext cx="3048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 flipV="1">
            <a:off x="5791200" y="3962400"/>
            <a:ext cx="304800" cy="609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514600" y="4876800"/>
            <a:ext cx="0" cy="1143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5379" name="Text Box 18" descr="Large confetti"/>
          <p:cNvSpPr txBox="1">
            <a:spLocks noChangeArrowheads="1"/>
          </p:cNvSpPr>
          <p:nvPr/>
        </p:nvSpPr>
        <p:spPr bwMode="auto">
          <a:xfrm>
            <a:off x="3657600" y="3352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Reset</a:t>
            </a:r>
          </a:p>
        </p:txBody>
      </p:sp>
      <p:sp>
        <p:nvSpPr>
          <p:cNvPr id="15380" name="Text Box 19" descr="Large confetti"/>
          <p:cNvSpPr txBox="1">
            <a:spLocks noChangeArrowheads="1"/>
          </p:cNvSpPr>
          <p:nvPr/>
        </p:nvSpPr>
        <p:spPr bwMode="auto">
          <a:xfrm>
            <a:off x="3657600" y="5638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New</a:t>
            </a:r>
          </a:p>
        </p:txBody>
      </p:sp>
      <p:sp>
        <p:nvSpPr>
          <p:cNvPr id="15381" name="Text Box 20" descr="Large confetti"/>
          <p:cNvSpPr txBox="1">
            <a:spLocks noChangeArrowheads="1"/>
          </p:cNvSpPr>
          <p:nvPr/>
        </p:nvSpPr>
        <p:spPr bwMode="auto">
          <a:xfrm>
            <a:off x="4953000" y="41148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Cancel</a:t>
            </a:r>
          </a:p>
        </p:txBody>
      </p:sp>
      <p:sp>
        <p:nvSpPr>
          <p:cNvPr id="15382" name="Text Box 21" descr="Large confetti"/>
          <p:cNvSpPr txBox="1">
            <a:spLocks noChangeArrowheads="1"/>
          </p:cNvSpPr>
          <p:nvPr/>
        </p:nvSpPr>
        <p:spPr bwMode="auto">
          <a:xfrm>
            <a:off x="4953000" y="49530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</a:t>
            </a:r>
            <a:r>
              <a:rPr lang="en-US" dirty="0"/>
              <a:t>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98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543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an action shows what behavior happens when an event occurs, there are five basic action types: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- </a:t>
            </a:r>
            <a:r>
              <a:rPr lang="en-US">
                <a:solidFill>
                  <a:srgbClr val="FFFF00"/>
                </a:solidFill>
              </a:rPr>
              <a:t>entry</a:t>
            </a:r>
            <a:r>
              <a:rPr lang="en-US"/>
              <a:t> </a:t>
            </a:r>
            <a:r>
              <a:rPr lang="en-US" sz="1800"/>
              <a:t>(action that occurs when state has been entered)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- </a:t>
            </a:r>
            <a:r>
              <a:rPr lang="en-US">
                <a:solidFill>
                  <a:srgbClr val="FFFF00"/>
                </a:solidFill>
              </a:rPr>
              <a:t>exit</a:t>
            </a:r>
            <a:r>
              <a:rPr lang="en-US"/>
              <a:t> </a:t>
            </a:r>
            <a:r>
              <a:rPr lang="en-US" sz="1800"/>
              <a:t>(action that occurs when state is being abandoned)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- </a:t>
            </a:r>
            <a:r>
              <a:rPr lang="en-US">
                <a:solidFill>
                  <a:srgbClr val="FFFF00"/>
                </a:solidFill>
              </a:rPr>
              <a:t>do</a:t>
            </a:r>
            <a:r>
              <a:rPr lang="en-US"/>
              <a:t> </a:t>
            </a:r>
            <a:r>
              <a:rPr lang="en-US" sz="1800"/>
              <a:t>(action that occurs when state is being occupied)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- </a:t>
            </a:r>
            <a:r>
              <a:rPr lang="en-US">
                <a:solidFill>
                  <a:srgbClr val="FFFF00"/>
                </a:solidFill>
              </a:rPr>
              <a:t>include</a:t>
            </a:r>
            <a:r>
              <a:rPr lang="en-US"/>
              <a:t> </a:t>
            </a:r>
            <a:r>
              <a:rPr lang="en-US" sz="1800"/>
              <a:t>(invokes a submachine)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- </a:t>
            </a:r>
            <a:r>
              <a:rPr lang="en-US">
                <a:solidFill>
                  <a:srgbClr val="FFFF00"/>
                </a:solidFill>
              </a:rPr>
              <a:t>event </a:t>
            </a:r>
            <a:r>
              <a:rPr lang="en-US" sz="1800"/>
              <a:t>(used to specify the action that occurs when a 			   specific event is fired)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11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Actions and Events</a:t>
            </a:r>
          </a:p>
        </p:txBody>
      </p:sp>
      <p:sp>
        <p:nvSpPr>
          <p:cNvPr id="17412" name="Text Box 41" descr="Large confetti"/>
          <p:cNvSpPr txBox="1">
            <a:spLocks noChangeArrowheads="1"/>
          </p:cNvSpPr>
          <p:nvPr/>
        </p:nvSpPr>
        <p:spPr bwMode="auto">
          <a:xfrm>
            <a:off x="3200400" y="3162300"/>
            <a:ext cx="1466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Data Entered / RecordData()</a:t>
            </a:r>
          </a:p>
        </p:txBody>
      </p:sp>
      <p:sp>
        <p:nvSpPr>
          <p:cNvPr id="91178" name="AutoShape 42"/>
          <p:cNvSpPr>
            <a:spLocks noChangeArrowheads="1"/>
          </p:cNvSpPr>
          <p:nvPr/>
        </p:nvSpPr>
        <p:spPr bwMode="auto">
          <a:xfrm>
            <a:off x="1981200" y="36195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Clean</a:t>
            </a:r>
          </a:p>
        </p:txBody>
      </p:sp>
      <p:sp>
        <p:nvSpPr>
          <p:cNvPr id="91179" name="AutoShape 43"/>
          <p:cNvSpPr>
            <a:spLocks noChangeArrowheads="1"/>
          </p:cNvSpPr>
          <p:nvPr/>
        </p:nvSpPr>
        <p:spPr bwMode="auto">
          <a:xfrm>
            <a:off x="4724400" y="36195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Dirty</a:t>
            </a:r>
          </a:p>
        </p:txBody>
      </p:sp>
      <p:sp>
        <p:nvSpPr>
          <p:cNvPr id="91180" name="Line 44"/>
          <p:cNvSpPr>
            <a:spLocks noChangeShapeType="1"/>
          </p:cNvSpPr>
          <p:nvPr/>
        </p:nvSpPr>
        <p:spPr bwMode="auto">
          <a:xfrm>
            <a:off x="2590800" y="24003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1" name="Line 45"/>
          <p:cNvSpPr>
            <a:spLocks noChangeShapeType="1"/>
          </p:cNvSpPr>
          <p:nvPr/>
        </p:nvSpPr>
        <p:spPr bwMode="auto">
          <a:xfrm>
            <a:off x="3124200" y="3771900"/>
            <a:ext cx="1600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2" name="Line 46"/>
          <p:cNvSpPr>
            <a:spLocks noChangeShapeType="1"/>
          </p:cNvSpPr>
          <p:nvPr/>
        </p:nvSpPr>
        <p:spPr bwMode="auto">
          <a:xfrm>
            <a:off x="2590800" y="24003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3" name="AutoShape 47"/>
          <p:cNvSpPr>
            <a:spLocks noChangeArrowheads="1"/>
          </p:cNvSpPr>
          <p:nvPr/>
        </p:nvSpPr>
        <p:spPr bwMode="auto">
          <a:xfrm>
            <a:off x="6172200" y="27813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Deleted</a:t>
            </a:r>
          </a:p>
        </p:txBody>
      </p:sp>
      <p:sp>
        <p:nvSpPr>
          <p:cNvPr id="91184" name="Line 48"/>
          <p:cNvSpPr>
            <a:spLocks noChangeShapeType="1"/>
          </p:cNvSpPr>
          <p:nvPr/>
        </p:nvSpPr>
        <p:spPr bwMode="auto">
          <a:xfrm>
            <a:off x="6781800" y="24003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>
            <a:off x="2590800" y="5143500"/>
            <a:ext cx="419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6" name="AutoShape 50"/>
          <p:cNvSpPr>
            <a:spLocks noChangeArrowheads="1"/>
          </p:cNvSpPr>
          <p:nvPr/>
        </p:nvSpPr>
        <p:spPr bwMode="auto">
          <a:xfrm>
            <a:off x="6172200" y="4419600"/>
            <a:ext cx="1143000" cy="342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Saved</a:t>
            </a:r>
          </a:p>
        </p:txBody>
      </p:sp>
      <p:sp>
        <p:nvSpPr>
          <p:cNvPr id="91187" name="Line 51"/>
          <p:cNvSpPr>
            <a:spLocks noChangeShapeType="1"/>
          </p:cNvSpPr>
          <p:nvPr/>
        </p:nvSpPr>
        <p:spPr bwMode="auto">
          <a:xfrm>
            <a:off x="6781800" y="47625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8" name="Line 52"/>
          <p:cNvSpPr>
            <a:spLocks noChangeShapeType="1"/>
          </p:cNvSpPr>
          <p:nvPr/>
        </p:nvSpPr>
        <p:spPr bwMode="auto">
          <a:xfrm>
            <a:off x="5867400" y="3924300"/>
            <a:ext cx="3048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89" name="Line 53"/>
          <p:cNvSpPr>
            <a:spLocks noChangeShapeType="1"/>
          </p:cNvSpPr>
          <p:nvPr/>
        </p:nvSpPr>
        <p:spPr bwMode="auto">
          <a:xfrm flipV="1">
            <a:off x="5867400" y="3086100"/>
            <a:ext cx="304800" cy="609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91190" name="Line 54"/>
          <p:cNvSpPr>
            <a:spLocks noChangeShapeType="1"/>
          </p:cNvSpPr>
          <p:nvPr/>
        </p:nvSpPr>
        <p:spPr bwMode="auto">
          <a:xfrm flipV="1">
            <a:off x="2590800" y="4000500"/>
            <a:ext cx="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7426" name="Text Box 55" descr="Large confetti"/>
          <p:cNvSpPr txBox="1">
            <a:spLocks noChangeArrowheads="1"/>
          </p:cNvSpPr>
          <p:nvPr/>
        </p:nvSpPr>
        <p:spPr bwMode="auto">
          <a:xfrm>
            <a:off x="3733800" y="24765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Exit / Reset</a:t>
            </a:r>
          </a:p>
        </p:txBody>
      </p:sp>
      <p:sp>
        <p:nvSpPr>
          <p:cNvPr id="17427" name="Text Box 56" descr="Large confetti"/>
          <p:cNvSpPr txBox="1">
            <a:spLocks noChangeArrowheads="1"/>
          </p:cNvSpPr>
          <p:nvPr/>
        </p:nvSpPr>
        <p:spPr bwMode="auto">
          <a:xfrm>
            <a:off x="3733800" y="4762500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Exit / Reset</a:t>
            </a:r>
          </a:p>
        </p:txBody>
      </p:sp>
      <p:sp>
        <p:nvSpPr>
          <p:cNvPr id="17428" name="Text Box 57" descr="Large confetti"/>
          <p:cNvSpPr txBox="1">
            <a:spLocks noChangeArrowheads="1"/>
          </p:cNvSpPr>
          <p:nvPr/>
        </p:nvSpPr>
        <p:spPr bwMode="auto">
          <a:xfrm>
            <a:off x="4800600" y="3086100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Cancel / EmptyData()</a:t>
            </a:r>
          </a:p>
        </p:txBody>
      </p:sp>
      <p:sp>
        <p:nvSpPr>
          <p:cNvPr id="17429" name="Text Box 58" descr="Large confetti"/>
          <p:cNvSpPr txBox="1">
            <a:spLocks noChangeArrowheads="1"/>
          </p:cNvSpPr>
          <p:nvPr/>
        </p:nvSpPr>
        <p:spPr bwMode="auto">
          <a:xfrm>
            <a:off x="4800600" y="4076700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Continue / SaveData()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20834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SubStates</a:t>
            </a:r>
          </a:p>
        </p:txBody>
      </p:sp>
      <p:sp>
        <p:nvSpPr>
          <p:cNvPr id="120835" name="Text Box 1027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used to model hierarchical states</a:t>
            </a:r>
          </a:p>
        </p:txBody>
      </p:sp>
      <p:sp>
        <p:nvSpPr>
          <p:cNvPr id="120836" name="AutoShape 1028"/>
          <p:cNvSpPr>
            <a:spLocks noChangeArrowheads="1"/>
          </p:cNvSpPr>
          <p:nvPr/>
        </p:nvSpPr>
        <p:spPr bwMode="auto">
          <a:xfrm>
            <a:off x="6096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20837" name="AutoShape 1029"/>
          <p:cNvSpPr>
            <a:spLocks noChangeArrowheads="1"/>
          </p:cNvSpPr>
          <p:nvPr/>
        </p:nvSpPr>
        <p:spPr bwMode="auto">
          <a:xfrm>
            <a:off x="46482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1</a:t>
            </a:r>
          </a:p>
        </p:txBody>
      </p:sp>
      <p:sp>
        <p:nvSpPr>
          <p:cNvPr id="120838" name="Oval 1030"/>
          <p:cNvSpPr>
            <a:spLocks noChangeArrowheads="1"/>
          </p:cNvSpPr>
          <p:nvPr/>
        </p:nvSpPr>
        <p:spPr bwMode="auto">
          <a:xfrm>
            <a:off x="6248400" y="3124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39" name="Line 1031"/>
          <p:cNvSpPr>
            <a:spLocks noChangeShapeType="1"/>
          </p:cNvSpPr>
          <p:nvPr/>
        </p:nvSpPr>
        <p:spPr bwMode="auto">
          <a:xfrm>
            <a:off x="2209800" y="41148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0" name="Line 1032"/>
          <p:cNvSpPr>
            <a:spLocks noChangeShapeType="1"/>
          </p:cNvSpPr>
          <p:nvPr/>
        </p:nvSpPr>
        <p:spPr bwMode="auto">
          <a:xfrm flipH="1">
            <a:off x="2209800" y="43434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1" name="Line 1033"/>
          <p:cNvSpPr>
            <a:spLocks noChangeShapeType="1"/>
          </p:cNvSpPr>
          <p:nvPr/>
        </p:nvSpPr>
        <p:spPr bwMode="auto">
          <a:xfrm flipV="1">
            <a:off x="5334000" y="35052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8443" name="Group 1034"/>
          <p:cNvGrpSpPr>
            <a:grpSpLocks/>
          </p:cNvGrpSpPr>
          <p:nvPr/>
        </p:nvGrpSpPr>
        <p:grpSpPr bwMode="auto">
          <a:xfrm>
            <a:off x="6248400" y="4724400"/>
            <a:ext cx="762000" cy="762000"/>
            <a:chOff x="1824" y="2784"/>
            <a:chExt cx="480" cy="480"/>
          </a:xfrm>
        </p:grpSpPr>
        <p:sp>
          <p:nvSpPr>
            <p:cNvPr id="120843" name="Oval 1035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20844" name="Oval 1036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20845" name="Line 1037"/>
          <p:cNvSpPr>
            <a:spLocks noChangeShapeType="1"/>
          </p:cNvSpPr>
          <p:nvPr/>
        </p:nvSpPr>
        <p:spPr bwMode="auto">
          <a:xfrm>
            <a:off x="5334000" y="44958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6" name="Line 1038"/>
          <p:cNvSpPr>
            <a:spLocks noChangeShapeType="1"/>
          </p:cNvSpPr>
          <p:nvPr/>
        </p:nvSpPr>
        <p:spPr bwMode="auto">
          <a:xfrm>
            <a:off x="6858000" y="3505200"/>
            <a:ext cx="9906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7" name="Line 1039"/>
          <p:cNvSpPr>
            <a:spLocks noChangeShapeType="1"/>
          </p:cNvSpPr>
          <p:nvPr/>
        </p:nvSpPr>
        <p:spPr bwMode="auto">
          <a:xfrm flipV="1">
            <a:off x="7010400" y="4495800"/>
            <a:ext cx="7620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48" name="AutoShape 1040"/>
          <p:cNvSpPr>
            <a:spLocks noChangeArrowheads="1"/>
          </p:cNvSpPr>
          <p:nvPr/>
        </p:nvSpPr>
        <p:spPr bwMode="auto">
          <a:xfrm>
            <a:off x="70104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2</a:t>
            </a:r>
          </a:p>
        </p:txBody>
      </p:sp>
      <p:sp>
        <p:nvSpPr>
          <p:cNvPr id="120850" name="Line 1042"/>
          <p:cNvSpPr>
            <a:spLocks noChangeShapeType="1"/>
          </p:cNvSpPr>
          <p:nvPr/>
        </p:nvSpPr>
        <p:spPr bwMode="auto">
          <a:xfrm>
            <a:off x="4343400" y="2667000"/>
            <a:ext cx="0" cy="373380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1" name="AutoShape 1043"/>
          <p:cNvSpPr>
            <a:spLocks noChangeArrowheads="1"/>
          </p:cNvSpPr>
          <p:nvPr/>
        </p:nvSpPr>
        <p:spPr bwMode="auto">
          <a:xfrm>
            <a:off x="2667000" y="403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20852" name="Oval 1044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8451" name="Group 1045"/>
          <p:cNvGrpSpPr>
            <a:grpSpLocks/>
          </p:cNvGrpSpPr>
          <p:nvPr/>
        </p:nvGrpSpPr>
        <p:grpSpPr bwMode="auto">
          <a:xfrm>
            <a:off x="990600" y="5181600"/>
            <a:ext cx="762000" cy="762000"/>
            <a:chOff x="1824" y="2784"/>
            <a:chExt cx="480" cy="480"/>
          </a:xfrm>
        </p:grpSpPr>
        <p:sp>
          <p:nvSpPr>
            <p:cNvPr id="120854" name="Oval 1046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20855" name="Oval 10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20856" name="Line 1048"/>
          <p:cNvSpPr>
            <a:spLocks noChangeShapeType="1"/>
          </p:cNvSpPr>
          <p:nvPr/>
        </p:nvSpPr>
        <p:spPr bwMode="auto">
          <a:xfrm>
            <a:off x="1371600" y="3429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7" name="Line 1049"/>
          <p:cNvSpPr>
            <a:spLocks noChangeShapeType="1"/>
          </p:cNvSpPr>
          <p:nvPr/>
        </p:nvSpPr>
        <p:spPr bwMode="auto">
          <a:xfrm>
            <a:off x="1371600" y="4572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20858" name="Text Box 1050" descr="Large confetti"/>
          <p:cNvSpPr txBox="1">
            <a:spLocks noChangeArrowheads="1"/>
          </p:cNvSpPr>
          <p:nvPr/>
        </p:nvSpPr>
        <p:spPr bwMode="auto">
          <a:xfrm>
            <a:off x="2057400" y="3581400"/>
            <a:ext cx="785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</p:txBody>
      </p:sp>
      <p:sp>
        <p:nvSpPr>
          <p:cNvPr id="120859" name="Text Box 1051" descr="Large confetti"/>
          <p:cNvSpPr txBox="1">
            <a:spLocks noChangeArrowheads="1"/>
          </p:cNvSpPr>
          <p:nvPr/>
        </p:nvSpPr>
        <p:spPr bwMode="auto">
          <a:xfrm>
            <a:off x="4800600" y="31242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[condition 1]</a:t>
            </a:r>
          </a:p>
        </p:txBody>
      </p:sp>
      <p:sp>
        <p:nvSpPr>
          <p:cNvPr id="120860" name="Text Box 1052" descr="Large confetti"/>
          <p:cNvSpPr txBox="1">
            <a:spLocks noChangeArrowheads="1"/>
          </p:cNvSpPr>
          <p:nvPr/>
        </p:nvSpPr>
        <p:spPr bwMode="auto">
          <a:xfrm>
            <a:off x="7086600" y="31242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Event A</a:t>
            </a:r>
          </a:p>
          <a:p>
            <a:pPr algn="ctr" eaLnBrk="1" hangingPunct="1"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[condition 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77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Composite States</a:t>
            </a:r>
          </a:p>
        </p:txBody>
      </p:sp>
      <p:sp>
        <p:nvSpPr>
          <p:cNvPr id="117763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used to model hierarchical states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1219200" y="3276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8100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1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5410200" y="35814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2895600" y="34290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2895600" y="36576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V="1">
            <a:off x="4495800" y="39624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9467" name="Group 10"/>
          <p:cNvGrpSpPr>
            <a:grpSpLocks/>
          </p:cNvGrpSpPr>
          <p:nvPr/>
        </p:nvGrpSpPr>
        <p:grpSpPr bwMode="auto">
          <a:xfrm>
            <a:off x="5410200" y="5181600"/>
            <a:ext cx="762000" cy="762000"/>
            <a:chOff x="1824" y="2784"/>
            <a:chExt cx="480" cy="480"/>
          </a:xfrm>
        </p:grpSpPr>
        <p:sp>
          <p:nvSpPr>
            <p:cNvPr id="117771" name="Oval 11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17772" name="Oval 12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4495800" y="4953000"/>
            <a:ext cx="9144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6019800" y="3962400"/>
            <a:ext cx="9906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V="1">
            <a:off x="6172200" y="4953000"/>
            <a:ext cx="76200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arrow" w="lg" len="lg"/>
            <a:tailEnd type="none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78" name="AutoShape 18"/>
          <p:cNvSpPr>
            <a:spLocks noChangeArrowheads="1"/>
          </p:cNvSpPr>
          <p:nvPr/>
        </p:nvSpPr>
        <p:spPr bwMode="auto">
          <a:xfrm>
            <a:off x="61722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2</a:t>
            </a:r>
          </a:p>
        </p:txBody>
      </p:sp>
      <p:sp>
        <p:nvSpPr>
          <p:cNvPr id="117779" name="AutoShape 19"/>
          <p:cNvSpPr>
            <a:spLocks noChangeArrowheads="1"/>
          </p:cNvSpPr>
          <p:nvPr/>
        </p:nvSpPr>
        <p:spPr bwMode="auto">
          <a:xfrm>
            <a:off x="3581400" y="2971800"/>
            <a:ext cx="44196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3657600" y="3352800"/>
            <a:ext cx="4191000" cy="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921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Statechart</a:t>
            </a:r>
            <a:r>
              <a:rPr lang="en-US" sz="3200" dirty="0"/>
              <a:t> Diagrams: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how to build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315200" cy="4572000"/>
          </a:xfrm>
        </p:spPr>
        <p:txBody>
          <a:bodyPr/>
          <a:lstStyle/>
          <a:p>
            <a:pPr marL="381000" indent="-381000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dirty="0"/>
              <a:t>	there are five steps</a:t>
            </a:r>
          </a:p>
          <a:p>
            <a:pPr marL="381000" indent="-381000" eaLnBrk="1" hangingPunct="1">
              <a:buFontTx/>
              <a:buNone/>
              <a:defRPr/>
            </a:pPr>
            <a:endParaRPr lang="en-US" sz="1400" dirty="0"/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identify the entities (objects or use cases) that      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  need to be further detailed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identify the start and end states for each entity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determine the events relating to each entity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create the </a:t>
            </a:r>
            <a:r>
              <a:rPr lang="en-US" sz="2000" dirty="0" err="1"/>
              <a:t>statechart</a:t>
            </a:r>
            <a:r>
              <a:rPr lang="en-US" sz="2000" dirty="0"/>
              <a:t> diagram beginning with 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  the start event</a:t>
            </a:r>
          </a:p>
          <a:p>
            <a:pPr marL="381000" indent="-381000" eaLnBrk="1" hangingPunct="1">
              <a:buFontTx/>
              <a:buNone/>
              <a:defRPr/>
            </a:pPr>
            <a:r>
              <a:rPr lang="en-US" sz="2000" dirty="0"/>
              <a:t>	- create composite states where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68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</a:t>
            </a:r>
          </a:p>
        </p:txBody>
      </p:sp>
      <p:sp>
        <p:nvSpPr>
          <p:cNvPr id="76816" name="Text Box 16" descr="Large confetti"/>
          <p:cNvSpPr txBox="1">
            <a:spLocks noChangeArrowheads="1"/>
          </p:cNvSpPr>
          <p:nvPr/>
        </p:nvSpPr>
        <p:spPr bwMode="auto">
          <a:xfrm>
            <a:off x="1524000" y="1981200"/>
            <a:ext cx="67056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difference between Statechart diagrams and Activity diagrams: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Statechart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diagrams are used to represent a single object and how its behavior causes it to change state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Activity diagrams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are used to model how different areas of work behave with each other and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890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6858000" cy="274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/>
              <a:t>    a statechart diagram is composed by three components:</a:t>
            </a:r>
          </a:p>
          <a:p>
            <a:pPr eaLnBrk="1" hangingPunct="1">
              <a:buFontTx/>
              <a:buNone/>
              <a:defRPr/>
            </a:pPr>
            <a:endParaRPr lang="en-US" sz="1600"/>
          </a:p>
          <a:p>
            <a:pPr eaLnBrk="1" hangingPunct="1">
              <a:buFontTx/>
              <a:buNone/>
              <a:defRPr/>
            </a:pPr>
            <a:r>
              <a:rPr lang="en-US"/>
              <a:t>		- state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	- transitions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	-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782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 </a:t>
            </a:r>
            <a:br>
              <a:rPr lang="en-US" sz="3200"/>
            </a:br>
            <a:r>
              <a:rPr lang="en-US" sz="2800"/>
              <a:t>What’s “State”</a:t>
            </a:r>
          </a:p>
        </p:txBody>
      </p:sp>
      <p:sp>
        <p:nvSpPr>
          <p:cNvPr id="77840" name="Text Box 16" descr="Large confetti"/>
          <p:cNvSpPr txBox="1">
            <a:spLocks noChangeArrowheads="1"/>
          </p:cNvSpPr>
          <p:nvPr/>
        </p:nvSpPr>
        <p:spPr bwMode="auto">
          <a:xfrm>
            <a:off x="1524000" y="2057400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 is defined as a snapshot or a milestone of an object’s behavior at a particular point in time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1600200" y="3657600"/>
            <a:ext cx="14478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Computer</a:t>
            </a:r>
          </a:p>
        </p:txBody>
      </p:sp>
      <p:sp>
        <p:nvSpPr>
          <p:cNvPr id="8198" name="AutoShape 18"/>
          <p:cNvSpPr>
            <a:spLocks noChangeArrowheads="1"/>
          </p:cNvSpPr>
          <p:nvPr/>
        </p:nvSpPr>
        <p:spPr bwMode="auto">
          <a:xfrm>
            <a:off x="5410200" y="32004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on</a:t>
            </a:r>
          </a:p>
        </p:txBody>
      </p:sp>
      <p:sp>
        <p:nvSpPr>
          <p:cNvPr id="8199" name="AutoShape 19"/>
          <p:cNvSpPr>
            <a:spLocks noChangeArrowheads="1"/>
          </p:cNvSpPr>
          <p:nvPr/>
        </p:nvSpPr>
        <p:spPr bwMode="auto">
          <a:xfrm>
            <a:off x="5410200" y="37338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booting</a:t>
            </a:r>
          </a:p>
        </p:txBody>
      </p:sp>
      <p:sp>
        <p:nvSpPr>
          <p:cNvPr id="8200" name="AutoShape 20"/>
          <p:cNvSpPr>
            <a:spLocks noChangeArrowheads="1"/>
          </p:cNvSpPr>
          <p:nvPr/>
        </p:nvSpPr>
        <p:spPr bwMode="auto">
          <a:xfrm>
            <a:off x="5410200" y="42672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processing</a:t>
            </a:r>
          </a:p>
        </p:txBody>
      </p:sp>
      <p:sp>
        <p:nvSpPr>
          <p:cNvPr id="8201" name="AutoShape 21"/>
          <p:cNvSpPr>
            <a:spLocks noChangeArrowheads="1"/>
          </p:cNvSpPr>
          <p:nvPr/>
        </p:nvSpPr>
        <p:spPr bwMode="auto">
          <a:xfrm>
            <a:off x="5410200" y="48006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idle</a:t>
            </a:r>
          </a:p>
        </p:txBody>
      </p:sp>
      <p:sp>
        <p:nvSpPr>
          <p:cNvPr id="8202" name="AutoShape 22"/>
          <p:cNvSpPr>
            <a:spLocks noChangeArrowheads="1"/>
          </p:cNvSpPr>
          <p:nvPr/>
        </p:nvSpPr>
        <p:spPr bwMode="auto">
          <a:xfrm>
            <a:off x="5410200" y="53340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Shutting down</a:t>
            </a:r>
          </a:p>
        </p:txBody>
      </p:sp>
      <p:sp>
        <p:nvSpPr>
          <p:cNvPr id="8203" name="AutoShape 23"/>
          <p:cNvSpPr>
            <a:spLocks noChangeArrowheads="1"/>
          </p:cNvSpPr>
          <p:nvPr/>
        </p:nvSpPr>
        <p:spPr bwMode="auto">
          <a:xfrm>
            <a:off x="5410200" y="58674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off</a:t>
            </a:r>
          </a:p>
        </p:txBody>
      </p:sp>
      <p:sp>
        <p:nvSpPr>
          <p:cNvPr id="77848" name="Text Box 24" descr="Large confetti"/>
          <p:cNvSpPr txBox="1">
            <a:spLocks noChangeArrowheads="1"/>
          </p:cNvSpPr>
          <p:nvPr/>
        </p:nvSpPr>
        <p:spPr bwMode="auto">
          <a:xfrm>
            <a:off x="1524000" y="4419600"/>
            <a:ext cx="356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can be in the following states: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987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State</a:t>
            </a:r>
          </a:p>
        </p:txBody>
      </p:sp>
      <p:sp>
        <p:nvSpPr>
          <p:cNvPr id="79889" name="Text Box 17" descr="Large confetti"/>
          <p:cNvSpPr txBox="1">
            <a:spLocks noChangeArrowheads="1"/>
          </p:cNvSpPr>
          <p:nvPr/>
        </p:nvSpPr>
        <p:spPr bwMode="auto">
          <a:xfrm>
            <a:off x="1447800" y="22098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there are three separate notations for states in the statechart diagram:</a:t>
            </a:r>
          </a:p>
        </p:txBody>
      </p:sp>
      <p:sp>
        <p:nvSpPr>
          <p:cNvPr id="79891" name="AutoShape 19"/>
          <p:cNvSpPr>
            <a:spLocks noChangeArrowheads="1"/>
          </p:cNvSpPr>
          <p:nvPr/>
        </p:nvSpPr>
        <p:spPr bwMode="auto">
          <a:xfrm>
            <a:off x="3124200" y="3429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</a:t>
            </a:r>
          </a:p>
        </p:txBody>
      </p:sp>
      <p:sp>
        <p:nvSpPr>
          <p:cNvPr id="79918" name="Oval 46"/>
          <p:cNvSpPr>
            <a:spLocks noChangeArrowheads="1"/>
          </p:cNvSpPr>
          <p:nvPr/>
        </p:nvSpPr>
        <p:spPr bwMode="auto">
          <a:xfrm>
            <a:off x="3505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9223" name="Group 49"/>
          <p:cNvGrpSpPr>
            <a:grpSpLocks/>
          </p:cNvGrpSpPr>
          <p:nvPr/>
        </p:nvGrpSpPr>
        <p:grpSpPr bwMode="auto">
          <a:xfrm>
            <a:off x="3429000" y="5029200"/>
            <a:ext cx="762000" cy="762000"/>
            <a:chOff x="1824" y="2784"/>
            <a:chExt cx="480" cy="480"/>
          </a:xfrm>
        </p:grpSpPr>
        <p:sp>
          <p:nvSpPr>
            <p:cNvPr id="79920" name="Oval 48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79919" name="Oval 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9224" name="Text Box 50" descr="Large confetti"/>
          <p:cNvSpPr txBox="1">
            <a:spLocks noChangeArrowheads="1"/>
          </p:cNvSpPr>
          <p:nvPr/>
        </p:nvSpPr>
        <p:spPr bwMode="auto">
          <a:xfrm>
            <a:off x="5029200" y="3505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State</a:t>
            </a:r>
          </a:p>
        </p:txBody>
      </p:sp>
      <p:sp>
        <p:nvSpPr>
          <p:cNvPr id="9225" name="Text Box 51" descr="Large confetti"/>
          <p:cNvSpPr txBox="1">
            <a:spLocks noChangeArrowheads="1"/>
          </p:cNvSpPr>
          <p:nvPr/>
        </p:nvSpPr>
        <p:spPr bwMode="auto">
          <a:xfrm>
            <a:off x="4953000" y="42814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Start State</a:t>
            </a:r>
          </a:p>
        </p:txBody>
      </p:sp>
      <p:sp>
        <p:nvSpPr>
          <p:cNvPr id="9226" name="Text Box 52" descr="Large confetti"/>
          <p:cNvSpPr txBox="1">
            <a:spLocks noChangeArrowheads="1"/>
          </p:cNvSpPr>
          <p:nvPr/>
        </p:nvSpPr>
        <p:spPr bwMode="auto">
          <a:xfrm>
            <a:off x="4876800" y="53482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46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State</a:t>
            </a:r>
          </a:p>
        </p:txBody>
      </p:sp>
      <p:sp>
        <p:nvSpPr>
          <p:cNvPr id="114693" name="Rectangle 5" descr="Large confetti"/>
          <p:cNvSpPr>
            <a:spLocks noChangeArrowheads="1"/>
          </p:cNvSpPr>
          <p:nvPr/>
        </p:nvSpPr>
        <p:spPr bwMode="auto">
          <a:xfrm>
            <a:off x="1524000" y="2362200"/>
            <a:ext cx="69056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 statechart diagram can include zero or more start states</a:t>
            </a:r>
          </a:p>
          <a:p>
            <a:pPr eaLnBrk="1" hangingPunct="1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84" charset="0"/>
              <a:cs typeface="+mn-cs"/>
            </a:endParaRP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a statechart diagram can include more than one end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885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Transitions</a:t>
            </a:r>
          </a:p>
        </p:txBody>
      </p:sp>
      <p:sp>
        <p:nvSpPr>
          <p:cNvPr id="78864" name="Text Box 16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transitions are used to show flow from one state to another</a:t>
            </a:r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>
            <a:off x="2895600" y="4343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5562600" y="4343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>
            <a:off x="3352800" y="2971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657600" y="35814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019800" y="55626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6324600" y="48006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419600" y="4572000"/>
            <a:ext cx="1143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57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Decision Points</a:t>
            </a:r>
          </a:p>
        </p:txBody>
      </p:sp>
      <p:sp>
        <p:nvSpPr>
          <p:cNvPr id="115715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decision points make the diagram more visually appealing by grouping transitions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886200" y="3352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638800" y="4800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C</a:t>
            </a: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4648200" y="3886200"/>
            <a:ext cx="0" cy="762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diamond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H="1">
            <a:off x="3733800" y="5029200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4953000" y="5029200"/>
            <a:ext cx="685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2209800" y="4800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5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OOAD, Summer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167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609600" y="550863"/>
            <a:ext cx="8256588" cy="8969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Statechart Diagrams:</a:t>
            </a:r>
            <a:br>
              <a:rPr lang="en-US" sz="3200"/>
            </a:br>
            <a:r>
              <a:rPr lang="en-US" sz="2800"/>
              <a:t>Components – Synchronization</a:t>
            </a:r>
          </a:p>
        </p:txBody>
      </p:sp>
      <p:sp>
        <p:nvSpPr>
          <p:cNvPr id="116739" name="Text Box 3" descr="Large confetti"/>
          <p:cNvSpPr txBox="1">
            <a:spLocks noChangeArrowheads="1"/>
          </p:cNvSpPr>
          <p:nvPr/>
        </p:nvSpPr>
        <p:spPr bwMode="auto">
          <a:xfrm>
            <a:off x="1447800" y="21336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synchronization bars are used to show where states need to catch up with or wait up for others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886200" y="3581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886200" y="487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1905000" y="4038600"/>
            <a:ext cx="609600" cy="609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590800" y="4343400"/>
            <a:ext cx="381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6400800" y="4343400"/>
            <a:ext cx="533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3276600" y="38100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7010400" y="3962400"/>
            <a:ext cx="762000" cy="762000"/>
            <a:chOff x="1824" y="2784"/>
            <a:chExt cx="480" cy="480"/>
          </a:xfrm>
        </p:grpSpPr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84" charset="0"/>
                <a:cs typeface="+mn-cs"/>
              </a:endParaRPr>
            </a:p>
          </p:txBody>
        </p:sp>
      </p:grp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3048000" y="3810000"/>
            <a:ext cx="152400" cy="1219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276600" y="47244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6172200" y="3810000"/>
            <a:ext cx="152400" cy="1219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5486400" y="38100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flipV="1">
            <a:off x="5486400" y="4724400"/>
            <a:ext cx="60960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_UML">
  <a:themeElements>
    <a:clrScheme name="">
      <a:dk1>
        <a:srgbClr val="00264C"/>
      </a:dk1>
      <a:lt1>
        <a:srgbClr val="4D63AB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B2B7D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lab_UM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Confetti">
          <a:fgClr>
            <a:schemeClr val="accent2"/>
          </a:fgClr>
          <a:bgClr>
            <a:schemeClr val="folHlink"/>
          </a:bgClr>
        </a:patt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Confetti">
          <a:fgClr>
            <a:schemeClr val="accent2"/>
          </a:fgClr>
          <a:bgClr>
            <a:schemeClr val="folHlink"/>
          </a:bgClr>
        </a:patt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84" charset="0"/>
          </a:defRPr>
        </a:defPPr>
      </a:lstStyle>
    </a:lnDef>
  </a:objectDefaults>
  <a:extraClrSchemeLst>
    <a:extraClrScheme>
      <a:clrScheme name="lab_UML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_UML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UML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Settings\Administrator\Desktop\lab_UML.pot</Template>
  <TotalTime>2793</TotalTime>
  <Words>360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Tahoma</vt:lpstr>
      <vt:lpstr>Arial</vt:lpstr>
      <vt:lpstr>Calibri</vt:lpstr>
      <vt:lpstr>Times New Roman</vt:lpstr>
      <vt:lpstr>lab_UML</vt:lpstr>
      <vt:lpstr>UML: Statechart Diagrams</vt:lpstr>
      <vt:lpstr>Statechart Diagrams</vt:lpstr>
      <vt:lpstr>Statechart Diagrams: Components</vt:lpstr>
      <vt:lpstr>Statechart Diagrams:  What’s “State”</vt:lpstr>
      <vt:lpstr>Statechart Diagrams: Components – State</vt:lpstr>
      <vt:lpstr>Statechart Diagrams: Components – State</vt:lpstr>
      <vt:lpstr>Statechart Diagrams: Components – Transitions</vt:lpstr>
      <vt:lpstr>Statechart Diagrams: Components – Decision Points</vt:lpstr>
      <vt:lpstr>Statechart Diagrams: Components – Synchronization</vt:lpstr>
      <vt:lpstr>Statechart Diagrams: Components – Actions and Events</vt:lpstr>
      <vt:lpstr>Statechart Diagrams: Components – Actions and Events</vt:lpstr>
      <vt:lpstr>Statechart Diagrams: Components – Actions and Events</vt:lpstr>
      <vt:lpstr>Statechart Diagrams: Components – Actions and Events</vt:lpstr>
      <vt:lpstr>Statechart Diagrams: Components – SubStates</vt:lpstr>
      <vt:lpstr>Statechart Diagrams: Components – Composite States</vt:lpstr>
      <vt:lpstr>Statechart Diagrams:  how to build models</vt:lpstr>
    </vt:vector>
  </TitlesOfParts>
  <Company>Infocus.Commerce Solutions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--Class &amp; State Diagram</dc:title>
  <dc:creator>Ronnie Li</dc:creator>
  <cp:lastModifiedBy>M. Arifur Rahman</cp:lastModifiedBy>
  <cp:revision>599</cp:revision>
  <cp:lastPrinted>2006-11-09T06:49:51Z</cp:lastPrinted>
  <dcterms:created xsi:type="dcterms:W3CDTF">2003-10-03T22:57:43Z</dcterms:created>
  <dcterms:modified xsi:type="dcterms:W3CDTF">2014-05-20T11:44:36Z</dcterms:modified>
</cp:coreProperties>
</file>