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7" r:id="rId3"/>
    <p:sldId id="258" r:id="rId4"/>
    <p:sldId id="259" r:id="rId5"/>
    <p:sldId id="260" r:id="rId6"/>
    <p:sldId id="262" r:id="rId7"/>
    <p:sldId id="261" r:id="rId8"/>
    <p:sldId id="263" r:id="rId9"/>
    <p:sldId id="264" r:id="rId10"/>
    <p:sldId id="265" r:id="rId11"/>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0" d="100"/>
          <a:sy n="60" d="100"/>
        </p:scale>
        <p:origin x="138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7"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660CA14-0D9E-47F4-9F72-D0E5D8571DD4}" type="slidenum">
              <a:rPr lang="en-US" altLang="en-US"/>
              <a:pPr>
                <a:defRPr/>
              </a:pPr>
              <a:t>‹#›</a:t>
            </a:fld>
            <a:endParaRPr lang="en-US" altLang="en-US"/>
          </a:p>
        </p:txBody>
      </p:sp>
    </p:spTree>
    <p:extLst>
      <p:ext uri="{BB962C8B-B14F-4D97-AF65-F5344CB8AC3E}">
        <p14:creationId xmlns:p14="http://schemas.microsoft.com/office/powerpoint/2010/main" val="9910006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74966B-8510-4A0E-8258-A3FA63F43565}" type="slidenum">
              <a:rPr lang="en-US" altLang="en-US"/>
              <a:pPr>
                <a:defRPr/>
              </a:pPr>
              <a:t>‹#›</a:t>
            </a:fld>
            <a:endParaRPr lang="en-US" altLang="en-US"/>
          </a:p>
        </p:txBody>
      </p:sp>
    </p:spTree>
    <p:extLst>
      <p:ext uri="{BB962C8B-B14F-4D97-AF65-F5344CB8AC3E}">
        <p14:creationId xmlns:p14="http://schemas.microsoft.com/office/powerpoint/2010/main" val="370979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015759-0921-4B03-86C0-FBF38A128530}" type="slidenum">
              <a:rPr lang="en-US" altLang="en-US"/>
              <a:pPr>
                <a:defRPr/>
              </a:pPr>
              <a:t>‹#›</a:t>
            </a:fld>
            <a:endParaRPr lang="en-US" altLang="en-US"/>
          </a:p>
        </p:txBody>
      </p:sp>
    </p:spTree>
    <p:extLst>
      <p:ext uri="{BB962C8B-B14F-4D97-AF65-F5344CB8AC3E}">
        <p14:creationId xmlns:p14="http://schemas.microsoft.com/office/powerpoint/2010/main" val="19866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CF93B7-45F3-4486-A167-BE713F18489B}" type="slidenum">
              <a:rPr lang="en-US" altLang="en-US"/>
              <a:pPr>
                <a:defRPr/>
              </a:pPr>
              <a:t>‹#›</a:t>
            </a:fld>
            <a:endParaRPr lang="en-US" altLang="en-US"/>
          </a:p>
        </p:txBody>
      </p:sp>
    </p:spTree>
    <p:extLst>
      <p:ext uri="{BB962C8B-B14F-4D97-AF65-F5344CB8AC3E}">
        <p14:creationId xmlns:p14="http://schemas.microsoft.com/office/powerpoint/2010/main" val="15687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36B02A-7196-45ED-AD99-E54C5B8ACC16}" type="slidenum">
              <a:rPr lang="en-US" altLang="en-US"/>
              <a:pPr>
                <a:defRPr/>
              </a:pPr>
              <a:t>‹#›</a:t>
            </a:fld>
            <a:endParaRPr lang="en-US" altLang="en-US"/>
          </a:p>
        </p:txBody>
      </p:sp>
    </p:spTree>
    <p:extLst>
      <p:ext uri="{BB962C8B-B14F-4D97-AF65-F5344CB8AC3E}">
        <p14:creationId xmlns:p14="http://schemas.microsoft.com/office/powerpoint/2010/main" val="27885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93AF05-E35F-44C4-91CB-C4F51E39D13B}" type="slidenum">
              <a:rPr lang="en-US" altLang="en-US"/>
              <a:pPr>
                <a:defRPr/>
              </a:pPr>
              <a:t>‹#›</a:t>
            </a:fld>
            <a:endParaRPr lang="en-US" altLang="en-US"/>
          </a:p>
        </p:txBody>
      </p:sp>
    </p:spTree>
    <p:extLst>
      <p:ext uri="{BB962C8B-B14F-4D97-AF65-F5344CB8AC3E}">
        <p14:creationId xmlns:p14="http://schemas.microsoft.com/office/powerpoint/2010/main" val="136019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350E01-137F-4F5E-BE4A-043E5C47838C}" type="slidenum">
              <a:rPr lang="en-US" altLang="en-US"/>
              <a:pPr>
                <a:defRPr/>
              </a:pPr>
              <a:t>‹#›</a:t>
            </a:fld>
            <a:endParaRPr lang="en-US" altLang="en-US"/>
          </a:p>
        </p:txBody>
      </p:sp>
    </p:spTree>
    <p:extLst>
      <p:ext uri="{BB962C8B-B14F-4D97-AF65-F5344CB8AC3E}">
        <p14:creationId xmlns:p14="http://schemas.microsoft.com/office/powerpoint/2010/main" val="59168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F8C437-CC35-40BF-A6C0-88C60B8FBB51}" type="slidenum">
              <a:rPr lang="en-US" altLang="en-US"/>
              <a:pPr>
                <a:defRPr/>
              </a:pPr>
              <a:t>‹#›</a:t>
            </a:fld>
            <a:endParaRPr lang="en-US" altLang="en-US"/>
          </a:p>
        </p:txBody>
      </p:sp>
    </p:spTree>
    <p:extLst>
      <p:ext uri="{BB962C8B-B14F-4D97-AF65-F5344CB8AC3E}">
        <p14:creationId xmlns:p14="http://schemas.microsoft.com/office/powerpoint/2010/main" val="254502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D9B399-5AC1-454D-B2F7-7DBE32E8EFA5}" type="slidenum">
              <a:rPr lang="en-US" altLang="en-US"/>
              <a:pPr>
                <a:defRPr/>
              </a:pPr>
              <a:t>‹#›</a:t>
            </a:fld>
            <a:endParaRPr lang="en-US" altLang="en-US"/>
          </a:p>
        </p:txBody>
      </p:sp>
    </p:spTree>
    <p:extLst>
      <p:ext uri="{BB962C8B-B14F-4D97-AF65-F5344CB8AC3E}">
        <p14:creationId xmlns:p14="http://schemas.microsoft.com/office/powerpoint/2010/main" val="71094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18B3FD6-B523-473F-A644-026A92688BE4}" type="slidenum">
              <a:rPr lang="en-US" altLang="en-US"/>
              <a:pPr>
                <a:defRPr/>
              </a:pPr>
              <a:t>‹#›</a:t>
            </a:fld>
            <a:endParaRPr lang="en-US" altLang="en-US"/>
          </a:p>
        </p:txBody>
      </p:sp>
    </p:spTree>
    <p:extLst>
      <p:ext uri="{BB962C8B-B14F-4D97-AF65-F5344CB8AC3E}">
        <p14:creationId xmlns:p14="http://schemas.microsoft.com/office/powerpoint/2010/main" val="144430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44655-D386-449F-97F4-2155BBCF4AC6}" type="slidenum">
              <a:rPr lang="en-US" altLang="en-US"/>
              <a:pPr>
                <a:defRPr/>
              </a:pPr>
              <a:t>‹#›</a:t>
            </a:fld>
            <a:endParaRPr lang="en-US" altLang="en-US"/>
          </a:p>
        </p:txBody>
      </p:sp>
    </p:spTree>
    <p:extLst>
      <p:ext uri="{BB962C8B-B14F-4D97-AF65-F5344CB8AC3E}">
        <p14:creationId xmlns:p14="http://schemas.microsoft.com/office/powerpoint/2010/main" val="69412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B5EDD0-9576-4878-983F-5D3C795AA49E}" type="slidenum">
              <a:rPr lang="en-US" altLang="en-US"/>
              <a:pPr>
                <a:defRPr/>
              </a:pPr>
              <a:t>‹#›</a:t>
            </a:fld>
            <a:endParaRPr lang="en-US" altLang="en-US"/>
          </a:p>
        </p:txBody>
      </p:sp>
    </p:spTree>
    <p:extLst>
      <p:ext uri="{BB962C8B-B14F-4D97-AF65-F5344CB8AC3E}">
        <p14:creationId xmlns:p14="http://schemas.microsoft.com/office/powerpoint/2010/main" val="343682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F6AC1EB7-FA7C-4E49-9794-86DB4D9D785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b="1"/>
              <a:t>Object Oriented Software Metric</a:t>
            </a:r>
          </a:p>
        </p:txBody>
      </p:sp>
      <p:sp>
        <p:nvSpPr>
          <p:cNvPr id="3075" name="Rectangle 3"/>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r>
              <a:rPr lang="en-US" altLang="en-US" b="1" dirty="0"/>
              <a:t>Constructive Cost Model</a:t>
            </a:r>
            <a:br>
              <a:rPr lang="en-US" altLang="en-US" b="1" dirty="0"/>
            </a:br>
            <a:r>
              <a:rPr lang="en-US" altLang="en-US" b="1" dirty="0"/>
              <a:t>(</a:t>
            </a:r>
            <a:r>
              <a:rPr lang="en-US" altLang="en-US" b="1" dirty="0" err="1"/>
              <a:t>CoCoMo</a:t>
            </a:r>
            <a:r>
              <a:rPr lang="en-US" altLang="en-US" b="1" dirty="0"/>
              <a:t>)</a:t>
            </a:r>
            <a:r>
              <a:rPr lang="en-US" altLang="en-US" dirty="0"/>
              <a:t> </a:t>
            </a:r>
            <a:endParaRPr lang="en-US" dirty="0"/>
          </a:p>
        </p:txBody>
      </p:sp>
      <p:sp>
        <p:nvSpPr>
          <p:cNvPr id="3" name="Content Placeholder 2"/>
          <p:cNvSpPr>
            <a:spLocks noGrp="1"/>
          </p:cNvSpPr>
          <p:nvPr>
            <p:ph idx="1"/>
          </p:nvPr>
        </p:nvSpPr>
        <p:spPr/>
        <p:txBody>
          <a:bodyPr/>
          <a:lstStyle/>
          <a:p>
            <a:pPr marL="0" indent="0">
              <a:buFont typeface="Wingdings 2" panose="05020102010507070707" pitchFamily="18" charset="2"/>
              <a:buNone/>
            </a:pPr>
            <a:r>
              <a:rPr lang="en-US" sz="1600" dirty="0">
                <a:solidFill>
                  <a:srgbClr val="C00000"/>
                </a:solidFill>
              </a:rPr>
              <a:t>Organic:</a:t>
            </a:r>
          </a:p>
          <a:p>
            <a:pPr>
              <a:buFont typeface="Wingdings" panose="05000000000000000000" pitchFamily="2" charset="2"/>
              <a:buChar char="§"/>
            </a:pPr>
            <a:r>
              <a:rPr lang="en-US" sz="1600" dirty="0"/>
              <a:t>relatively small size (2-50 </a:t>
            </a:r>
            <a:r>
              <a:rPr lang="en-US" sz="1600" dirty="0" err="1"/>
              <a:t>KLoc</a:t>
            </a:r>
            <a:r>
              <a:rPr lang="en-US" sz="1600" dirty="0"/>
              <a:t>), simple, less innovative software projects in which a small teams with good application experience work to a project with less tightly schedule</a:t>
            </a:r>
          </a:p>
          <a:p>
            <a:pPr>
              <a:buFont typeface="Wingdings" panose="05000000000000000000" pitchFamily="2" charset="2"/>
              <a:buChar char="§"/>
            </a:pPr>
            <a:r>
              <a:rPr lang="en-US" sz="1600" dirty="0"/>
              <a:t>Example: showing VUES information to webpage, payroll system</a:t>
            </a:r>
          </a:p>
          <a:p>
            <a:pPr marL="0" indent="0">
              <a:buFont typeface="Wingdings 2" panose="05020102010507070707" pitchFamily="18" charset="2"/>
              <a:buNone/>
            </a:pPr>
            <a:r>
              <a:rPr lang="en-US" sz="1600" dirty="0">
                <a:solidFill>
                  <a:srgbClr val="C00000"/>
                </a:solidFill>
              </a:rPr>
              <a:t>Semidetached:</a:t>
            </a:r>
          </a:p>
          <a:p>
            <a:pPr>
              <a:buFont typeface="Wingdings" panose="05000000000000000000" pitchFamily="2" charset="2"/>
              <a:buChar char="§"/>
            </a:pPr>
            <a:r>
              <a:rPr lang="en-US" sz="1600" dirty="0"/>
              <a:t>Medium size (50-300 </a:t>
            </a:r>
            <a:r>
              <a:rPr lang="en-US" sz="1600" dirty="0" err="1"/>
              <a:t>KLoc</a:t>
            </a:r>
            <a:r>
              <a:rPr lang="en-US" sz="1600" dirty="0"/>
              <a:t>) and innovation, complexity in software project in which teams with mixed experience levels works in a mix of h/w and s/w application with relative tight schedule</a:t>
            </a:r>
          </a:p>
          <a:p>
            <a:pPr>
              <a:buFont typeface="Wingdings" panose="05000000000000000000" pitchFamily="2" charset="2"/>
              <a:buChar char="§"/>
            </a:pPr>
            <a:r>
              <a:rPr lang="en-US" sz="1600" dirty="0"/>
              <a:t>Example: biometric log-in time saved in VUES database</a:t>
            </a:r>
          </a:p>
          <a:p>
            <a:pPr marL="0" indent="0">
              <a:buFont typeface="Wingdings 2" panose="05020102010507070707" pitchFamily="18" charset="2"/>
              <a:buNone/>
            </a:pPr>
            <a:r>
              <a:rPr lang="en-US" sz="1600" dirty="0">
                <a:solidFill>
                  <a:srgbClr val="C00000"/>
                </a:solidFill>
              </a:rPr>
              <a:t>Embedded:</a:t>
            </a:r>
          </a:p>
          <a:p>
            <a:pPr>
              <a:buFont typeface="Wingdings" panose="05000000000000000000" pitchFamily="2" charset="2"/>
              <a:buChar char="§"/>
            </a:pPr>
            <a:r>
              <a:rPr lang="en-US" sz="1600" dirty="0">
                <a:solidFill>
                  <a:srgbClr val="C00000"/>
                </a:solidFill>
              </a:rPr>
              <a:t> </a:t>
            </a:r>
            <a:r>
              <a:rPr lang="en-US" sz="1600" dirty="0"/>
              <a:t>A Large size (&gt;300 </a:t>
            </a:r>
            <a:r>
              <a:rPr lang="en-US" sz="1600" dirty="0" err="1"/>
              <a:t>KLoc</a:t>
            </a:r>
            <a:r>
              <a:rPr lang="en-US" sz="1600" dirty="0"/>
              <a:t>), more innovative, complex software project that must be developed within a strongly coupled to hardware environment (e.g.  Autopilot, biometric device, elevator)</a:t>
            </a:r>
          </a:p>
          <a:p>
            <a:pPr>
              <a:buFont typeface="Wingdings" panose="05000000000000000000" pitchFamily="2" charset="2"/>
              <a:buChar char="§"/>
            </a:pPr>
            <a:r>
              <a:rPr lang="en-US" sz="1600" dirty="0"/>
              <a:t>Projects has the characteristics that the product being developed had to operate within very tight constraints and changes to the system are very costly</a:t>
            </a:r>
            <a:endParaRPr lang="en-US" sz="1600" dirty="0">
              <a:solidFill>
                <a:srgbClr val="C00000"/>
              </a:solidFill>
            </a:endParaRPr>
          </a:p>
          <a:p>
            <a:endParaRPr lang="en-US" sz="1600" dirty="0"/>
          </a:p>
        </p:txBody>
      </p:sp>
    </p:spTree>
    <p:extLst>
      <p:ext uri="{BB962C8B-B14F-4D97-AF65-F5344CB8AC3E}">
        <p14:creationId xmlns:p14="http://schemas.microsoft.com/office/powerpoint/2010/main" val="392407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b="1"/>
              <a:t>Weighted Methods per Class (WMC)</a:t>
            </a:r>
          </a:p>
        </p:txBody>
      </p:sp>
      <p:sp>
        <p:nvSpPr>
          <p:cNvPr id="4099" name="Rectangle 3"/>
          <p:cNvSpPr>
            <a:spLocks noGrp="1" noChangeArrowheads="1"/>
          </p:cNvSpPr>
          <p:nvPr>
            <p:ph type="body" idx="1"/>
          </p:nvPr>
        </p:nvSpPr>
        <p:spPr>
          <a:xfrm>
            <a:off x="457200" y="1600200"/>
            <a:ext cx="8229600" cy="4876800"/>
          </a:xfrm>
        </p:spPr>
        <p:txBody>
          <a:bodyPr/>
          <a:lstStyle/>
          <a:p>
            <a:pPr eaLnBrk="1" hangingPunct="1">
              <a:lnSpc>
                <a:spcPct val="80000"/>
              </a:lnSpc>
            </a:pPr>
            <a:r>
              <a:rPr lang="en-US" altLang="en-US" sz="2000"/>
              <a:t>The effort in developing a class will in some sense will be determined by the number of methods the class has and the complexity of the methods. </a:t>
            </a:r>
          </a:p>
          <a:p>
            <a:pPr eaLnBrk="1" hangingPunct="1">
              <a:lnSpc>
                <a:spcPct val="80000"/>
              </a:lnSpc>
            </a:pPr>
            <a:r>
              <a:rPr lang="en-US" altLang="en-US" sz="2000"/>
              <a:t>Suppose a class </a:t>
            </a:r>
            <a:r>
              <a:rPr lang="en-US" altLang="en-US" sz="2000" i="1"/>
              <a:t>C </a:t>
            </a:r>
            <a:r>
              <a:rPr lang="en-US" altLang="en-US" sz="2000"/>
              <a:t>has methods </a:t>
            </a:r>
            <a:r>
              <a:rPr lang="en-US" altLang="en-US" sz="2000" i="1"/>
              <a:t>M1, M2..</a:t>
            </a:r>
            <a:r>
              <a:rPr lang="en-US" altLang="en-US" sz="2000"/>
              <a:t>. </a:t>
            </a:r>
            <a:r>
              <a:rPr lang="en-US" altLang="en-US" sz="2000" i="1"/>
              <a:t>Mn </a:t>
            </a:r>
            <a:r>
              <a:rPr lang="en-US" altLang="en-US" sz="2000"/>
              <a:t>defined on it. Let the complexity of the method </a:t>
            </a:r>
            <a:r>
              <a:rPr lang="en-US" altLang="en-US" sz="2000" i="1"/>
              <a:t>M1 </a:t>
            </a:r>
            <a:r>
              <a:rPr lang="en-US" altLang="en-US" sz="2000"/>
              <a:t>be </a:t>
            </a:r>
            <a:r>
              <a:rPr lang="en-US" altLang="en-US" sz="2000" i="1"/>
              <a:t>c1, then</a:t>
            </a:r>
            <a:r>
              <a:rPr lang="en-US" altLang="en-US" sz="2000"/>
              <a:t> </a:t>
            </a:r>
          </a:p>
          <a:p>
            <a:pPr eaLnBrk="1" hangingPunct="1">
              <a:lnSpc>
                <a:spcPct val="80000"/>
              </a:lnSpc>
              <a:buFontTx/>
              <a:buNone/>
            </a:pPr>
            <a:r>
              <a:rPr lang="en-US" altLang="en-US" sz="2000"/>
              <a:t>	</a:t>
            </a:r>
          </a:p>
          <a:p>
            <a:pPr eaLnBrk="1" hangingPunct="1">
              <a:lnSpc>
                <a:spcPct val="80000"/>
              </a:lnSpc>
              <a:buFontTx/>
              <a:buNone/>
            </a:pPr>
            <a:r>
              <a:rPr lang="en-US" altLang="en-US" sz="2000"/>
              <a:t>	WMC = </a:t>
            </a:r>
          </a:p>
          <a:p>
            <a:pPr eaLnBrk="1" hangingPunct="1">
              <a:lnSpc>
                <a:spcPct val="80000"/>
              </a:lnSpc>
              <a:buFontTx/>
              <a:buNone/>
            </a:pPr>
            <a:endParaRPr lang="en-US" altLang="en-US" sz="2000"/>
          </a:p>
          <a:p>
            <a:pPr eaLnBrk="1" hangingPunct="1">
              <a:lnSpc>
                <a:spcPct val="80000"/>
              </a:lnSpc>
            </a:pPr>
            <a:r>
              <a:rPr lang="en-US" altLang="en-US" sz="2000"/>
              <a:t>If the complexity of each method is considered 1, WMC gives the total number </a:t>
            </a:r>
            <a:r>
              <a:rPr lang="en-US" altLang="en-US" sz="2000" i="1"/>
              <a:t>of </a:t>
            </a:r>
            <a:r>
              <a:rPr lang="en-US" altLang="en-US" sz="2000"/>
              <a:t>methods in the class. </a:t>
            </a:r>
          </a:p>
          <a:p>
            <a:pPr eaLnBrk="1" hangingPunct="1">
              <a:lnSpc>
                <a:spcPct val="80000"/>
              </a:lnSpc>
            </a:pPr>
            <a:r>
              <a:rPr lang="en-US" altLang="en-US" sz="2000"/>
              <a:t>The data based on evaluation of some existing programs, shows that in most cases, the classes tend to have only a small number of methods, implying that most classes are simple and provide some specific abstraction and operations. </a:t>
            </a:r>
          </a:p>
          <a:p>
            <a:pPr eaLnBrk="1" hangingPunct="1">
              <a:lnSpc>
                <a:spcPct val="80000"/>
              </a:lnSpc>
            </a:pPr>
            <a:r>
              <a:rPr lang="en-US" altLang="en-US" sz="2000"/>
              <a:t>WMC metric has a reasonable correlation with fault-proneness of a class. As can be expected, the larger the WMC of a class the better the chances that the class is fault-prone. 		</a:t>
            </a: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aphicFrame>
        <p:nvGraphicFramePr>
          <p:cNvPr id="4101" name="Object 4"/>
          <p:cNvGraphicFramePr>
            <a:graphicFrameLocks noChangeAspect="1"/>
          </p:cNvGraphicFramePr>
          <p:nvPr/>
        </p:nvGraphicFramePr>
        <p:xfrm>
          <a:off x="1838325" y="2867025"/>
          <a:ext cx="792163" cy="990600"/>
        </p:xfrm>
        <a:graphic>
          <a:graphicData uri="http://schemas.openxmlformats.org/presentationml/2006/ole">
            <mc:AlternateContent xmlns:mc="http://schemas.openxmlformats.org/markup-compatibility/2006">
              <mc:Choice xmlns:v="urn:schemas-microsoft-com:vml" Requires="v">
                <p:oleObj name="Equation" r:id="rId2" imgW="342751" imgH="431613" progId="Equation.3">
                  <p:embed/>
                </p:oleObj>
              </mc:Choice>
              <mc:Fallback>
                <p:oleObj name="Equation" r:id="rId2" imgW="342751" imgH="43161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2867025"/>
                        <a:ext cx="7921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z="4000" b="1"/>
              <a:t>Depth of Inheritance Tree (DIT)</a:t>
            </a:r>
            <a:r>
              <a:rPr lang="en-US" altLang="en-US" sz="4000"/>
              <a:t> </a:t>
            </a:r>
          </a:p>
        </p:txBody>
      </p:sp>
      <p:sp>
        <p:nvSpPr>
          <p:cNvPr id="5123" name="Rectangle 3"/>
          <p:cNvSpPr>
            <a:spLocks noGrp="1" noChangeArrowheads="1"/>
          </p:cNvSpPr>
          <p:nvPr>
            <p:ph type="body" idx="1"/>
          </p:nvPr>
        </p:nvSpPr>
        <p:spPr>
          <a:xfrm>
            <a:off x="457200" y="1600200"/>
            <a:ext cx="8229600" cy="4800600"/>
          </a:xfrm>
        </p:spPr>
        <p:txBody>
          <a:bodyPr/>
          <a:lstStyle/>
          <a:p>
            <a:pPr eaLnBrk="1" hangingPunct="1">
              <a:lnSpc>
                <a:spcPct val="80000"/>
              </a:lnSpc>
            </a:pPr>
            <a:r>
              <a:rPr lang="en-US" altLang="en-US" sz="1600"/>
              <a:t>Inheritance is one of the unique features of the object- oriented paradigm. </a:t>
            </a:r>
          </a:p>
          <a:p>
            <a:pPr eaLnBrk="1" hangingPunct="1">
              <a:lnSpc>
                <a:spcPct val="80000"/>
              </a:lnSpc>
            </a:pPr>
            <a:r>
              <a:rPr lang="en-US" altLang="en-US" sz="1600"/>
              <a:t>Inheritance is one of the main mechanisms for reuse</a:t>
            </a:r>
          </a:p>
          <a:p>
            <a:pPr eaLnBrk="1" hangingPunct="1">
              <a:lnSpc>
                <a:spcPct val="80000"/>
              </a:lnSpc>
            </a:pPr>
            <a:r>
              <a:rPr lang="en-US" altLang="en-US" sz="1600"/>
              <a:t>The deeper a particular class is in a class hierarchy, the more methods it has available for reuse, thereby providing a larger reuse potential </a:t>
            </a:r>
          </a:p>
          <a:p>
            <a:pPr eaLnBrk="1" hangingPunct="1">
              <a:lnSpc>
                <a:spcPct val="80000"/>
              </a:lnSpc>
            </a:pPr>
            <a:r>
              <a:rPr lang="en-US" altLang="en-US" sz="1600"/>
              <a:t>Inheritance increases coupling, which makes changing a class harder </a:t>
            </a:r>
          </a:p>
          <a:p>
            <a:pPr eaLnBrk="1" hangingPunct="1">
              <a:lnSpc>
                <a:spcPct val="80000"/>
              </a:lnSpc>
            </a:pPr>
            <a:r>
              <a:rPr lang="en-US" altLang="en-US" sz="1600"/>
              <a:t>A class deep in the hierarchy has a lot of methods it can inherit, which makes it difficult to predict its behavior </a:t>
            </a:r>
          </a:p>
          <a:p>
            <a:pPr eaLnBrk="1" hangingPunct="1">
              <a:lnSpc>
                <a:spcPct val="80000"/>
              </a:lnSpc>
            </a:pPr>
            <a:r>
              <a:rPr lang="en-US" altLang="en-US" sz="1600"/>
              <a:t>The DIT of a class </a:t>
            </a:r>
            <a:r>
              <a:rPr lang="en-US" altLang="en-US" sz="1600" i="1"/>
              <a:t>C </a:t>
            </a:r>
            <a:r>
              <a:rPr lang="en-US" altLang="en-US" sz="1600"/>
              <a:t>in an inheritance hierarchy is the depth from the root class in the inheritance tree </a:t>
            </a:r>
          </a:p>
          <a:p>
            <a:pPr eaLnBrk="1" hangingPunct="1">
              <a:lnSpc>
                <a:spcPct val="80000"/>
              </a:lnSpc>
            </a:pPr>
            <a:r>
              <a:rPr lang="en-US" altLang="en-US" sz="1600"/>
              <a:t>It is the length of the shortest path from the root of the tree to the node representing </a:t>
            </a:r>
            <a:r>
              <a:rPr lang="en-US" altLang="en-US" sz="1600" i="1"/>
              <a:t>C </a:t>
            </a:r>
            <a:r>
              <a:rPr lang="en-US" altLang="en-US" sz="1600"/>
              <a:t>or the number of ancestors </a:t>
            </a:r>
            <a:r>
              <a:rPr lang="en-US" altLang="en-US" sz="1600" i="1"/>
              <a:t>C </a:t>
            </a:r>
            <a:r>
              <a:rPr lang="en-US" altLang="en-US" sz="1600"/>
              <a:t>has </a:t>
            </a:r>
          </a:p>
          <a:p>
            <a:pPr eaLnBrk="1" hangingPunct="1">
              <a:lnSpc>
                <a:spcPct val="80000"/>
              </a:lnSpc>
            </a:pPr>
            <a:r>
              <a:rPr lang="en-US" altLang="en-US" sz="1600"/>
              <a:t>In case of multiple inheritance, the DIT metric is the maximum length from a root to C </a:t>
            </a:r>
          </a:p>
          <a:p>
            <a:pPr eaLnBrk="1" hangingPunct="1">
              <a:lnSpc>
                <a:spcPct val="80000"/>
              </a:lnSpc>
            </a:pPr>
            <a:r>
              <a:rPr lang="en-US" altLang="en-US" sz="1600"/>
              <a:t>Statistical data suggests that most classes in applications tend to be close to the root, with the maximum DIT metric value being around 10 </a:t>
            </a:r>
          </a:p>
          <a:p>
            <a:pPr eaLnBrk="1" hangingPunct="1">
              <a:lnSpc>
                <a:spcPct val="80000"/>
              </a:lnSpc>
            </a:pPr>
            <a:r>
              <a:rPr lang="en-US" altLang="en-US" sz="1600"/>
              <a:t>Most the classes have a DIT of 0 (that is, they are the root). </a:t>
            </a:r>
          </a:p>
          <a:p>
            <a:pPr eaLnBrk="1" hangingPunct="1">
              <a:lnSpc>
                <a:spcPct val="80000"/>
              </a:lnSpc>
            </a:pPr>
            <a:r>
              <a:rPr lang="en-US" altLang="en-US" sz="1600"/>
              <a:t>The designers tend to keep the number of abstraction levels (reflected by the levels in the inheritance tree) small, presumably to aid understanding. In other words, designers might be giving upon reusability in favor of comprehensibility </a:t>
            </a:r>
          </a:p>
          <a:p>
            <a:pPr eaLnBrk="1" hangingPunct="1">
              <a:lnSpc>
                <a:spcPct val="80000"/>
              </a:lnSpc>
            </a:pPr>
            <a:r>
              <a:rPr lang="en-US" altLang="en-US" sz="1600"/>
              <a:t>The experiments show that DIT is very significant in predicting defect-proneness of a class: the higher the DIT the higher is the probability that the class is defect-prone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b="1"/>
              <a:t>Number of Children (NOC)</a:t>
            </a:r>
            <a:r>
              <a:rPr lang="en-US" altLang="en-US"/>
              <a:t> </a:t>
            </a:r>
          </a:p>
        </p:txBody>
      </p:sp>
      <p:sp>
        <p:nvSpPr>
          <p:cNvPr id="6147" name="Rectangle 3"/>
          <p:cNvSpPr>
            <a:spLocks noGrp="1" noChangeArrowheads="1"/>
          </p:cNvSpPr>
          <p:nvPr>
            <p:ph type="body" idx="1"/>
          </p:nvPr>
        </p:nvSpPr>
        <p:spPr>
          <a:xfrm>
            <a:off x="457200" y="1447800"/>
            <a:ext cx="8229600" cy="4953000"/>
          </a:xfrm>
        </p:spPr>
        <p:txBody>
          <a:bodyPr/>
          <a:lstStyle/>
          <a:p>
            <a:pPr eaLnBrk="1" hangingPunct="1">
              <a:lnSpc>
                <a:spcPct val="80000"/>
              </a:lnSpc>
            </a:pPr>
            <a:r>
              <a:rPr lang="en-US" altLang="en-US" sz="2000"/>
              <a:t>The number of children (NOC) metric value of a class </a:t>
            </a:r>
            <a:r>
              <a:rPr lang="en-US" altLang="en-US" sz="2000" i="1"/>
              <a:t>C </a:t>
            </a:r>
            <a:r>
              <a:rPr lang="en-US" altLang="en-US" sz="2000"/>
              <a:t>is the number of immediate subclasses of C </a:t>
            </a:r>
          </a:p>
          <a:p>
            <a:pPr eaLnBrk="1" hangingPunct="1">
              <a:lnSpc>
                <a:spcPct val="80000"/>
              </a:lnSpc>
            </a:pPr>
            <a:r>
              <a:rPr lang="en-US" altLang="en-US" sz="2000"/>
              <a:t>This metric can be used to evaluate the degree of reuse, as a higher NOC number reflects reuse of the definitions in the superclass by a larger number of subclasses </a:t>
            </a:r>
          </a:p>
          <a:p>
            <a:pPr eaLnBrk="1" hangingPunct="1">
              <a:lnSpc>
                <a:spcPct val="80000"/>
              </a:lnSpc>
            </a:pPr>
            <a:r>
              <a:rPr lang="en-US" altLang="en-US" sz="2000"/>
              <a:t>It also gives an idea of the direct influence of a class on other elements of a design </a:t>
            </a:r>
          </a:p>
          <a:p>
            <a:pPr eaLnBrk="1" hangingPunct="1">
              <a:lnSpc>
                <a:spcPct val="80000"/>
              </a:lnSpc>
            </a:pPr>
            <a:r>
              <a:rPr lang="en-US" altLang="en-US" sz="2000"/>
              <a:t>The larger the influence of a class, the more important the </a:t>
            </a:r>
            <a:r>
              <a:rPr lang="en-US" altLang="en-US" sz="2000" i="1"/>
              <a:t>class </a:t>
            </a:r>
            <a:r>
              <a:rPr lang="en-US" altLang="en-US" sz="2000"/>
              <a:t>is correctly designed </a:t>
            </a:r>
          </a:p>
          <a:p>
            <a:pPr eaLnBrk="1" hangingPunct="1">
              <a:lnSpc>
                <a:spcPct val="80000"/>
              </a:lnSpc>
            </a:pPr>
            <a:r>
              <a:rPr lang="en-US" altLang="en-US" sz="2000"/>
              <a:t>In the empirical observations, it was found that classes generally had a small NOC metric value, with a vast majority of classes having no children </a:t>
            </a:r>
          </a:p>
          <a:p>
            <a:pPr eaLnBrk="1" hangingPunct="1">
              <a:lnSpc>
                <a:spcPct val="80000"/>
              </a:lnSpc>
            </a:pPr>
            <a:r>
              <a:rPr lang="en-US" altLang="en-US" sz="2000"/>
              <a:t>This suggests that in the systems analyzed, inheritance was not used very heavily</a:t>
            </a:r>
          </a:p>
          <a:p>
            <a:pPr eaLnBrk="1" hangingPunct="1">
              <a:lnSpc>
                <a:spcPct val="80000"/>
              </a:lnSpc>
            </a:pPr>
            <a:r>
              <a:rPr lang="en-US" altLang="en-US" sz="2000"/>
              <a:t>The data </a:t>
            </a:r>
            <a:r>
              <a:rPr lang="en-US" altLang="en-US" sz="2000" i="1"/>
              <a:t>suggest </a:t>
            </a:r>
            <a:r>
              <a:rPr lang="en-US" altLang="en-US" sz="2000"/>
              <a:t>that the larger the NOC, the lower the probability of detecting defects in a class </a:t>
            </a:r>
          </a:p>
          <a:p>
            <a:pPr eaLnBrk="1" hangingPunct="1">
              <a:lnSpc>
                <a:spcPct val="80000"/>
              </a:lnSpc>
            </a:pPr>
            <a:r>
              <a:rPr lang="en-US" altLang="en-US" sz="2000"/>
              <a:t>The higher NOC classes are less defect-prone. The reasons for this are not very clear or definite.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z="4000" b="1"/>
              <a:t>Coupling between Classes (CBC)</a:t>
            </a:r>
            <a:r>
              <a:rPr lang="en-US" altLang="en-US" sz="4000"/>
              <a:t> </a:t>
            </a:r>
          </a:p>
        </p:txBody>
      </p:sp>
      <p:sp>
        <p:nvSpPr>
          <p:cNvPr id="7171" name="Rectangle 3"/>
          <p:cNvSpPr>
            <a:spLocks noGrp="1" noChangeArrowheads="1"/>
          </p:cNvSpPr>
          <p:nvPr>
            <p:ph type="body" idx="1"/>
          </p:nvPr>
        </p:nvSpPr>
        <p:spPr>
          <a:xfrm>
            <a:off x="457200" y="1295400"/>
            <a:ext cx="8229600" cy="5181600"/>
          </a:xfrm>
        </p:spPr>
        <p:txBody>
          <a:bodyPr/>
          <a:lstStyle/>
          <a:p>
            <a:pPr eaLnBrk="1" hangingPunct="1">
              <a:lnSpc>
                <a:spcPct val="80000"/>
              </a:lnSpc>
            </a:pPr>
            <a:r>
              <a:rPr lang="en-US" altLang="en-US" sz="1800"/>
              <a:t>Coupling between classes of a system reduces modularity and make class modification harder </a:t>
            </a:r>
          </a:p>
          <a:p>
            <a:pPr eaLnBrk="1" hangingPunct="1">
              <a:lnSpc>
                <a:spcPct val="80000"/>
              </a:lnSpc>
            </a:pPr>
            <a:r>
              <a:rPr lang="en-US" altLang="en-US" sz="1800"/>
              <a:t>It is desirable to reduce the coupling between classes </a:t>
            </a:r>
          </a:p>
          <a:p>
            <a:pPr eaLnBrk="1" hangingPunct="1">
              <a:lnSpc>
                <a:spcPct val="80000"/>
              </a:lnSpc>
            </a:pPr>
            <a:r>
              <a:rPr lang="en-US" altLang="en-US" sz="1800"/>
              <a:t>The less coupling of a class with other classes, the more independent the class, and more easily modifiable </a:t>
            </a:r>
          </a:p>
          <a:p>
            <a:pPr eaLnBrk="1" hangingPunct="1">
              <a:lnSpc>
                <a:spcPct val="80000"/>
              </a:lnSpc>
            </a:pPr>
            <a:r>
              <a:rPr lang="en-US" altLang="en-US" sz="1800"/>
              <a:t>Coupling between classes (CBC) is a metric that tries to quantify coupling that exists between classes </a:t>
            </a:r>
          </a:p>
          <a:p>
            <a:pPr eaLnBrk="1" hangingPunct="1">
              <a:lnSpc>
                <a:spcPct val="80000"/>
              </a:lnSpc>
            </a:pPr>
            <a:r>
              <a:rPr lang="en-US" altLang="en-US" sz="1800"/>
              <a:t>The CBC value for a class </a:t>
            </a:r>
            <a:r>
              <a:rPr lang="en-US" altLang="en-US" sz="1800" i="1"/>
              <a:t>C </a:t>
            </a:r>
            <a:r>
              <a:rPr lang="en-US" altLang="en-US" sz="1800"/>
              <a:t>is the total number of other classes to </a:t>
            </a:r>
            <a:r>
              <a:rPr lang="en-US" altLang="en-US" sz="1800" i="1"/>
              <a:t>which </a:t>
            </a:r>
            <a:r>
              <a:rPr lang="en-US" altLang="en-US" sz="1800"/>
              <a:t>the class is coupled </a:t>
            </a:r>
          </a:p>
          <a:p>
            <a:pPr eaLnBrk="1" hangingPunct="1">
              <a:lnSpc>
                <a:spcPct val="80000"/>
              </a:lnSpc>
            </a:pPr>
            <a:r>
              <a:rPr lang="en-US" altLang="en-US" sz="1800"/>
              <a:t>Two classes are considered coupled if methods of one class use methods or instance variables defined in the other </a:t>
            </a:r>
            <a:r>
              <a:rPr lang="en-US" altLang="en-US" sz="1800" i="1"/>
              <a:t>class</a:t>
            </a:r>
            <a:r>
              <a:rPr lang="en-US" altLang="en-US" sz="1800"/>
              <a:t> </a:t>
            </a:r>
          </a:p>
          <a:p>
            <a:pPr eaLnBrk="1" hangingPunct="1">
              <a:lnSpc>
                <a:spcPct val="80000"/>
              </a:lnSpc>
            </a:pPr>
            <a:r>
              <a:rPr lang="en-US" altLang="en-US" sz="1800"/>
              <a:t>There are indirect forms of coupling (through pointers, etc.) that are hard to identify </a:t>
            </a:r>
          </a:p>
          <a:p>
            <a:pPr eaLnBrk="1" hangingPunct="1">
              <a:lnSpc>
                <a:spcPct val="80000"/>
              </a:lnSpc>
            </a:pPr>
            <a:r>
              <a:rPr lang="en-US" altLang="en-US" sz="1800"/>
              <a:t>The experimental data indicates that most of the classes are self-contained and have low CBC value.</a:t>
            </a:r>
          </a:p>
          <a:p>
            <a:pPr eaLnBrk="1" hangingPunct="1">
              <a:lnSpc>
                <a:spcPct val="80000"/>
              </a:lnSpc>
            </a:pPr>
            <a:r>
              <a:rPr lang="en-US" altLang="en-US" sz="1800"/>
              <a:t>Some types of classes, for example the ones that deal with managing interfaces, generally tend to have higher CBC values </a:t>
            </a:r>
          </a:p>
          <a:p>
            <a:pPr eaLnBrk="1" hangingPunct="1">
              <a:lnSpc>
                <a:spcPct val="80000"/>
              </a:lnSpc>
            </a:pPr>
            <a:r>
              <a:rPr lang="en-US" altLang="en-US" sz="1800"/>
              <a:t>The data found that CBC is significant in predicting the fault-proneness of classes, particularly those that deal with user interfaces.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t>Example (NOC, DIT, CBC)</a:t>
            </a:r>
          </a:p>
        </p:txBody>
      </p:sp>
      <p:grpSp>
        <p:nvGrpSpPr>
          <p:cNvPr id="8195" name="Group 36"/>
          <p:cNvGrpSpPr>
            <a:grpSpLocks/>
          </p:cNvGrpSpPr>
          <p:nvPr/>
        </p:nvGrpSpPr>
        <p:grpSpPr bwMode="auto">
          <a:xfrm>
            <a:off x="2743200" y="1371600"/>
            <a:ext cx="3733800" cy="1617663"/>
            <a:chOff x="2766646" y="1772579"/>
            <a:chExt cx="5158154" cy="2235858"/>
          </a:xfrm>
        </p:grpSpPr>
        <p:sp>
          <p:nvSpPr>
            <p:cNvPr id="8268" name="Line 3"/>
            <p:cNvSpPr>
              <a:spLocks noChangeShapeType="1"/>
            </p:cNvSpPr>
            <p:nvPr/>
          </p:nvSpPr>
          <p:spPr bwMode="auto">
            <a:xfrm>
              <a:off x="3540369" y="2121291"/>
              <a:ext cx="12895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9" name="Rectangle 4"/>
            <p:cNvSpPr>
              <a:spLocks noChangeArrowheads="1"/>
            </p:cNvSpPr>
            <p:nvPr/>
          </p:nvSpPr>
          <p:spPr bwMode="auto">
            <a:xfrm>
              <a:off x="2766646" y="1772579"/>
              <a:ext cx="773723" cy="73844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A</a:t>
              </a:r>
              <a:endParaRPr lang="en-US" altLang="en-US" sz="1600"/>
            </a:p>
          </p:txBody>
        </p:sp>
        <p:sp>
          <p:nvSpPr>
            <p:cNvPr id="8270" name="Rectangle 5"/>
            <p:cNvSpPr>
              <a:spLocks noChangeArrowheads="1"/>
            </p:cNvSpPr>
            <p:nvPr/>
          </p:nvSpPr>
          <p:spPr bwMode="auto">
            <a:xfrm>
              <a:off x="4572000" y="1909329"/>
              <a:ext cx="773723" cy="73844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B</a:t>
              </a:r>
              <a:endParaRPr lang="en-US" altLang="en-US" sz="1600"/>
            </a:p>
          </p:txBody>
        </p:sp>
        <p:sp>
          <p:nvSpPr>
            <p:cNvPr id="8271" name="Rectangle 6"/>
            <p:cNvSpPr>
              <a:spLocks noChangeArrowheads="1"/>
            </p:cNvSpPr>
            <p:nvPr/>
          </p:nvSpPr>
          <p:spPr bwMode="auto">
            <a:xfrm>
              <a:off x="2766646" y="3269989"/>
              <a:ext cx="773723" cy="73844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C</a:t>
              </a:r>
              <a:endParaRPr lang="en-US" altLang="en-US" sz="1600"/>
            </a:p>
          </p:txBody>
        </p:sp>
        <p:sp>
          <p:nvSpPr>
            <p:cNvPr id="8272" name="Rectangle 7"/>
            <p:cNvSpPr>
              <a:spLocks noChangeArrowheads="1"/>
            </p:cNvSpPr>
            <p:nvPr/>
          </p:nvSpPr>
          <p:spPr bwMode="auto">
            <a:xfrm>
              <a:off x="5345723" y="3269989"/>
              <a:ext cx="773723" cy="73844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E</a:t>
              </a:r>
              <a:endParaRPr lang="en-US" altLang="en-US" sz="1600"/>
            </a:p>
          </p:txBody>
        </p:sp>
        <p:sp>
          <p:nvSpPr>
            <p:cNvPr id="8273" name="Rectangle 8"/>
            <p:cNvSpPr>
              <a:spLocks noChangeArrowheads="1"/>
            </p:cNvSpPr>
            <p:nvPr/>
          </p:nvSpPr>
          <p:spPr bwMode="auto">
            <a:xfrm>
              <a:off x="4056185" y="3269989"/>
              <a:ext cx="773723" cy="73844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D</a:t>
              </a:r>
              <a:endParaRPr lang="en-US" altLang="en-US" sz="1600"/>
            </a:p>
          </p:txBody>
        </p:sp>
        <p:sp>
          <p:nvSpPr>
            <p:cNvPr id="8274" name="AutoShape 9"/>
            <p:cNvSpPr>
              <a:spLocks noChangeArrowheads="1"/>
            </p:cNvSpPr>
            <p:nvPr/>
          </p:nvSpPr>
          <p:spPr bwMode="auto">
            <a:xfrm>
              <a:off x="3540369" y="1998216"/>
              <a:ext cx="515815" cy="246149"/>
            </a:xfrm>
            <a:prstGeom prst="flowChartDecision">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8275" name="Line 10"/>
            <p:cNvSpPr>
              <a:spLocks noChangeShapeType="1"/>
            </p:cNvSpPr>
            <p:nvPr/>
          </p:nvSpPr>
          <p:spPr bwMode="auto">
            <a:xfrm>
              <a:off x="3160672" y="2442653"/>
              <a:ext cx="0" cy="8751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6" name="AutoShape 11"/>
            <p:cNvSpPr>
              <a:spLocks noChangeArrowheads="1"/>
            </p:cNvSpPr>
            <p:nvPr/>
          </p:nvSpPr>
          <p:spPr bwMode="auto">
            <a:xfrm>
              <a:off x="4829908" y="2545215"/>
              <a:ext cx="257908" cy="246149"/>
            </a:xfrm>
            <a:prstGeom prst="flowChartExtra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8277" name="Freeform 12"/>
            <p:cNvSpPr>
              <a:spLocks/>
            </p:cNvSpPr>
            <p:nvPr/>
          </p:nvSpPr>
          <p:spPr bwMode="auto">
            <a:xfrm>
              <a:off x="4414390" y="3023839"/>
              <a:ext cx="1275210" cy="328199"/>
            </a:xfrm>
            <a:custGeom>
              <a:avLst/>
              <a:gdLst>
                <a:gd name="T0" fmla="*/ 0 w 1260"/>
                <a:gd name="T1" fmla="*/ 598414353 h 180"/>
                <a:gd name="T2" fmla="*/ 0 w 1260"/>
                <a:gd name="T3" fmla="*/ 0 h 180"/>
                <a:gd name="T4" fmla="*/ 1290603606 w 1260"/>
                <a:gd name="T5" fmla="*/ 0 h 180"/>
                <a:gd name="T6" fmla="*/ 1290603606 w 1260"/>
                <a:gd name="T7" fmla="*/ 598414353 h 180"/>
                <a:gd name="T8" fmla="*/ 0 60000 65536"/>
                <a:gd name="T9" fmla="*/ 0 60000 65536"/>
                <a:gd name="T10" fmla="*/ 0 60000 65536"/>
                <a:gd name="T11" fmla="*/ 0 60000 65536"/>
                <a:gd name="T12" fmla="*/ 0 w 1260"/>
                <a:gd name="T13" fmla="*/ 0 h 180"/>
                <a:gd name="T14" fmla="*/ 1260 w 1260"/>
                <a:gd name="T15" fmla="*/ 180 h 180"/>
              </a:gdLst>
              <a:ahLst/>
              <a:cxnLst>
                <a:cxn ang="T8">
                  <a:pos x="T0" y="T1"/>
                </a:cxn>
                <a:cxn ang="T9">
                  <a:pos x="T2" y="T3"/>
                </a:cxn>
                <a:cxn ang="T10">
                  <a:pos x="T4" y="T5"/>
                </a:cxn>
                <a:cxn ang="T11">
                  <a:pos x="T6" y="T7"/>
                </a:cxn>
              </a:cxnLst>
              <a:rect l="T12" t="T13" r="T14" b="T15"/>
              <a:pathLst>
                <a:path w="1260" h="180">
                  <a:moveTo>
                    <a:pt x="0" y="180"/>
                  </a:moveTo>
                  <a:lnTo>
                    <a:pt x="0" y="0"/>
                  </a:lnTo>
                  <a:lnTo>
                    <a:pt x="1260" y="0"/>
                  </a:lnTo>
                  <a:lnTo>
                    <a:pt x="1260" y="1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78" name="Line 13"/>
            <p:cNvSpPr>
              <a:spLocks noChangeShapeType="1"/>
            </p:cNvSpPr>
            <p:nvPr/>
          </p:nvSpPr>
          <p:spPr bwMode="auto">
            <a:xfrm>
              <a:off x="4966026" y="2791365"/>
              <a:ext cx="0" cy="2461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79" name="Group 19"/>
            <p:cNvGrpSpPr>
              <a:grpSpLocks/>
            </p:cNvGrpSpPr>
            <p:nvPr/>
          </p:nvGrpSpPr>
          <p:grpSpPr bwMode="auto">
            <a:xfrm rot="10800000">
              <a:off x="5345723" y="1909329"/>
              <a:ext cx="1289538" cy="738448"/>
              <a:chOff x="7614" y="2934"/>
              <a:chExt cx="900" cy="540"/>
            </a:xfrm>
          </p:grpSpPr>
          <p:sp>
            <p:nvSpPr>
              <p:cNvPr id="8286" name="AutoShape 20"/>
              <p:cNvSpPr>
                <a:spLocks noChangeArrowheads="1"/>
              </p:cNvSpPr>
              <p:nvPr/>
            </p:nvSpPr>
            <p:spPr bwMode="auto">
              <a:xfrm rot="5400000">
                <a:off x="8334" y="3114"/>
                <a:ext cx="180" cy="180"/>
              </a:xfrm>
              <a:prstGeom prst="flowChartExtra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8287" name="Line 21"/>
              <p:cNvSpPr>
                <a:spLocks noChangeShapeType="1"/>
              </p:cNvSpPr>
              <p:nvPr/>
            </p:nvSpPr>
            <p:spPr bwMode="auto">
              <a:xfrm rot="5400000">
                <a:off x="8244" y="3099"/>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8" name="Rectangle 22"/>
              <p:cNvSpPr>
                <a:spLocks noChangeArrowheads="1"/>
              </p:cNvSpPr>
              <p:nvPr/>
            </p:nvSpPr>
            <p:spPr bwMode="auto">
              <a:xfrm rot="10800000">
                <a:off x="7614" y="2934"/>
                <a:ext cx="540" cy="54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F</a:t>
                </a:r>
                <a:endParaRPr lang="en-US" altLang="en-US" sz="1600"/>
              </a:p>
            </p:txBody>
          </p:sp>
        </p:grpSp>
        <p:grpSp>
          <p:nvGrpSpPr>
            <p:cNvPr id="8280" name="Group 23"/>
            <p:cNvGrpSpPr>
              <a:grpSpLocks/>
            </p:cNvGrpSpPr>
            <p:nvPr/>
          </p:nvGrpSpPr>
          <p:grpSpPr bwMode="auto">
            <a:xfrm rot="10800000">
              <a:off x="6635262" y="1909329"/>
              <a:ext cx="1289538" cy="738448"/>
              <a:chOff x="7614" y="2934"/>
              <a:chExt cx="900" cy="540"/>
            </a:xfrm>
          </p:grpSpPr>
          <p:sp>
            <p:nvSpPr>
              <p:cNvPr id="8283" name="AutoShape 24"/>
              <p:cNvSpPr>
                <a:spLocks noChangeArrowheads="1"/>
              </p:cNvSpPr>
              <p:nvPr/>
            </p:nvSpPr>
            <p:spPr bwMode="auto">
              <a:xfrm rot="5400000">
                <a:off x="8334" y="3114"/>
                <a:ext cx="180" cy="180"/>
              </a:xfrm>
              <a:prstGeom prst="flowChartExtra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8284" name="Line 25"/>
              <p:cNvSpPr>
                <a:spLocks noChangeShapeType="1"/>
              </p:cNvSpPr>
              <p:nvPr/>
            </p:nvSpPr>
            <p:spPr bwMode="auto">
              <a:xfrm rot="5400000">
                <a:off x="8244" y="3099"/>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5" name="Rectangle 26"/>
              <p:cNvSpPr>
                <a:spLocks noChangeArrowheads="1"/>
              </p:cNvSpPr>
              <p:nvPr/>
            </p:nvSpPr>
            <p:spPr bwMode="auto">
              <a:xfrm rot="10800000">
                <a:off x="7614" y="2934"/>
                <a:ext cx="540" cy="54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H</a:t>
                </a:r>
                <a:endParaRPr lang="en-US" altLang="en-US" sz="1600"/>
              </a:p>
            </p:txBody>
          </p:sp>
        </p:grpSp>
        <p:sp>
          <p:nvSpPr>
            <p:cNvPr id="8281" name="Rectangle 27"/>
            <p:cNvSpPr>
              <a:spLocks noChangeArrowheads="1"/>
            </p:cNvSpPr>
            <p:nvPr/>
          </p:nvSpPr>
          <p:spPr bwMode="auto">
            <a:xfrm>
              <a:off x="6635262" y="3269989"/>
              <a:ext cx="773723" cy="73844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G</a:t>
              </a:r>
              <a:endParaRPr lang="en-US" altLang="en-US" sz="1600"/>
            </a:p>
          </p:txBody>
        </p:sp>
        <p:cxnSp>
          <p:nvCxnSpPr>
            <p:cNvPr id="33" name="Straight Connector 32"/>
            <p:cNvCxnSpPr>
              <a:stCxn id="8272" idx="3"/>
              <a:endCxn id="8281" idx="1"/>
            </p:cNvCxnSpPr>
            <p:nvPr/>
          </p:nvCxnSpPr>
          <p:spPr>
            <a:xfrm>
              <a:off x="6119885" y="3639817"/>
              <a:ext cx="515376"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8" name="Table 37"/>
          <p:cNvGraphicFramePr>
            <a:graphicFrameLocks noGrp="1"/>
          </p:cNvGraphicFramePr>
          <p:nvPr/>
        </p:nvGraphicFramePr>
        <p:xfrm>
          <a:off x="1066800" y="3276600"/>
          <a:ext cx="7162800" cy="3336921"/>
        </p:xfrm>
        <a:graphic>
          <a:graphicData uri="http://schemas.openxmlformats.org/drawingml/2006/table">
            <a:tbl>
              <a:tblPr firstRow="1" bandRow="1">
                <a:tableStyleId>{616DA210-FB5B-4158-B5E0-FEB733F419BA}</a:tableStyleId>
              </a:tblPr>
              <a:tblGrid>
                <a:gridCol w="990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370769">
                <a:tc>
                  <a:txBody>
                    <a:bodyPr/>
                    <a:lstStyle/>
                    <a:p>
                      <a:pPr algn="ctr"/>
                      <a:r>
                        <a:rPr lang="en-US" sz="1400" dirty="0"/>
                        <a:t>CLASS</a:t>
                      </a:r>
                    </a:p>
                  </a:txBody>
                  <a:tcPr marT="45711" marB="45711"/>
                </a:tc>
                <a:tc>
                  <a:txBody>
                    <a:bodyPr/>
                    <a:lstStyle/>
                    <a:p>
                      <a:pPr algn="ctr"/>
                      <a:r>
                        <a:rPr lang="en-US" sz="1400" dirty="0"/>
                        <a:t>NOC</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Influence on Design</a:t>
                      </a:r>
                    </a:p>
                  </a:txBody>
                  <a:tcPr marT="45711" marB="45711">
                    <a:lnL w="12700" cap="flat" cmpd="sng" algn="ctr">
                      <a:solidFill>
                        <a:schemeClr val="tx1"/>
                      </a:solidFill>
                      <a:prstDash val="sysDash"/>
                      <a:round/>
                      <a:headEnd type="none" w="med" len="med"/>
                      <a:tailEnd type="none" w="med" len="med"/>
                    </a:lnL>
                  </a:tcPr>
                </a:tc>
                <a:tc>
                  <a:txBody>
                    <a:bodyPr/>
                    <a:lstStyle/>
                    <a:p>
                      <a:pPr algn="ctr"/>
                      <a:r>
                        <a:rPr lang="en-US" sz="1400" dirty="0"/>
                        <a:t>DIT</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Reuse Potential</a:t>
                      </a:r>
                    </a:p>
                  </a:txBody>
                  <a:tcPr marT="45711" marB="45711">
                    <a:lnL w="12700" cap="flat" cmpd="sng" algn="ctr">
                      <a:solidFill>
                        <a:schemeClr val="tx1"/>
                      </a:solidFill>
                      <a:prstDash val="sysDash"/>
                      <a:round/>
                      <a:headEnd type="none" w="med" len="med"/>
                      <a:tailEnd type="none" w="med" len="med"/>
                    </a:lnL>
                  </a:tcPr>
                </a:tc>
                <a:tc>
                  <a:txBody>
                    <a:bodyPr/>
                    <a:lstStyle/>
                    <a:p>
                      <a:r>
                        <a:rPr lang="en-US" sz="1400" dirty="0"/>
                        <a:t>CBC</a:t>
                      </a:r>
                    </a:p>
                  </a:txBody>
                  <a:tcPr marT="45711" marB="45711"/>
                </a:tc>
                <a:extLst>
                  <a:ext uri="{0D108BD9-81ED-4DB2-BD59-A6C34878D82A}">
                    <a16:rowId xmlns:a16="http://schemas.microsoft.com/office/drawing/2014/main" val="10000"/>
                  </a:ext>
                </a:extLst>
              </a:tr>
              <a:tr h="370769">
                <a:tc>
                  <a:txBody>
                    <a:bodyPr/>
                    <a:lstStyle/>
                    <a:p>
                      <a:pPr algn="ctr"/>
                      <a:r>
                        <a:rPr lang="en-US" sz="1400" dirty="0"/>
                        <a:t>A</a:t>
                      </a:r>
                    </a:p>
                  </a:txBody>
                  <a:tcPr marT="45711" marB="45711"/>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r>
                        <a:rPr lang="en-US" sz="1400" dirty="0"/>
                        <a:t>Low</a:t>
                      </a:r>
                    </a:p>
                  </a:txBody>
                  <a:tcPr marT="45711" marB="45711"/>
                </a:tc>
                <a:extLst>
                  <a:ext uri="{0D108BD9-81ED-4DB2-BD59-A6C34878D82A}">
                    <a16:rowId xmlns:a16="http://schemas.microsoft.com/office/drawing/2014/main" val="10001"/>
                  </a:ext>
                </a:extLst>
              </a:tr>
              <a:tr h="370769">
                <a:tc>
                  <a:txBody>
                    <a:bodyPr/>
                    <a:lstStyle/>
                    <a:p>
                      <a:pPr algn="ctr"/>
                      <a:r>
                        <a:rPr lang="en-US" sz="1400" dirty="0"/>
                        <a:t>B</a:t>
                      </a:r>
                    </a:p>
                  </a:txBody>
                  <a:tcPr marT="45711" marB="45711"/>
                </a:tc>
                <a:tc>
                  <a:txBody>
                    <a:bodyPr/>
                    <a:lstStyle/>
                    <a:p>
                      <a:pPr algn="ctr"/>
                      <a:r>
                        <a:rPr lang="en-US" sz="1400" dirty="0"/>
                        <a:t>3</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Highest</a:t>
                      </a:r>
                    </a:p>
                  </a:txBody>
                  <a:tcPr marT="45711" marB="45711">
                    <a:lnL w="12700" cap="flat" cmpd="sng" algn="ctr">
                      <a:solidFill>
                        <a:schemeClr val="tx1"/>
                      </a:solidFill>
                      <a:prstDash val="sysDash"/>
                      <a:round/>
                      <a:headEnd type="none" w="med" len="med"/>
                      <a:tailEnd type="none" w="med" len="med"/>
                    </a:lnL>
                  </a:tcPr>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r>
                        <a:rPr lang="en-US" sz="1400" dirty="0"/>
                        <a:t>Highest</a:t>
                      </a:r>
                    </a:p>
                  </a:txBody>
                  <a:tcPr marT="45711" marB="45711"/>
                </a:tc>
                <a:extLst>
                  <a:ext uri="{0D108BD9-81ED-4DB2-BD59-A6C34878D82A}">
                    <a16:rowId xmlns:a16="http://schemas.microsoft.com/office/drawing/2014/main" val="10002"/>
                  </a:ext>
                </a:extLst>
              </a:tr>
              <a:tr h="370769">
                <a:tc>
                  <a:txBody>
                    <a:bodyPr/>
                    <a:lstStyle/>
                    <a:p>
                      <a:pPr algn="ctr"/>
                      <a:r>
                        <a:rPr lang="en-US" sz="1400" dirty="0"/>
                        <a:t>C</a:t>
                      </a:r>
                    </a:p>
                  </a:txBody>
                  <a:tcPr marT="45711" marB="45711"/>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r>
                        <a:rPr lang="en-US" sz="1400" dirty="0"/>
                        <a:t>Lowest</a:t>
                      </a:r>
                    </a:p>
                  </a:txBody>
                  <a:tcPr marT="45711" marB="45711"/>
                </a:tc>
                <a:extLst>
                  <a:ext uri="{0D108BD9-81ED-4DB2-BD59-A6C34878D82A}">
                    <a16:rowId xmlns:a16="http://schemas.microsoft.com/office/drawing/2014/main" val="10003"/>
                  </a:ext>
                </a:extLst>
              </a:tr>
              <a:tr h="370769">
                <a:tc>
                  <a:txBody>
                    <a:bodyPr/>
                    <a:lstStyle/>
                    <a:p>
                      <a:pPr algn="ctr"/>
                      <a:r>
                        <a:rPr lang="en-US" sz="1400" dirty="0"/>
                        <a:t>D</a:t>
                      </a:r>
                    </a:p>
                  </a:txBody>
                  <a:tcPr marT="45711" marB="45711"/>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pPr algn="ctr"/>
                      <a:r>
                        <a:rPr lang="en-US" sz="1400" dirty="0"/>
                        <a:t>1</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Moderate</a:t>
                      </a:r>
                    </a:p>
                  </a:txBody>
                  <a:tcPr marT="45711" marB="45711">
                    <a:lnL w="12700" cap="flat" cmpd="sng" algn="ctr">
                      <a:solidFill>
                        <a:schemeClr val="tx1"/>
                      </a:solidFill>
                      <a:prstDash val="sysDash"/>
                      <a:round/>
                      <a:headEnd type="none" w="med" len="med"/>
                      <a:tailEnd type="none" w="med" len="med"/>
                    </a:lnL>
                  </a:tcPr>
                </a:tc>
                <a:tc>
                  <a:txBody>
                    <a:bodyPr/>
                    <a:lstStyle/>
                    <a:p>
                      <a:r>
                        <a:rPr lang="en-US" sz="1400" dirty="0"/>
                        <a:t>Low</a:t>
                      </a:r>
                    </a:p>
                  </a:txBody>
                  <a:tcPr marT="45711" marB="45711"/>
                </a:tc>
                <a:extLst>
                  <a:ext uri="{0D108BD9-81ED-4DB2-BD59-A6C34878D82A}">
                    <a16:rowId xmlns:a16="http://schemas.microsoft.com/office/drawing/2014/main" val="10004"/>
                  </a:ext>
                </a:extLst>
              </a:tr>
              <a:tr h="370769">
                <a:tc>
                  <a:txBody>
                    <a:bodyPr/>
                    <a:lstStyle/>
                    <a:p>
                      <a:pPr algn="ctr"/>
                      <a:r>
                        <a:rPr lang="en-US" sz="1400" dirty="0"/>
                        <a:t>E</a:t>
                      </a:r>
                    </a:p>
                  </a:txBody>
                  <a:tcPr marT="45711" marB="45711"/>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pPr algn="ctr"/>
                      <a:r>
                        <a:rPr lang="en-US" sz="1400" dirty="0"/>
                        <a:t>1</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Moderate</a:t>
                      </a:r>
                    </a:p>
                  </a:txBody>
                  <a:tcPr marT="45711" marB="45711">
                    <a:lnL w="12700" cap="flat" cmpd="sng" algn="ctr">
                      <a:solidFill>
                        <a:schemeClr val="tx1"/>
                      </a:solidFill>
                      <a:prstDash val="sysDash"/>
                      <a:round/>
                      <a:headEnd type="none" w="med" len="med"/>
                      <a:tailEnd type="none" w="med" len="med"/>
                    </a:lnL>
                  </a:tcPr>
                </a:tc>
                <a:tc>
                  <a:txBody>
                    <a:bodyPr/>
                    <a:lstStyle/>
                    <a:p>
                      <a:r>
                        <a:rPr lang="en-US" sz="1400" dirty="0"/>
                        <a:t>Moderate</a:t>
                      </a:r>
                    </a:p>
                  </a:txBody>
                  <a:tcPr marT="45711" marB="45711"/>
                </a:tc>
                <a:extLst>
                  <a:ext uri="{0D108BD9-81ED-4DB2-BD59-A6C34878D82A}">
                    <a16:rowId xmlns:a16="http://schemas.microsoft.com/office/drawing/2014/main" val="10005"/>
                  </a:ext>
                </a:extLst>
              </a:tr>
              <a:tr h="370769">
                <a:tc>
                  <a:txBody>
                    <a:bodyPr/>
                    <a:lstStyle/>
                    <a:p>
                      <a:pPr algn="ctr"/>
                      <a:r>
                        <a:rPr lang="en-US" sz="1400" dirty="0"/>
                        <a:t>F</a:t>
                      </a:r>
                    </a:p>
                  </a:txBody>
                  <a:tcPr marT="45711" marB="45711"/>
                </a:tc>
                <a:tc>
                  <a:txBody>
                    <a:bodyPr/>
                    <a:lstStyle/>
                    <a:p>
                      <a:pPr algn="ctr"/>
                      <a:r>
                        <a:rPr lang="en-US" sz="1400" dirty="0"/>
                        <a:t>1</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Moderate</a:t>
                      </a:r>
                    </a:p>
                  </a:txBody>
                  <a:tcPr marT="45711" marB="45711">
                    <a:lnL w="12700" cap="flat" cmpd="sng" algn="ctr">
                      <a:solidFill>
                        <a:schemeClr val="tx1"/>
                      </a:solidFill>
                      <a:prstDash val="sysDash"/>
                      <a:round/>
                      <a:headEnd type="none" w="med" len="med"/>
                      <a:tailEnd type="none" w="med" len="med"/>
                    </a:lnL>
                  </a:tcPr>
                </a:tc>
                <a:tc>
                  <a:txBody>
                    <a:bodyPr/>
                    <a:lstStyle/>
                    <a:p>
                      <a:pPr algn="ctr"/>
                      <a:r>
                        <a:rPr lang="en-US" sz="1400" dirty="0"/>
                        <a:t>1</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Moderate</a:t>
                      </a:r>
                    </a:p>
                  </a:txBody>
                  <a:tcPr marT="45711" marB="45711">
                    <a:lnL w="12700" cap="flat" cmpd="sng" algn="ctr">
                      <a:solidFill>
                        <a:schemeClr val="tx1"/>
                      </a:solidFill>
                      <a:prstDash val="sysDash"/>
                      <a:round/>
                      <a:headEnd type="none" w="med" len="med"/>
                      <a:tailEnd type="none" w="med" len="med"/>
                    </a:lnL>
                  </a:tcPr>
                </a:tc>
                <a:tc>
                  <a:txBody>
                    <a:bodyPr/>
                    <a:lstStyle/>
                    <a:p>
                      <a:r>
                        <a:rPr lang="en-US" sz="1400" dirty="0"/>
                        <a:t>Moderate</a:t>
                      </a:r>
                    </a:p>
                  </a:txBody>
                  <a:tcPr marT="45711" marB="45711"/>
                </a:tc>
                <a:extLst>
                  <a:ext uri="{0D108BD9-81ED-4DB2-BD59-A6C34878D82A}">
                    <a16:rowId xmlns:a16="http://schemas.microsoft.com/office/drawing/2014/main" val="10006"/>
                  </a:ext>
                </a:extLst>
              </a:tr>
              <a:tr h="370769">
                <a:tc>
                  <a:txBody>
                    <a:bodyPr/>
                    <a:lstStyle/>
                    <a:p>
                      <a:pPr algn="ctr"/>
                      <a:r>
                        <a:rPr lang="en-US" sz="1400" dirty="0"/>
                        <a:t>G</a:t>
                      </a:r>
                    </a:p>
                  </a:txBody>
                  <a:tcPr marT="45711" marB="45711"/>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r>
                        <a:rPr lang="en-US" sz="1400" dirty="0"/>
                        <a:t>Lowest</a:t>
                      </a:r>
                    </a:p>
                  </a:txBody>
                  <a:tcPr marT="45711" marB="45711"/>
                </a:tc>
                <a:extLst>
                  <a:ext uri="{0D108BD9-81ED-4DB2-BD59-A6C34878D82A}">
                    <a16:rowId xmlns:a16="http://schemas.microsoft.com/office/drawing/2014/main" val="10007"/>
                  </a:ext>
                </a:extLst>
              </a:tr>
              <a:tr h="370769">
                <a:tc>
                  <a:txBody>
                    <a:bodyPr/>
                    <a:lstStyle/>
                    <a:p>
                      <a:pPr algn="ctr"/>
                      <a:r>
                        <a:rPr lang="en-US" sz="1400" dirty="0"/>
                        <a:t>H</a:t>
                      </a:r>
                    </a:p>
                  </a:txBody>
                  <a:tcPr marT="45711" marB="45711"/>
                </a:tc>
                <a:tc>
                  <a:txBody>
                    <a:bodyPr/>
                    <a:lstStyle/>
                    <a:p>
                      <a:pPr algn="ctr"/>
                      <a:r>
                        <a:rPr lang="en-US" sz="1400" dirty="0"/>
                        <a:t>0</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Low</a:t>
                      </a:r>
                    </a:p>
                  </a:txBody>
                  <a:tcPr marT="45711" marB="45711">
                    <a:lnL w="12700" cap="flat" cmpd="sng" algn="ctr">
                      <a:solidFill>
                        <a:schemeClr val="tx1"/>
                      </a:solidFill>
                      <a:prstDash val="sysDash"/>
                      <a:round/>
                      <a:headEnd type="none" w="med" len="med"/>
                      <a:tailEnd type="none" w="med" len="med"/>
                    </a:lnL>
                  </a:tcPr>
                </a:tc>
                <a:tc>
                  <a:txBody>
                    <a:bodyPr/>
                    <a:lstStyle/>
                    <a:p>
                      <a:pPr algn="ctr"/>
                      <a:r>
                        <a:rPr lang="en-US" sz="1400" dirty="0"/>
                        <a:t>2</a:t>
                      </a:r>
                    </a:p>
                  </a:txBody>
                  <a:tcPr marT="45711" marB="45711">
                    <a:lnR w="12700" cap="flat" cmpd="sng" algn="ctr">
                      <a:solidFill>
                        <a:schemeClr val="tx1"/>
                      </a:solidFill>
                      <a:prstDash val="sysDash"/>
                      <a:round/>
                      <a:headEnd type="none" w="med" len="med"/>
                      <a:tailEnd type="none" w="med" len="med"/>
                    </a:lnR>
                  </a:tcPr>
                </a:tc>
                <a:tc>
                  <a:txBody>
                    <a:bodyPr/>
                    <a:lstStyle/>
                    <a:p>
                      <a:r>
                        <a:rPr lang="en-US" sz="1400" dirty="0"/>
                        <a:t>Highest</a:t>
                      </a:r>
                    </a:p>
                  </a:txBody>
                  <a:tcPr marT="45711" marB="45711">
                    <a:lnL w="12700" cap="flat" cmpd="sng" algn="ctr">
                      <a:solidFill>
                        <a:schemeClr val="tx1"/>
                      </a:solidFill>
                      <a:prstDash val="sysDash"/>
                      <a:round/>
                      <a:headEnd type="none" w="med" len="med"/>
                      <a:tailEnd type="none" w="med" len="med"/>
                    </a:lnL>
                  </a:tcPr>
                </a:tc>
                <a:tc>
                  <a:txBody>
                    <a:bodyPr/>
                    <a:lstStyle/>
                    <a:p>
                      <a:r>
                        <a:rPr lang="en-US" sz="1400" dirty="0"/>
                        <a:t>Lowest</a:t>
                      </a:r>
                    </a:p>
                  </a:txBody>
                  <a:tcPr marT="45711" marB="45711"/>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4000" b="1" dirty="0"/>
              <a:t>Lack of Cohesion in Methods (LCOM)</a:t>
            </a:r>
            <a:r>
              <a:rPr lang="en-US" altLang="en-US" sz="4000" dirty="0"/>
              <a:t> </a:t>
            </a:r>
          </a:p>
        </p:txBody>
      </p:sp>
      <p:sp>
        <p:nvSpPr>
          <p:cNvPr id="9219" name="Rectangle 3"/>
          <p:cNvSpPr>
            <a:spLocks noGrp="1" noChangeArrowheads="1"/>
          </p:cNvSpPr>
          <p:nvPr>
            <p:ph type="body" idx="1"/>
          </p:nvPr>
        </p:nvSpPr>
        <p:spPr>
          <a:xfrm>
            <a:off x="457200" y="1447800"/>
            <a:ext cx="8229600" cy="5105400"/>
          </a:xfrm>
        </p:spPr>
        <p:txBody>
          <a:bodyPr/>
          <a:lstStyle/>
          <a:p>
            <a:pPr eaLnBrk="1" hangingPunct="1">
              <a:lnSpc>
                <a:spcPct val="80000"/>
              </a:lnSpc>
            </a:pPr>
            <a:r>
              <a:rPr lang="en-US" altLang="en-US" sz="1800"/>
              <a:t>Cohesion captures how closely bound the different methods of the class are </a:t>
            </a:r>
          </a:p>
          <a:p>
            <a:pPr eaLnBrk="1" hangingPunct="1">
              <a:lnSpc>
                <a:spcPct val="80000"/>
              </a:lnSpc>
            </a:pPr>
            <a:r>
              <a:rPr lang="en-US" altLang="en-US" sz="1800"/>
              <a:t>Two methods of a class </a:t>
            </a:r>
            <a:r>
              <a:rPr lang="en-US" altLang="en-US" sz="1800" i="1"/>
              <a:t>C </a:t>
            </a:r>
            <a:r>
              <a:rPr lang="en-US" altLang="en-US" sz="1800"/>
              <a:t>can be considered “cohesive” if the set of instance variables of </a:t>
            </a:r>
            <a:r>
              <a:rPr lang="en-US" altLang="en-US" sz="1800" i="1"/>
              <a:t>C </a:t>
            </a:r>
            <a:r>
              <a:rPr lang="en-US" altLang="en-US" sz="1800"/>
              <a:t>that they access have some elements in common </a:t>
            </a:r>
          </a:p>
          <a:p>
            <a:pPr eaLnBrk="1" hangingPunct="1">
              <a:lnSpc>
                <a:spcPct val="80000"/>
              </a:lnSpc>
            </a:pPr>
            <a:r>
              <a:rPr lang="en-US" altLang="en-US" sz="1800"/>
              <a:t>High cohesion is a highly desirable property for modularity </a:t>
            </a:r>
          </a:p>
          <a:p>
            <a:pPr eaLnBrk="1" hangingPunct="1">
              <a:lnSpc>
                <a:spcPct val="80000"/>
              </a:lnSpc>
            </a:pPr>
            <a:r>
              <a:rPr lang="en-US" altLang="en-US" sz="1800"/>
              <a:t>Let </a:t>
            </a:r>
            <a:r>
              <a:rPr lang="en-US" altLang="en-US" sz="1800" i="1"/>
              <a:t>I</a:t>
            </a:r>
            <a:r>
              <a:rPr lang="en-US" altLang="en-US" sz="1800" i="1" baseline="-25000"/>
              <a:t>i</a:t>
            </a:r>
            <a:r>
              <a:rPr lang="en-US" altLang="en-US" sz="1800" i="1"/>
              <a:t> </a:t>
            </a:r>
            <a:r>
              <a:rPr lang="en-US" altLang="en-US" sz="1800"/>
              <a:t>and </a:t>
            </a:r>
            <a:r>
              <a:rPr lang="en-US" altLang="en-US" sz="1800" i="1"/>
              <a:t>I</a:t>
            </a:r>
            <a:r>
              <a:rPr lang="en-US" altLang="en-US" sz="1800" i="1" baseline="-25000"/>
              <a:t>j</a:t>
            </a:r>
            <a:r>
              <a:rPr lang="en-US" altLang="en-US" sz="1800" i="1"/>
              <a:t> </a:t>
            </a:r>
            <a:r>
              <a:rPr lang="en-US" altLang="en-US" sz="1800"/>
              <a:t>be the set of instance variables accessed by the methods </a:t>
            </a:r>
            <a:r>
              <a:rPr lang="en-US" altLang="en-US" sz="1800" i="1"/>
              <a:t>M</a:t>
            </a:r>
            <a:r>
              <a:rPr lang="en-US" altLang="en-US" sz="1800" i="1" baseline="-25000"/>
              <a:t>1</a:t>
            </a:r>
            <a:r>
              <a:rPr lang="en-US" altLang="en-US" sz="1800" i="1"/>
              <a:t> </a:t>
            </a:r>
            <a:r>
              <a:rPr lang="en-US" altLang="en-US" sz="1800"/>
              <a:t>and </a:t>
            </a:r>
            <a:r>
              <a:rPr lang="en-US" altLang="en-US" sz="1800" i="1"/>
              <a:t>M</a:t>
            </a:r>
            <a:r>
              <a:rPr lang="en-US" altLang="en-US" sz="1800" i="1" baseline="-25000"/>
              <a:t>2</a:t>
            </a:r>
            <a:r>
              <a:rPr lang="en-US" altLang="en-US" sz="1800" i="1"/>
              <a:t>,</a:t>
            </a:r>
            <a:r>
              <a:rPr lang="en-US" altLang="en-US" sz="1800"/>
              <a:t> Q be the set of all cohesive pairs of methods, that is, all </a:t>
            </a:r>
            <a:r>
              <a:rPr lang="en-US" altLang="en-US" sz="1800" i="1"/>
              <a:t>(M</a:t>
            </a:r>
            <a:r>
              <a:rPr lang="en-US" altLang="en-US" sz="1800" i="1" baseline="-25000"/>
              <a:t>i</a:t>
            </a:r>
            <a:r>
              <a:rPr lang="en-US" altLang="en-US" sz="1800" i="1"/>
              <a:t>, M</a:t>
            </a:r>
            <a:r>
              <a:rPr lang="en-US" altLang="en-US" sz="1800" i="1" baseline="-25000"/>
              <a:t>j</a:t>
            </a:r>
            <a:r>
              <a:rPr lang="en-US" altLang="en-US" sz="1800" i="1"/>
              <a:t>) </a:t>
            </a:r>
            <a:r>
              <a:rPr lang="en-US" altLang="en-US" sz="1800"/>
              <a:t>such that </a:t>
            </a:r>
            <a:r>
              <a:rPr lang="en-US" altLang="en-US" sz="1800" i="1"/>
              <a:t>I</a:t>
            </a:r>
            <a:r>
              <a:rPr lang="en-US" altLang="en-US" sz="1800" i="1" baseline="-25000"/>
              <a:t>i</a:t>
            </a:r>
            <a:r>
              <a:rPr lang="en-US" altLang="en-US" sz="1800" i="1"/>
              <a:t> </a:t>
            </a:r>
            <a:r>
              <a:rPr lang="en-US" altLang="en-US" sz="1800"/>
              <a:t>and </a:t>
            </a:r>
            <a:r>
              <a:rPr lang="en-US" altLang="en-US" sz="1800" i="1"/>
              <a:t>I</a:t>
            </a:r>
            <a:r>
              <a:rPr lang="en-US" altLang="en-US" sz="1800" i="1" baseline="-25000"/>
              <a:t>j</a:t>
            </a:r>
            <a:r>
              <a:rPr lang="en-US" altLang="en-US" sz="1800" i="1"/>
              <a:t> </a:t>
            </a:r>
            <a:r>
              <a:rPr lang="en-US" altLang="en-US" sz="1800"/>
              <a:t>have a non-null intersection. Let </a:t>
            </a:r>
            <a:r>
              <a:rPr lang="en-US" altLang="en-US" sz="1800" i="1"/>
              <a:t>P </a:t>
            </a:r>
            <a:r>
              <a:rPr lang="en-US" altLang="en-US" sz="1800"/>
              <a:t>be the set of all noncohesive pairs of methods, that is, pairs such that the intersection of sets of instance variables they access is null. Then LCOM is defined as </a:t>
            </a:r>
          </a:p>
          <a:p>
            <a:pPr eaLnBrk="1" hangingPunct="1">
              <a:lnSpc>
                <a:spcPct val="80000"/>
              </a:lnSpc>
              <a:buFontTx/>
              <a:buNone/>
            </a:pPr>
            <a:r>
              <a:rPr lang="en-US" altLang="en-US" sz="1800"/>
              <a:t>		LCOM = |P|-|Q|, if |P| &gt; |Q|, otherwise 0. </a:t>
            </a:r>
          </a:p>
          <a:p>
            <a:pPr eaLnBrk="1" hangingPunct="1">
              <a:lnSpc>
                <a:spcPct val="80000"/>
              </a:lnSpc>
            </a:pPr>
            <a:r>
              <a:rPr lang="en-US" altLang="en-US" sz="1800"/>
              <a:t>If there are </a:t>
            </a:r>
            <a:r>
              <a:rPr lang="en-US" altLang="en-US" sz="1800" i="1"/>
              <a:t>n </a:t>
            </a:r>
            <a:r>
              <a:rPr lang="en-US" altLang="en-US" sz="1800"/>
              <a:t>methods in a class </a:t>
            </a:r>
            <a:r>
              <a:rPr lang="en-US" altLang="en-US" sz="1800" i="1"/>
              <a:t>C, </a:t>
            </a:r>
            <a:r>
              <a:rPr lang="en-US" altLang="en-US" sz="1800"/>
              <a:t>then there are </a:t>
            </a:r>
            <a:r>
              <a:rPr lang="en-US" altLang="en-US" sz="1800" i="1"/>
              <a:t>n(n </a:t>
            </a:r>
            <a:r>
              <a:rPr lang="en-US" altLang="en-US" sz="1800"/>
              <a:t>— 1) pairs, and LCOM is the number of pairs that are noncohesive minus the number of pairs that are cohesive </a:t>
            </a:r>
          </a:p>
          <a:p>
            <a:pPr eaLnBrk="1" hangingPunct="1">
              <a:lnSpc>
                <a:spcPct val="80000"/>
              </a:lnSpc>
            </a:pPr>
            <a:r>
              <a:rPr lang="en-US" altLang="en-US" sz="1800"/>
              <a:t>The larger the number of cohesive methods, the more cohesive the class will be, and the LCOM metric will be lower </a:t>
            </a:r>
          </a:p>
          <a:p>
            <a:pPr eaLnBrk="1" hangingPunct="1">
              <a:lnSpc>
                <a:spcPct val="80000"/>
              </a:lnSpc>
            </a:pPr>
            <a:r>
              <a:rPr lang="en-US" altLang="en-US" sz="1800"/>
              <a:t>A high LCOM value may indicate that the methods are trying to do different things and operate on different data entities </a:t>
            </a:r>
          </a:p>
          <a:p>
            <a:pPr eaLnBrk="1" hangingPunct="1">
              <a:lnSpc>
                <a:spcPct val="80000"/>
              </a:lnSpc>
            </a:pPr>
            <a:r>
              <a:rPr lang="en-US" altLang="en-US" sz="1800"/>
              <a:t>If this is validated, the class can be partitioned into different classes </a:t>
            </a:r>
          </a:p>
          <a:p>
            <a:pPr eaLnBrk="1" hangingPunct="1">
              <a:lnSpc>
                <a:spcPct val="80000"/>
              </a:lnSpc>
            </a:pPr>
            <a:r>
              <a:rPr lang="en-US" altLang="en-US" sz="1800"/>
              <a:t>The data in [BBM95] found little significance of this metric in predicting the fault-proneness of a class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Example (LCOM)</a:t>
            </a:r>
          </a:p>
        </p:txBody>
      </p:sp>
      <p:grpSp>
        <p:nvGrpSpPr>
          <p:cNvPr id="10243" name="Group 6"/>
          <p:cNvGrpSpPr>
            <a:grpSpLocks/>
          </p:cNvGrpSpPr>
          <p:nvPr/>
        </p:nvGrpSpPr>
        <p:grpSpPr bwMode="auto">
          <a:xfrm>
            <a:off x="914400" y="1905000"/>
            <a:ext cx="2133600" cy="3429000"/>
            <a:chOff x="914400" y="1905000"/>
            <a:chExt cx="2133600" cy="3429000"/>
          </a:xfrm>
        </p:grpSpPr>
        <p:sp>
          <p:nvSpPr>
            <p:cNvPr id="10245" name="TextBox 3"/>
            <p:cNvSpPr txBox="1">
              <a:spLocks noChangeArrowheads="1"/>
            </p:cNvSpPr>
            <p:nvPr/>
          </p:nvSpPr>
          <p:spPr bwMode="auto">
            <a:xfrm>
              <a:off x="914400" y="1905000"/>
              <a:ext cx="2133600" cy="369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CLASS A</a:t>
              </a:r>
            </a:p>
          </p:txBody>
        </p:sp>
        <p:sp>
          <p:nvSpPr>
            <p:cNvPr id="5" name="Rectangle 4"/>
            <p:cNvSpPr/>
            <p:nvPr/>
          </p:nvSpPr>
          <p:spPr>
            <a:xfrm>
              <a:off x="914400" y="2286000"/>
              <a:ext cx="2133600" cy="14478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solidFill>
                    <a:schemeClr val="tx1"/>
                  </a:solidFill>
                </a:rPr>
                <a:t>a1</a:t>
              </a:r>
            </a:p>
            <a:p>
              <a:pPr eaLnBrk="1" hangingPunct="1">
                <a:defRPr/>
              </a:pPr>
              <a:r>
                <a:rPr lang="en-US" dirty="0">
                  <a:solidFill>
                    <a:schemeClr val="tx1"/>
                  </a:solidFill>
                </a:rPr>
                <a:t>a2</a:t>
              </a:r>
            </a:p>
            <a:p>
              <a:pPr eaLnBrk="1" hangingPunct="1">
                <a:defRPr/>
              </a:pPr>
              <a:r>
                <a:rPr lang="en-US" dirty="0">
                  <a:solidFill>
                    <a:schemeClr val="tx1"/>
                  </a:solidFill>
                </a:rPr>
                <a:t>a3</a:t>
              </a:r>
            </a:p>
            <a:p>
              <a:pPr eaLnBrk="1" hangingPunct="1">
                <a:defRPr/>
              </a:pPr>
              <a:r>
                <a:rPr lang="en-US" dirty="0">
                  <a:solidFill>
                    <a:schemeClr val="tx1"/>
                  </a:solidFill>
                </a:rPr>
                <a:t>a4</a:t>
              </a:r>
            </a:p>
          </p:txBody>
        </p:sp>
        <p:sp>
          <p:nvSpPr>
            <p:cNvPr id="6" name="Rectangle 5"/>
            <p:cNvSpPr/>
            <p:nvPr/>
          </p:nvSpPr>
          <p:spPr>
            <a:xfrm>
              <a:off x="914400" y="3733800"/>
              <a:ext cx="2133600" cy="1600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solidFill>
                    <a:schemeClr val="tx1"/>
                  </a:solidFill>
                </a:rPr>
                <a:t>A1(a1, a2)</a:t>
              </a:r>
            </a:p>
            <a:p>
              <a:pPr eaLnBrk="1" hangingPunct="1">
                <a:defRPr/>
              </a:pPr>
              <a:r>
                <a:rPr lang="en-US" dirty="0">
                  <a:solidFill>
                    <a:schemeClr val="tx1"/>
                  </a:solidFill>
                </a:rPr>
                <a:t>A2(a1)</a:t>
              </a:r>
            </a:p>
            <a:p>
              <a:pPr eaLnBrk="1" hangingPunct="1">
                <a:defRPr/>
              </a:pPr>
              <a:r>
                <a:rPr lang="en-US" dirty="0">
                  <a:solidFill>
                    <a:schemeClr val="tx1"/>
                  </a:solidFill>
                </a:rPr>
                <a:t>A3 (a4)</a:t>
              </a:r>
            </a:p>
            <a:p>
              <a:pPr eaLnBrk="1" hangingPunct="1">
                <a:defRPr/>
              </a:pPr>
              <a:r>
                <a:rPr lang="en-US" dirty="0">
                  <a:solidFill>
                    <a:schemeClr val="tx1"/>
                  </a:solidFill>
                </a:rPr>
                <a:t>A4 (a1, a4)</a:t>
              </a:r>
            </a:p>
          </p:txBody>
        </p:sp>
      </p:grpSp>
      <p:sp>
        <p:nvSpPr>
          <p:cNvPr id="10244" name="TextBox 6"/>
          <p:cNvSpPr txBox="1">
            <a:spLocks noChangeArrowheads="1"/>
          </p:cNvSpPr>
          <p:nvPr/>
        </p:nvSpPr>
        <p:spPr bwMode="auto">
          <a:xfrm>
            <a:off x="3200400" y="1905000"/>
            <a:ext cx="5257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LCOM = |P|-|Q|, if |P| &gt; |Q|, otherwise 0</a:t>
            </a:r>
          </a:p>
          <a:p>
            <a:pPr eaLnBrk="1" hangingPunct="1">
              <a:spcBef>
                <a:spcPct val="0"/>
              </a:spcBef>
              <a:buFontTx/>
              <a:buNone/>
            </a:pPr>
            <a:endParaRPr lang="en-US" altLang="en-US" sz="1800"/>
          </a:p>
          <a:p>
            <a:pPr eaLnBrk="1" hangingPunct="1">
              <a:spcBef>
                <a:spcPct val="0"/>
              </a:spcBef>
              <a:buFontTx/>
              <a:buNone/>
            </a:pPr>
            <a:r>
              <a:rPr lang="en-US" altLang="en-US" sz="1800"/>
              <a:t>Pairs: </a:t>
            </a:r>
          </a:p>
          <a:p>
            <a:pPr eaLnBrk="1" hangingPunct="1">
              <a:spcBef>
                <a:spcPct val="0"/>
              </a:spcBef>
              <a:buFontTx/>
              <a:buNone/>
            </a:pPr>
            <a:r>
              <a:rPr lang="en-US" altLang="en-US" sz="1800">
                <a:solidFill>
                  <a:srgbClr val="0070C0"/>
                </a:solidFill>
              </a:rPr>
              <a:t>(A1, A2)</a:t>
            </a:r>
            <a:r>
              <a:rPr lang="en-US" altLang="en-US" sz="1800"/>
              <a:t>, </a:t>
            </a:r>
            <a:r>
              <a:rPr lang="en-US" altLang="en-US" sz="1800">
                <a:solidFill>
                  <a:srgbClr val="FF0000"/>
                </a:solidFill>
              </a:rPr>
              <a:t>(A1, A3)</a:t>
            </a:r>
            <a:r>
              <a:rPr lang="en-US" altLang="en-US" sz="1800"/>
              <a:t>, </a:t>
            </a:r>
            <a:r>
              <a:rPr lang="en-US" altLang="en-US" sz="1800">
                <a:solidFill>
                  <a:srgbClr val="0070C0"/>
                </a:solidFill>
              </a:rPr>
              <a:t>(A1, A4)</a:t>
            </a:r>
            <a:r>
              <a:rPr lang="en-US" altLang="en-US" sz="1800"/>
              <a:t>, </a:t>
            </a:r>
            <a:r>
              <a:rPr lang="en-US" altLang="en-US" sz="1800">
                <a:solidFill>
                  <a:srgbClr val="FF0000"/>
                </a:solidFill>
              </a:rPr>
              <a:t>(A2, A3)</a:t>
            </a:r>
            <a:r>
              <a:rPr lang="en-US" altLang="en-US" sz="1800"/>
              <a:t>, </a:t>
            </a:r>
            <a:r>
              <a:rPr lang="en-US" altLang="en-US" sz="1800">
                <a:solidFill>
                  <a:srgbClr val="0070C0"/>
                </a:solidFill>
              </a:rPr>
              <a:t>(A2, A4), (A3, A4)</a:t>
            </a:r>
          </a:p>
          <a:p>
            <a:pPr eaLnBrk="1" hangingPunct="1">
              <a:spcBef>
                <a:spcPct val="0"/>
              </a:spcBef>
              <a:buFontTx/>
              <a:buNone/>
            </a:pPr>
            <a:endParaRPr lang="en-US" altLang="en-US" sz="1800"/>
          </a:p>
          <a:p>
            <a:pPr eaLnBrk="1" hangingPunct="1">
              <a:spcBef>
                <a:spcPct val="0"/>
              </a:spcBef>
              <a:buFontTx/>
              <a:buNone/>
            </a:pPr>
            <a:r>
              <a:rPr lang="en-US" altLang="en-US" sz="1800">
                <a:solidFill>
                  <a:srgbClr val="FF0000"/>
                </a:solidFill>
              </a:rPr>
              <a:t>P = 2 (Non-Cohesive pairs)</a:t>
            </a:r>
          </a:p>
          <a:p>
            <a:pPr eaLnBrk="1" hangingPunct="1">
              <a:spcBef>
                <a:spcPct val="0"/>
              </a:spcBef>
              <a:buFontTx/>
              <a:buNone/>
            </a:pPr>
            <a:r>
              <a:rPr lang="en-US" altLang="en-US" sz="1800">
                <a:solidFill>
                  <a:srgbClr val="0070C0"/>
                </a:solidFill>
              </a:rPr>
              <a:t>Q = 4 (Cohesive pairs)</a:t>
            </a:r>
          </a:p>
          <a:p>
            <a:pPr eaLnBrk="1" hangingPunct="1">
              <a:spcBef>
                <a:spcPct val="0"/>
              </a:spcBef>
              <a:buFontTx/>
              <a:buNone/>
            </a:pPr>
            <a:endParaRPr lang="en-US" altLang="en-US" sz="1800"/>
          </a:p>
          <a:p>
            <a:pPr eaLnBrk="1" hangingPunct="1">
              <a:spcBef>
                <a:spcPct val="0"/>
              </a:spcBef>
              <a:buFontTx/>
              <a:buNone/>
            </a:pPr>
            <a:r>
              <a:rPr lang="en-US" altLang="en-US" sz="1800"/>
              <a:t>Q &gt; P</a:t>
            </a:r>
          </a:p>
          <a:p>
            <a:pPr eaLnBrk="1" hangingPunct="1">
              <a:spcBef>
                <a:spcPct val="0"/>
              </a:spcBef>
              <a:buFontTx/>
              <a:buNone/>
            </a:pPr>
            <a:endParaRPr lang="en-US" altLang="en-US" sz="1800"/>
          </a:p>
          <a:p>
            <a:pPr eaLnBrk="1" hangingPunct="1">
              <a:spcBef>
                <a:spcPct val="0"/>
              </a:spcBef>
              <a:buFontTx/>
              <a:buNone/>
            </a:pPr>
            <a:r>
              <a:rPr lang="en-US" altLang="en-US" sz="1800"/>
              <a:t>LCOM = 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r>
              <a:rPr lang="en-US" altLang="en-US" b="1" dirty="0"/>
              <a:t>Constructive Cost Model</a:t>
            </a:r>
            <a:br>
              <a:rPr lang="en-US" altLang="en-US" b="1" dirty="0"/>
            </a:br>
            <a:r>
              <a:rPr lang="en-US" altLang="en-US" b="1" dirty="0"/>
              <a:t>(</a:t>
            </a:r>
            <a:r>
              <a:rPr lang="en-US" altLang="en-US" b="1" dirty="0" err="1"/>
              <a:t>CoCoMo</a:t>
            </a:r>
            <a:r>
              <a:rPr lang="en-US" altLang="en-US" b="1" dirty="0"/>
              <a:t>)</a:t>
            </a:r>
            <a:r>
              <a:rPr lang="en-US" altLang="en-US" dirty="0"/>
              <a:t> </a:t>
            </a:r>
            <a:endParaRPr lang="en-US" dirty="0"/>
          </a:p>
        </p:txBody>
      </p:sp>
      <p:sp>
        <p:nvSpPr>
          <p:cNvPr id="3" name="Content Placeholder 2"/>
          <p:cNvSpPr>
            <a:spLocks noGrp="1"/>
          </p:cNvSpPr>
          <p:nvPr>
            <p:ph idx="1"/>
          </p:nvPr>
        </p:nvSpPr>
        <p:spPr/>
        <p:txBody>
          <a:bodyPr/>
          <a:lstStyle/>
          <a:p>
            <a:pPr marL="0" indent="0">
              <a:lnSpc>
                <a:spcPct val="120000"/>
              </a:lnSpc>
              <a:spcBef>
                <a:spcPts val="0"/>
              </a:spcBef>
              <a:buFont typeface="Wingdings 2" panose="05020102010507070707" pitchFamily="18" charset="2"/>
              <a:buNone/>
            </a:pPr>
            <a:r>
              <a:rPr lang="en-US" sz="1600" dirty="0"/>
              <a:t>Based on SLOC characteristic, and operates according to the following equations:</a:t>
            </a:r>
          </a:p>
          <a:p>
            <a:pPr>
              <a:lnSpc>
                <a:spcPct val="120000"/>
              </a:lnSpc>
              <a:spcBef>
                <a:spcPts val="0"/>
              </a:spcBef>
            </a:pPr>
            <a:r>
              <a:rPr lang="en-US" altLang="en-US" sz="1600" b="1" dirty="0">
                <a:solidFill>
                  <a:srgbClr val="C00000"/>
                </a:solidFill>
                <a:latin typeface="Bell MT" pitchFamily="18" charset="0"/>
              </a:rPr>
              <a:t>Effort = PM = Coefficient</a:t>
            </a:r>
            <a:r>
              <a:rPr lang="en-US" altLang="en-US" sz="1600" b="1" baseline="-25000" dirty="0">
                <a:solidFill>
                  <a:srgbClr val="C00000"/>
                </a:solidFill>
                <a:latin typeface="Bell MT" pitchFamily="18" charset="0"/>
              </a:rPr>
              <a:t>&lt;Effort Factor&gt;</a:t>
            </a:r>
            <a:r>
              <a:rPr lang="en-US" altLang="en-US" sz="1600" b="1" dirty="0">
                <a:solidFill>
                  <a:srgbClr val="C00000"/>
                </a:solidFill>
                <a:latin typeface="Bell MT" pitchFamily="18" charset="0"/>
              </a:rPr>
              <a:t>*(SLOC/1000)^P </a:t>
            </a:r>
          </a:p>
          <a:p>
            <a:pPr marL="0" indent="0">
              <a:lnSpc>
                <a:spcPct val="120000"/>
              </a:lnSpc>
              <a:spcBef>
                <a:spcPts val="0"/>
              </a:spcBef>
              <a:buNone/>
            </a:pPr>
            <a:r>
              <a:rPr lang="en-US" altLang="en-US" sz="1600" b="1" dirty="0">
                <a:solidFill>
                  <a:srgbClr val="C00000"/>
                </a:solidFill>
                <a:latin typeface="Bell MT" pitchFamily="18" charset="0"/>
                <a:cs typeface="Calibri" panose="020F0502020204030204" pitchFamily="34" charset="0"/>
              </a:rPr>
              <a:t>	</a:t>
            </a:r>
            <a:r>
              <a:rPr lang="en-US" altLang="en-US" sz="1600" dirty="0">
                <a:latin typeface="Calibri" panose="020F0502020204030204" pitchFamily="34" charset="0"/>
                <a:cs typeface="Calibri" panose="020F0502020204030204" pitchFamily="34" charset="0"/>
              </a:rPr>
              <a:t>[100,000 SLOC/1000  = 100k SLOC]</a:t>
            </a:r>
          </a:p>
          <a:p>
            <a:pPr>
              <a:lnSpc>
                <a:spcPct val="120000"/>
              </a:lnSpc>
              <a:spcBef>
                <a:spcPts val="0"/>
              </a:spcBef>
            </a:pPr>
            <a:r>
              <a:rPr lang="en-US" sz="1600" b="1" dirty="0">
                <a:solidFill>
                  <a:srgbClr val="C00000"/>
                </a:solidFill>
                <a:latin typeface="Courier New" panose="02070309020205020404" pitchFamily="49" charset="0"/>
                <a:cs typeface="Courier New" panose="02070309020205020404" pitchFamily="49" charset="0"/>
              </a:rPr>
              <a:t>Development time = DM = 2.50*(PM)^T</a:t>
            </a:r>
          </a:p>
          <a:p>
            <a:pPr>
              <a:lnSpc>
                <a:spcPct val="120000"/>
              </a:lnSpc>
              <a:spcBef>
                <a:spcPts val="0"/>
              </a:spcBef>
            </a:pPr>
            <a:r>
              <a:rPr lang="en-US" sz="1600" b="1" dirty="0">
                <a:solidFill>
                  <a:srgbClr val="C00000"/>
                </a:solidFill>
                <a:latin typeface="Courier New" panose="02070309020205020404" pitchFamily="49" charset="0"/>
                <a:cs typeface="Courier New" panose="02070309020205020404" pitchFamily="49" charset="0"/>
              </a:rPr>
              <a:t>Required number of people = ST = PM/DM</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Font typeface="Wingdings 2" panose="05020102010507070707" pitchFamily="18" charset="2"/>
              <a:buNone/>
            </a:pPr>
            <a:r>
              <a:rPr lang="en-US" sz="1600" b="1" dirty="0">
                <a:solidFill>
                  <a:srgbClr val="C00000"/>
                </a:solidFill>
                <a:latin typeface="Courier New" panose="02070309020205020404" pitchFamily="49" charset="0"/>
                <a:cs typeface="Courier New" panose="02070309020205020404" pitchFamily="49" charset="0"/>
              </a:rPr>
              <a:t>PM</a:t>
            </a:r>
            <a:r>
              <a:rPr lang="en-US" sz="1600" b="1" dirty="0">
                <a:solidFill>
                  <a:srgbClr val="C00000"/>
                </a:solidFill>
              </a:rPr>
              <a:t> :</a:t>
            </a:r>
            <a:r>
              <a:rPr lang="en-US" sz="1600" dirty="0"/>
              <a:t> person-months needed for project (labor working hours)</a:t>
            </a:r>
            <a:br>
              <a:rPr lang="en-US" sz="1600" dirty="0"/>
            </a:br>
            <a:r>
              <a:rPr lang="en-US" sz="1600" b="1" dirty="0">
                <a:solidFill>
                  <a:srgbClr val="C00000"/>
                </a:solidFill>
                <a:latin typeface="Courier New" panose="02070309020205020404" pitchFamily="49" charset="0"/>
                <a:cs typeface="Courier New" panose="02070309020205020404" pitchFamily="49" charset="0"/>
              </a:rPr>
              <a:t>SLOC</a:t>
            </a:r>
            <a:r>
              <a:rPr lang="en-US" sz="1600" b="1" dirty="0">
                <a:solidFill>
                  <a:srgbClr val="C00000"/>
                </a:solidFill>
              </a:rPr>
              <a:t> :  </a:t>
            </a:r>
            <a:r>
              <a:rPr lang="en-US" sz="1600" dirty="0"/>
              <a:t>source lines of code</a:t>
            </a:r>
            <a:br>
              <a:rPr lang="en-US" sz="1600" dirty="0"/>
            </a:br>
            <a:r>
              <a:rPr lang="en-US" sz="1600" b="1" dirty="0">
                <a:solidFill>
                  <a:srgbClr val="C00000"/>
                </a:solidFill>
                <a:latin typeface="Courier New" panose="02070309020205020404" pitchFamily="49" charset="0"/>
                <a:cs typeface="Courier New" panose="02070309020205020404" pitchFamily="49" charset="0"/>
              </a:rPr>
              <a:t>P</a:t>
            </a:r>
            <a:r>
              <a:rPr lang="en-US" sz="1600" b="1" dirty="0">
                <a:solidFill>
                  <a:srgbClr val="C00000"/>
                </a:solidFill>
              </a:rPr>
              <a:t> :  </a:t>
            </a:r>
            <a:r>
              <a:rPr lang="en-US" sz="1600" dirty="0"/>
              <a:t>project complexity (1.04-1.24)</a:t>
            </a:r>
            <a:br>
              <a:rPr lang="en-US" sz="1600" dirty="0"/>
            </a:br>
            <a:r>
              <a:rPr lang="en-US" sz="1600" b="1" dirty="0">
                <a:solidFill>
                  <a:srgbClr val="C00000"/>
                </a:solidFill>
                <a:latin typeface="Courier New" panose="02070309020205020404" pitchFamily="49" charset="0"/>
                <a:cs typeface="Courier New" panose="02070309020205020404" pitchFamily="49" charset="0"/>
              </a:rPr>
              <a:t>DM</a:t>
            </a:r>
            <a:r>
              <a:rPr lang="en-US" sz="1600" b="1" dirty="0">
                <a:solidFill>
                  <a:srgbClr val="C00000"/>
                </a:solidFill>
              </a:rPr>
              <a:t> :  </a:t>
            </a:r>
            <a:r>
              <a:rPr lang="en-US" sz="1600" dirty="0"/>
              <a:t>duration time in months for project (weekdays)</a:t>
            </a:r>
            <a:br>
              <a:rPr lang="en-US" sz="1600" dirty="0"/>
            </a:br>
            <a:r>
              <a:rPr lang="en-US" sz="1600" b="1" dirty="0">
                <a:solidFill>
                  <a:srgbClr val="C00000"/>
                </a:solidFill>
                <a:latin typeface="Courier New" panose="02070309020205020404" pitchFamily="49" charset="0"/>
                <a:cs typeface="Courier New" panose="02070309020205020404" pitchFamily="49" charset="0"/>
              </a:rPr>
              <a:t>T</a:t>
            </a:r>
            <a:r>
              <a:rPr lang="en-US" sz="1600" b="1" dirty="0">
                <a:solidFill>
                  <a:srgbClr val="C00000"/>
                </a:solidFill>
              </a:rPr>
              <a:t> :  </a:t>
            </a:r>
            <a:r>
              <a:rPr lang="en-US" sz="1600" dirty="0"/>
              <a:t>SLOC-dependent coefficient (0.32-0.38)</a:t>
            </a:r>
            <a:br>
              <a:rPr lang="en-US" sz="1600" dirty="0"/>
            </a:br>
            <a:r>
              <a:rPr lang="en-US" sz="1600" b="1" dirty="0">
                <a:solidFill>
                  <a:srgbClr val="C00000"/>
                </a:solidFill>
                <a:latin typeface="Courier New" panose="02070309020205020404" pitchFamily="49" charset="0"/>
                <a:cs typeface="Courier New" panose="02070309020205020404" pitchFamily="49" charset="0"/>
              </a:rPr>
              <a:t>ST</a:t>
            </a:r>
            <a:r>
              <a:rPr lang="en-US" sz="1600" b="1" dirty="0">
                <a:solidFill>
                  <a:srgbClr val="C00000"/>
                </a:solidFill>
              </a:rPr>
              <a:t> :  </a:t>
            </a:r>
            <a:r>
              <a:rPr lang="en-US" sz="1600" dirty="0"/>
              <a:t>average staffing necessary</a:t>
            </a:r>
          </a:p>
        </p:txBody>
      </p:sp>
      <p:graphicFrame>
        <p:nvGraphicFramePr>
          <p:cNvPr id="4" name="Table 3">
            <a:extLst>
              <a:ext uri="{FF2B5EF4-FFF2-40B4-BE49-F238E27FC236}">
                <a16:creationId xmlns:a16="http://schemas.microsoft.com/office/drawing/2014/main" id="{CA410B46-ED40-4162-B758-3109A141B47E}"/>
              </a:ext>
            </a:extLst>
          </p:cNvPr>
          <p:cNvGraphicFramePr>
            <a:graphicFrameLocks noGrp="1"/>
          </p:cNvGraphicFramePr>
          <p:nvPr>
            <p:extLst>
              <p:ext uri="{D42A27DB-BD31-4B8C-83A1-F6EECF244321}">
                <p14:modId xmlns:p14="http://schemas.microsoft.com/office/powerpoint/2010/main" val="2101865436"/>
              </p:ext>
            </p:extLst>
          </p:nvPr>
        </p:nvGraphicFramePr>
        <p:xfrm>
          <a:off x="3708401" y="4953000"/>
          <a:ext cx="5435599" cy="1737288"/>
        </p:xfrm>
        <a:graphic>
          <a:graphicData uri="http://schemas.openxmlformats.org/drawingml/2006/table">
            <a:tbl>
              <a:tblPr firstRow="1" bandRow="1">
                <a:tableStyleId>{5940675A-B579-460E-94D1-54222C63F5DA}</a:tableStyleId>
              </a:tblPr>
              <a:tblGrid>
                <a:gridCol w="2058839">
                  <a:extLst>
                    <a:ext uri="{9D8B030D-6E8A-4147-A177-3AD203B41FA5}">
                      <a16:colId xmlns:a16="http://schemas.microsoft.com/office/drawing/2014/main" val="20000"/>
                    </a:ext>
                  </a:extLst>
                </a:gridCol>
                <a:gridCol w="1534513">
                  <a:extLst>
                    <a:ext uri="{9D8B030D-6E8A-4147-A177-3AD203B41FA5}">
                      <a16:colId xmlns:a16="http://schemas.microsoft.com/office/drawing/2014/main" val="20001"/>
                    </a:ext>
                  </a:extLst>
                </a:gridCol>
                <a:gridCol w="790195">
                  <a:extLst>
                    <a:ext uri="{9D8B030D-6E8A-4147-A177-3AD203B41FA5}">
                      <a16:colId xmlns:a16="http://schemas.microsoft.com/office/drawing/2014/main" val="20002"/>
                    </a:ext>
                  </a:extLst>
                </a:gridCol>
                <a:gridCol w="1052052">
                  <a:extLst>
                    <a:ext uri="{9D8B030D-6E8A-4147-A177-3AD203B41FA5}">
                      <a16:colId xmlns:a16="http://schemas.microsoft.com/office/drawing/2014/main" val="20003"/>
                    </a:ext>
                  </a:extLst>
                </a:gridCol>
              </a:tblGrid>
              <a:tr h="464659">
                <a:tc>
                  <a:txBody>
                    <a:bodyPr/>
                    <a:lstStyle/>
                    <a:p>
                      <a:pPr algn="ctr"/>
                      <a:r>
                        <a:rPr lang="en-US" sz="1800" b="1" dirty="0"/>
                        <a:t>Software</a:t>
                      </a:r>
                      <a:r>
                        <a:rPr lang="en-US" sz="1800" b="1" baseline="0" dirty="0"/>
                        <a:t> Project Type</a:t>
                      </a:r>
                      <a:endParaRPr lang="en-US" sz="1800" b="1" dirty="0"/>
                    </a:p>
                  </a:txBody>
                  <a:tcPr marT="45711" marB="45711" anchor="ctr"/>
                </a:tc>
                <a:tc>
                  <a:txBody>
                    <a:bodyPr/>
                    <a:lstStyle/>
                    <a:p>
                      <a:pPr algn="ctr"/>
                      <a:r>
                        <a:rPr lang="en-US" sz="1800" b="1" dirty="0"/>
                        <a:t>Coefficient</a:t>
                      </a:r>
                      <a:br>
                        <a:rPr lang="en-US" sz="1800" b="1" dirty="0"/>
                      </a:br>
                      <a:r>
                        <a:rPr lang="en-US" sz="1800" b="1" baseline="-25000" dirty="0"/>
                        <a:t>&lt;Effort Factor&gt;</a:t>
                      </a:r>
                      <a:endParaRPr lang="en-US" sz="1800" b="1" dirty="0"/>
                    </a:p>
                  </a:txBody>
                  <a:tcPr marT="45711" marB="45711" anchor="ctr"/>
                </a:tc>
                <a:tc>
                  <a:txBody>
                    <a:bodyPr/>
                    <a:lstStyle/>
                    <a:p>
                      <a:pPr algn="ctr"/>
                      <a:r>
                        <a:rPr lang="en-US" sz="1800" b="1" dirty="0"/>
                        <a:t>P</a:t>
                      </a:r>
                    </a:p>
                  </a:txBody>
                  <a:tcPr marT="45711" marB="45711" anchor="ctr"/>
                </a:tc>
                <a:tc>
                  <a:txBody>
                    <a:bodyPr/>
                    <a:lstStyle/>
                    <a:p>
                      <a:pPr algn="ctr"/>
                      <a:r>
                        <a:rPr lang="en-US" sz="1800" b="1" dirty="0"/>
                        <a:t>T</a:t>
                      </a:r>
                    </a:p>
                  </a:txBody>
                  <a:tcPr marT="45711" marB="45711" anchor="ctr"/>
                </a:tc>
                <a:extLst>
                  <a:ext uri="{0D108BD9-81ED-4DB2-BD59-A6C34878D82A}">
                    <a16:rowId xmlns:a16="http://schemas.microsoft.com/office/drawing/2014/main" val="10000"/>
                  </a:ext>
                </a:extLst>
              </a:tr>
              <a:tr h="269163">
                <a:tc>
                  <a:txBody>
                    <a:bodyPr/>
                    <a:lstStyle/>
                    <a:p>
                      <a:pPr algn="ctr"/>
                      <a:r>
                        <a:rPr lang="en-US" sz="1800" dirty="0"/>
                        <a:t>Organic</a:t>
                      </a:r>
                    </a:p>
                  </a:txBody>
                  <a:tcPr marT="45711" marB="45711" anchor="ctr"/>
                </a:tc>
                <a:tc>
                  <a:txBody>
                    <a:bodyPr/>
                    <a:lstStyle/>
                    <a:p>
                      <a:pPr algn="ctr"/>
                      <a:r>
                        <a:rPr lang="en-US" sz="1800" dirty="0"/>
                        <a:t>2.4</a:t>
                      </a:r>
                    </a:p>
                  </a:txBody>
                  <a:tcPr marT="45711" marB="45711" anchor="ctr"/>
                </a:tc>
                <a:tc>
                  <a:txBody>
                    <a:bodyPr/>
                    <a:lstStyle/>
                    <a:p>
                      <a:pPr algn="ctr"/>
                      <a:r>
                        <a:rPr lang="en-US" sz="1800" dirty="0"/>
                        <a:t>1.05</a:t>
                      </a:r>
                    </a:p>
                  </a:txBody>
                  <a:tcPr marT="45711" marB="45711" anchor="ctr"/>
                </a:tc>
                <a:tc>
                  <a:txBody>
                    <a:bodyPr/>
                    <a:lstStyle/>
                    <a:p>
                      <a:pPr algn="ctr"/>
                      <a:r>
                        <a:rPr lang="en-US" sz="1800" dirty="0"/>
                        <a:t>0.38</a:t>
                      </a:r>
                    </a:p>
                  </a:txBody>
                  <a:tcPr marT="45711" marB="45711" anchor="ctr"/>
                </a:tc>
                <a:extLst>
                  <a:ext uri="{0D108BD9-81ED-4DB2-BD59-A6C34878D82A}">
                    <a16:rowId xmlns:a16="http://schemas.microsoft.com/office/drawing/2014/main" val="10001"/>
                  </a:ext>
                </a:extLst>
              </a:tr>
              <a:tr h="269163">
                <a:tc>
                  <a:txBody>
                    <a:bodyPr/>
                    <a:lstStyle/>
                    <a:p>
                      <a:pPr algn="ctr"/>
                      <a:r>
                        <a:rPr lang="en-US" sz="1800" dirty="0"/>
                        <a:t>Semi-detached</a:t>
                      </a:r>
                    </a:p>
                  </a:txBody>
                  <a:tcPr marT="45711" marB="45711" anchor="ctr"/>
                </a:tc>
                <a:tc>
                  <a:txBody>
                    <a:bodyPr/>
                    <a:lstStyle/>
                    <a:p>
                      <a:pPr algn="ctr"/>
                      <a:r>
                        <a:rPr lang="en-US" sz="1800" dirty="0"/>
                        <a:t>3.0</a:t>
                      </a:r>
                    </a:p>
                  </a:txBody>
                  <a:tcPr marT="45711" marB="45711" anchor="ctr"/>
                </a:tc>
                <a:tc>
                  <a:txBody>
                    <a:bodyPr/>
                    <a:lstStyle/>
                    <a:p>
                      <a:pPr algn="ctr"/>
                      <a:r>
                        <a:rPr lang="en-US" sz="1800" dirty="0"/>
                        <a:t>1.12</a:t>
                      </a:r>
                    </a:p>
                  </a:txBody>
                  <a:tcPr marT="45711" marB="45711" anchor="ctr"/>
                </a:tc>
                <a:tc>
                  <a:txBody>
                    <a:bodyPr/>
                    <a:lstStyle/>
                    <a:p>
                      <a:pPr algn="ctr"/>
                      <a:r>
                        <a:rPr lang="en-US" sz="1800" dirty="0"/>
                        <a:t>0.35</a:t>
                      </a:r>
                    </a:p>
                  </a:txBody>
                  <a:tcPr marT="45711" marB="45711" anchor="ctr"/>
                </a:tc>
                <a:extLst>
                  <a:ext uri="{0D108BD9-81ED-4DB2-BD59-A6C34878D82A}">
                    <a16:rowId xmlns:a16="http://schemas.microsoft.com/office/drawing/2014/main" val="10002"/>
                  </a:ext>
                </a:extLst>
              </a:tr>
              <a:tr h="269163">
                <a:tc>
                  <a:txBody>
                    <a:bodyPr/>
                    <a:lstStyle/>
                    <a:p>
                      <a:pPr algn="ctr"/>
                      <a:r>
                        <a:rPr lang="en-US" sz="1800" dirty="0"/>
                        <a:t>Embedded</a:t>
                      </a:r>
                    </a:p>
                  </a:txBody>
                  <a:tcPr marT="45711" marB="45711" anchor="ctr"/>
                </a:tc>
                <a:tc>
                  <a:txBody>
                    <a:bodyPr/>
                    <a:lstStyle/>
                    <a:p>
                      <a:pPr algn="ctr"/>
                      <a:r>
                        <a:rPr lang="en-US" sz="1800" dirty="0"/>
                        <a:t>3.6</a:t>
                      </a:r>
                    </a:p>
                  </a:txBody>
                  <a:tcPr marT="45711" marB="45711" anchor="ctr"/>
                </a:tc>
                <a:tc>
                  <a:txBody>
                    <a:bodyPr/>
                    <a:lstStyle/>
                    <a:p>
                      <a:pPr algn="ctr"/>
                      <a:r>
                        <a:rPr lang="en-US" sz="1800" dirty="0"/>
                        <a:t>1.20</a:t>
                      </a:r>
                    </a:p>
                  </a:txBody>
                  <a:tcPr marT="45711" marB="45711" anchor="ctr"/>
                </a:tc>
                <a:tc>
                  <a:txBody>
                    <a:bodyPr/>
                    <a:lstStyle/>
                    <a:p>
                      <a:pPr algn="ctr"/>
                      <a:r>
                        <a:rPr lang="en-US" sz="1800" dirty="0"/>
                        <a:t>0.32</a:t>
                      </a:r>
                    </a:p>
                  </a:txBody>
                  <a:tcPr marT="45711" marB="45711"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951456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1535</Words>
  <Application>Microsoft Office PowerPoint</Application>
  <PresentationFormat>On-screen Show (4:3)</PresentationFormat>
  <Paragraphs>171</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Bell MT</vt:lpstr>
      <vt:lpstr>Calibri</vt:lpstr>
      <vt:lpstr>Courier New</vt:lpstr>
      <vt:lpstr>Wingdings</vt:lpstr>
      <vt:lpstr>Wingdings 2</vt:lpstr>
      <vt:lpstr>Default Design</vt:lpstr>
      <vt:lpstr>Equation</vt:lpstr>
      <vt:lpstr>Object Oriented Software Metric</vt:lpstr>
      <vt:lpstr>Weighted Methods per Class (WMC)</vt:lpstr>
      <vt:lpstr>Depth of Inheritance Tree (DIT) </vt:lpstr>
      <vt:lpstr>Number of Children (NOC) </vt:lpstr>
      <vt:lpstr>Coupling between Classes (CBC) </vt:lpstr>
      <vt:lpstr>Example (NOC, DIT, CBC)</vt:lpstr>
      <vt:lpstr>Lack of Cohesion in Methods (LCOM) </vt:lpstr>
      <vt:lpstr>Example (LCOM)</vt:lpstr>
      <vt:lpstr>Constructive Cost Model (CoCoMo) </vt:lpstr>
      <vt:lpstr>Constructive Cost Model (CoCoMo) </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Metric</dc:title>
  <dc:creator>Manzur</dc:creator>
  <cp:lastModifiedBy>Mohaimen-Bin-Noor</cp:lastModifiedBy>
  <cp:revision>30</cp:revision>
  <dcterms:created xsi:type="dcterms:W3CDTF">2005-11-29T07:21:32Z</dcterms:created>
  <dcterms:modified xsi:type="dcterms:W3CDTF">2022-08-12T14:42:53Z</dcterms:modified>
</cp:coreProperties>
</file>