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1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91" autoAdjust="0"/>
    <p:restoredTop sz="90929"/>
  </p:normalViewPr>
  <p:slideViewPr>
    <p:cSldViewPr snapToGrid="0">
      <p:cViewPr varScale="1">
        <p:scale>
          <a:sx n="63" d="100"/>
          <a:sy n="63" d="100"/>
        </p:scale>
        <p:origin x="98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4111D3-DC05-4822-948A-9B0301A6E3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490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E96B52-8605-4042-8A3C-D013A0E791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594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76200"/>
            <a:ext cx="215265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30555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49DC0-0A64-48D5-803F-C1E19B6EBE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1532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447800"/>
            <a:ext cx="8610600" cy="4648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2D08C11-22F1-4A52-9373-F332674BF2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76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0EC2D5-E4A9-4517-9728-1D54F2C58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728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EFC161-66A2-43FC-8E8E-B241E74831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263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2291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2291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273CD0-B0D3-47F2-AE32-9D5D925CA9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473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0EC431-C9E3-4002-A466-E9398446DD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203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516EBC-8CF1-4274-9F70-6B62506C67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763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7FC96C-487C-4DFC-B2BE-2334465E28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229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499D24-E202-4972-AA42-F3A116D597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194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9DA1B4-BA0F-487A-94FD-DA15FCA097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31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0"/>
            <a:ext cx="8610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7E85224-4EC3-46AE-AE9C-C8BAEACCFE5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CA18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CA1800"/>
          </a:solidFill>
          <a:latin typeface="Times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CA1800"/>
          </a:solidFill>
          <a:latin typeface="Times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CA1800"/>
          </a:solidFill>
          <a:latin typeface="Times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CA1800"/>
          </a:solidFill>
          <a:latin typeface="Times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A1800"/>
          </a:solidFill>
          <a:latin typeface="Times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A1800"/>
          </a:solidFill>
          <a:latin typeface="Times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A1800"/>
          </a:solidFill>
          <a:latin typeface="Times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A1800"/>
          </a:solidFill>
          <a:latin typeface="Times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en-US" sz="4400"/>
              <a:t>The Singleton Pattern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/>
              <a:t>“One of a Kind Objects”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this?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>
                <a:solidFill>
                  <a:schemeClr val="accent2"/>
                </a:solidFill>
              </a:rPr>
              <a:t>Singleton: How to instantiate just one object - one and only one!</a:t>
            </a:r>
            <a:endParaRPr lang="en-US" altLang="en-US" sz="2400"/>
          </a:p>
          <a:p>
            <a:r>
              <a:rPr lang="en-US" altLang="en-US" sz="2400"/>
              <a:t>Why?</a:t>
            </a:r>
          </a:p>
          <a:p>
            <a:pPr lvl="1"/>
            <a:r>
              <a:rPr lang="en-US" altLang="en-US" sz="2000"/>
              <a:t>Many objects we need only one of: thread pools, caches, dialog boxes, objects that handle preferences and registry settings etc.</a:t>
            </a:r>
          </a:p>
          <a:p>
            <a:pPr lvl="1"/>
            <a:r>
              <a:rPr lang="en-US" altLang="en-US" sz="2000"/>
              <a:t>If more than one instantiated: </a:t>
            </a:r>
          </a:p>
          <a:p>
            <a:pPr lvl="2"/>
            <a:r>
              <a:rPr lang="en-US" altLang="en-US" sz="1800"/>
              <a:t>Incorrect program behavior, overuse of resources, inconsistent results</a:t>
            </a:r>
          </a:p>
          <a:p>
            <a:r>
              <a:rPr lang="en-US" altLang="en-US" sz="2400"/>
              <a:t>Alternatives:</a:t>
            </a:r>
          </a:p>
          <a:p>
            <a:pPr lvl="1"/>
            <a:r>
              <a:rPr lang="en-US" altLang="en-US" sz="2000"/>
              <a:t>Use a </a:t>
            </a:r>
            <a:r>
              <a:rPr lang="en-US" altLang="en-US" sz="2000" i="1"/>
              <a:t>global variable</a:t>
            </a:r>
            <a:endParaRPr lang="en-US" altLang="en-US" sz="2000"/>
          </a:p>
          <a:p>
            <a:pPr lvl="2"/>
            <a:r>
              <a:rPr lang="en-US" altLang="en-US" sz="1800"/>
              <a:t>Downside: assign an object to a global variable then that object might be created when application begins. If application never ends up using it and object is resource intensive --&gt; waste!</a:t>
            </a:r>
          </a:p>
          <a:p>
            <a:pPr lvl="1"/>
            <a:r>
              <a:rPr lang="en-US" altLang="en-US" sz="2000"/>
              <a:t>Use a </a:t>
            </a:r>
            <a:r>
              <a:rPr lang="en-US" altLang="en-US" sz="2000" i="1"/>
              <a:t>static variable</a:t>
            </a:r>
            <a:endParaRPr lang="en-US" altLang="en-US" sz="2000"/>
          </a:p>
          <a:p>
            <a:pPr lvl="2"/>
            <a:r>
              <a:rPr lang="en-US" altLang="en-US" sz="1800"/>
              <a:t>Downside: how do you prevent creation of more than one class object?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Little Singleton</a:t>
            </a:r>
          </a:p>
        </p:txBody>
      </p:sp>
      <p:graphicFrame>
        <p:nvGraphicFramePr>
          <p:cNvPr id="4147" name="Group 51"/>
          <p:cNvGraphicFramePr>
            <a:graphicFrameLocks noGrp="1"/>
          </p:cNvGraphicFramePr>
          <p:nvPr>
            <p:ph type="tbl" idx="1"/>
          </p:nvPr>
        </p:nvGraphicFramePr>
        <p:xfrm>
          <a:off x="304800" y="1447800"/>
          <a:ext cx="8610600" cy="4848225"/>
        </p:xfrm>
        <a:graphic>
          <a:graphicData uri="http://schemas.openxmlformats.org/drawingml/2006/table">
            <a:tbl>
              <a:tblPr/>
              <a:tblGrid>
                <a:gridCol w="4305300"/>
                <a:gridCol w="4305300"/>
              </a:tblGrid>
              <a:tr h="550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How would you create a single object?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 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And what if another object wanted to create a 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MyObject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? Could it call new on 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MyObject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 again?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Can we always instantiate a class one or more times?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And if not?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20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Is this possible?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public MyClass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      private MyClass ( ) {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 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6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What does it mean?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48" name="Rectangle 52"/>
          <p:cNvSpPr>
            <a:spLocks noChangeArrowheads="1"/>
          </p:cNvSpPr>
          <p:nvPr/>
        </p:nvSpPr>
        <p:spPr bwMode="auto">
          <a:xfrm>
            <a:off x="4706938" y="1524000"/>
            <a:ext cx="18938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en-US" sz="1600">
                <a:latin typeface="Comic Sans MS" panose="030F0702030302020204" pitchFamily="66" charset="0"/>
              </a:rPr>
              <a:t>new MyObject ( );</a:t>
            </a:r>
          </a:p>
        </p:txBody>
      </p:sp>
      <p:sp>
        <p:nvSpPr>
          <p:cNvPr id="4150" name="Rectangle 54"/>
          <p:cNvSpPr>
            <a:spLocks noChangeArrowheads="1"/>
          </p:cNvSpPr>
          <p:nvPr/>
        </p:nvSpPr>
        <p:spPr bwMode="auto">
          <a:xfrm>
            <a:off x="4725988" y="2163763"/>
            <a:ext cx="550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en-US" sz="1600"/>
              <a:t>Yes.</a:t>
            </a:r>
          </a:p>
        </p:txBody>
      </p:sp>
      <p:sp>
        <p:nvSpPr>
          <p:cNvPr id="4151" name="Rectangle 55"/>
          <p:cNvSpPr>
            <a:spLocks noChangeArrowheads="1"/>
          </p:cNvSpPr>
          <p:nvPr/>
        </p:nvSpPr>
        <p:spPr bwMode="auto">
          <a:xfrm>
            <a:off x="4752975" y="2979738"/>
            <a:ext cx="3208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Yes. Caveat: Only if it is public class</a:t>
            </a:r>
          </a:p>
        </p:txBody>
      </p:sp>
      <p:sp>
        <p:nvSpPr>
          <p:cNvPr id="4152" name="Rectangle 56"/>
          <p:cNvSpPr>
            <a:spLocks noChangeArrowheads="1"/>
          </p:cNvSpPr>
          <p:nvPr/>
        </p:nvSpPr>
        <p:spPr bwMode="auto">
          <a:xfrm>
            <a:off x="4608513" y="3451225"/>
            <a:ext cx="43799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en-US" sz="1600"/>
              <a:t>Only classes in the same package can instantiate it - but they can instantiate it more than once.</a:t>
            </a:r>
          </a:p>
        </p:txBody>
      </p:sp>
      <p:sp>
        <p:nvSpPr>
          <p:cNvPr id="4153" name="Rectangle 57"/>
          <p:cNvSpPr>
            <a:spLocks noChangeArrowheads="1"/>
          </p:cNvSpPr>
          <p:nvPr/>
        </p:nvSpPr>
        <p:spPr bwMode="auto">
          <a:xfrm>
            <a:off x="4716463" y="4322763"/>
            <a:ext cx="2339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Yes. It is a legal definition</a:t>
            </a:r>
          </a:p>
        </p:txBody>
      </p:sp>
      <p:sp>
        <p:nvSpPr>
          <p:cNvPr id="4154" name="Rectangle 58"/>
          <p:cNvSpPr>
            <a:spLocks noChangeArrowheads="1"/>
          </p:cNvSpPr>
          <p:nvPr/>
        </p:nvSpPr>
        <p:spPr bwMode="auto">
          <a:xfrm>
            <a:off x="4681538" y="5465763"/>
            <a:ext cx="38068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en-US" sz="1600"/>
              <a:t>A class that can’t be instantiated because it has a private constructor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8" grpId="0" autoUpdateAnimBg="0"/>
      <p:bldP spid="4150" grpId="0" autoUpdateAnimBg="0"/>
      <p:bldP spid="4151" grpId="0" autoUpdateAnimBg="0"/>
      <p:bldP spid="4152" grpId="0" autoUpdateAnimBg="0"/>
      <p:bldP spid="4153" grpId="0" autoUpdateAnimBg="0"/>
      <p:bldP spid="415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Little Singleton (contd.)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Is there any class that could use a private constructor?</a:t>
            </a:r>
          </a:p>
          <a:p>
            <a:r>
              <a:rPr lang="en-US" altLang="en-US" sz="2400"/>
              <a:t>What’s the meaning of the following?</a:t>
            </a:r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Instantiating a class with a private constructor:</a:t>
            </a:r>
          </a:p>
          <a:p>
            <a:endParaRPr lang="en-US" altLang="en-US" sz="2400"/>
          </a:p>
          <a:p>
            <a:endParaRPr lang="en-US" altLang="en-US" sz="2400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600200" y="31242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219200" y="2513013"/>
            <a:ext cx="481806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Arial Rounded MT Bold" panose="020F0704030504030204" pitchFamily="34" charset="0"/>
              </a:rPr>
              <a:t> public MyClass {</a:t>
            </a:r>
          </a:p>
          <a:p>
            <a:r>
              <a:rPr lang="en-US" altLang="en-US" sz="1800">
                <a:latin typeface="Arial Rounded MT Bold" panose="020F0704030504030204" pitchFamily="34" charset="0"/>
              </a:rPr>
              <a:t>      public static MyClass getInstance ( ) { }</a:t>
            </a:r>
          </a:p>
          <a:p>
            <a:r>
              <a:rPr lang="en-US" altLang="en-US" sz="1800">
                <a:latin typeface="Arial Rounded MT Bold" panose="020F0704030504030204" pitchFamily="34" charset="0"/>
              </a:rPr>
              <a:t> }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1219200" y="4418013"/>
            <a:ext cx="481806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Arial Rounded MT Bold" panose="020F0704030504030204" pitchFamily="34" charset="0"/>
              </a:rPr>
              <a:t> public MyClass {</a:t>
            </a:r>
          </a:p>
          <a:p>
            <a:r>
              <a:rPr lang="en-US" altLang="en-US" sz="1800">
                <a:latin typeface="Arial Rounded MT Bold" panose="020F0704030504030204" pitchFamily="34" charset="0"/>
              </a:rPr>
              <a:t>      private MyClass ( ) { }</a:t>
            </a:r>
          </a:p>
          <a:p>
            <a:r>
              <a:rPr lang="en-US" altLang="en-US" sz="1800">
                <a:latin typeface="Arial Rounded MT Bold" panose="020F0704030504030204" pitchFamily="34" charset="0"/>
              </a:rPr>
              <a:t>      public static MyClass getInstance ( ) { }</a:t>
            </a:r>
          </a:p>
          <a:p>
            <a:r>
              <a:rPr lang="en-US" altLang="en-US" sz="1800">
                <a:latin typeface="Arial Rounded MT Bold" panose="020F0704030504030204" pitchFamily="34" charset="0"/>
              </a:rPr>
              <a:t> 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Classic Singleton Pattern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447800"/>
            <a:ext cx="51816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600">
                <a:latin typeface="Arial Rounded MT Bold" panose="020F0704030504030204" pitchFamily="34" charset="0"/>
              </a:rPr>
              <a:t> public class Singleton {</a:t>
            </a:r>
          </a:p>
          <a:p>
            <a:pPr>
              <a:buFontTx/>
              <a:buNone/>
            </a:pPr>
            <a:r>
              <a:rPr lang="en-US" altLang="en-US" sz="1600">
                <a:latin typeface="Arial Rounded MT Bold" panose="020F0704030504030204" pitchFamily="34" charset="0"/>
              </a:rPr>
              <a:t>        private static Singleton uniqueInstance;</a:t>
            </a:r>
          </a:p>
          <a:p>
            <a:pPr>
              <a:buFontTx/>
              <a:buNone/>
            </a:pPr>
            <a:r>
              <a:rPr lang="en-US" altLang="en-US" sz="1600">
                <a:latin typeface="Arial Rounded MT Bold" panose="020F0704030504030204" pitchFamily="34" charset="0"/>
              </a:rPr>
              <a:t>         // other useful instance variables</a:t>
            </a:r>
          </a:p>
          <a:p>
            <a:pPr>
              <a:buFontTx/>
              <a:buNone/>
            </a:pPr>
            <a:endParaRPr lang="en-US" altLang="en-US" sz="1600">
              <a:latin typeface="Arial Rounded MT Bold" panose="020F0704030504030204" pitchFamily="34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Arial Rounded MT Bold" panose="020F0704030504030204" pitchFamily="34" charset="0"/>
              </a:rPr>
              <a:t>        private Singleton  ( ) {  }</a:t>
            </a:r>
          </a:p>
          <a:p>
            <a:pPr>
              <a:buFontTx/>
              <a:buNone/>
            </a:pPr>
            <a:r>
              <a:rPr lang="en-US" altLang="en-US" sz="1600">
                <a:latin typeface="Arial Rounded MT Bold" panose="020F0704030504030204" pitchFamily="34" charset="0"/>
              </a:rPr>
              <a:t>        public static Singleton getInstance  ( ) {</a:t>
            </a:r>
          </a:p>
          <a:p>
            <a:pPr>
              <a:buFontTx/>
              <a:buNone/>
            </a:pPr>
            <a:r>
              <a:rPr lang="en-US" altLang="en-US" sz="1600">
                <a:latin typeface="Arial Rounded MT Bold" panose="020F0704030504030204" pitchFamily="34" charset="0"/>
              </a:rPr>
              <a:t>                if (uniqueInstance == null) {</a:t>
            </a:r>
          </a:p>
          <a:p>
            <a:pPr>
              <a:buFontTx/>
              <a:buNone/>
            </a:pPr>
            <a:r>
              <a:rPr lang="en-US" altLang="en-US" sz="1600">
                <a:latin typeface="Arial Rounded MT Bold" panose="020F0704030504030204" pitchFamily="34" charset="0"/>
              </a:rPr>
              <a:t>                       uniqueInstance = new Singleton ( );</a:t>
            </a:r>
          </a:p>
          <a:p>
            <a:pPr>
              <a:buFontTx/>
              <a:buNone/>
            </a:pPr>
            <a:r>
              <a:rPr lang="en-US" altLang="en-US" sz="1600">
                <a:latin typeface="Arial Rounded MT Bold" panose="020F0704030504030204" pitchFamily="34" charset="0"/>
              </a:rPr>
              <a:t>                }</a:t>
            </a:r>
          </a:p>
          <a:p>
            <a:pPr>
              <a:buFontTx/>
              <a:buNone/>
            </a:pPr>
            <a:r>
              <a:rPr lang="en-US" altLang="en-US" sz="1600">
                <a:latin typeface="Arial Rounded MT Bold" panose="020F0704030504030204" pitchFamily="34" charset="0"/>
              </a:rPr>
              <a:t>                return uniqueInstance;</a:t>
            </a:r>
          </a:p>
          <a:p>
            <a:pPr>
              <a:buFontTx/>
              <a:buNone/>
            </a:pPr>
            <a:r>
              <a:rPr lang="en-US" altLang="en-US" sz="1600">
                <a:latin typeface="Arial Rounded MT Bold" panose="020F0704030504030204" pitchFamily="34" charset="0"/>
              </a:rPr>
              <a:t>          }    </a:t>
            </a:r>
          </a:p>
          <a:p>
            <a:pPr>
              <a:buFontTx/>
              <a:buNone/>
            </a:pPr>
            <a:endParaRPr lang="en-US" altLang="en-US" sz="1600">
              <a:latin typeface="Arial Rounded MT Bold" panose="020F0704030504030204" pitchFamily="34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Arial Rounded MT Bold" panose="020F0704030504030204" pitchFamily="34" charset="0"/>
              </a:rPr>
              <a:t>         // other useful methods</a:t>
            </a:r>
          </a:p>
          <a:p>
            <a:pPr>
              <a:buFontTx/>
              <a:buNone/>
            </a:pPr>
            <a:r>
              <a:rPr lang="en-US" altLang="en-US" sz="1600">
                <a:latin typeface="Arial Rounded MT Bold" panose="020F0704030504030204" pitchFamily="34" charset="0"/>
              </a:rPr>
              <a:t>  }</a:t>
            </a:r>
          </a:p>
          <a:p>
            <a:pPr>
              <a:buFontTx/>
              <a:buNone/>
            </a:pPr>
            <a:r>
              <a:rPr lang="en-US" altLang="en-US" sz="1600">
                <a:latin typeface="Arial Rounded MT Bold" panose="020F0704030504030204" pitchFamily="34" charset="0"/>
              </a:rPr>
              <a:t>    </a:t>
            </a:r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 flipH="1" flipV="1">
            <a:off x="6781800" y="20574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7527925" y="2346325"/>
            <a:ext cx="1616075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We have a static variable to hold our one instance of the class Singleton.</a:t>
            </a:r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2362200" y="25146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593725" y="1812925"/>
            <a:ext cx="1692275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Constructor is declared private; only singleton can instantiate this class!</a:t>
            </a: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V="1">
            <a:off x="2209800" y="3200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36525" y="3870325"/>
            <a:ext cx="2682875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The getInstance ( ) method gives us a way to instantiate the class and also return an instance of it.</a:t>
            </a:r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H="1" flipV="1">
            <a:off x="5257800" y="51816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6461125" y="5165725"/>
            <a:ext cx="2530475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Of course, Singleton is a regular class so it has other useful instances and methods.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Code Up Close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057400" y="2667000"/>
            <a:ext cx="4799013" cy="121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en-US" sz="1600">
                <a:latin typeface="Arial Rounded MT Bold" panose="020F0704030504030204" pitchFamily="34" charset="0"/>
              </a:rPr>
              <a:t>if (uniqueInstance == null)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>
                <a:latin typeface="Arial Rounded MT Bold" panose="020F0704030504030204" pitchFamily="34" charset="0"/>
              </a:rPr>
              <a:t>                       uniqueInstance = new Singleton ( 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>
                <a:latin typeface="Arial Rounded MT Bold" panose="020F0704030504030204" pitchFamily="34" charset="0"/>
              </a:rPr>
              <a:t>                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>
                <a:latin typeface="Arial Rounded MT Bold" panose="020F0704030504030204" pitchFamily="34" charset="0"/>
              </a:rPr>
              <a:t>                return uniqueInstance;</a:t>
            </a: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2743200" y="21336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143000" y="1524000"/>
            <a:ext cx="3505200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 uniqueInstance holds our ONE instance; remember it is a static variable</a:t>
            </a:r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 flipH="1">
            <a:off x="4114800" y="20574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4800600" y="1447800"/>
            <a:ext cx="314007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If uniqueInstance is null, then we haven’t created the instance yet…</a:t>
            </a:r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 flipH="1" flipV="1">
            <a:off x="6400800" y="33528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6003925" y="4330700"/>
            <a:ext cx="2530475" cy="246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…and if it doesn’t exist, we instantiate Singleton through its private constructor and assign it to the uniqueInstance.  Note that if we never need the uniqueInstance, it never gets created --&gt; </a:t>
            </a:r>
            <a:r>
              <a:rPr lang="en-US" altLang="en-US" sz="1800" b="1">
                <a:solidFill>
                  <a:schemeClr val="accent2"/>
                </a:solidFill>
                <a:latin typeface="Comic Sans MS" panose="030F0702030302020204" pitchFamily="66" charset="0"/>
              </a:rPr>
              <a:t>lazy instantiation.</a:t>
            </a:r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 flipV="1">
            <a:off x="1752600" y="38100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898525" y="4178300"/>
            <a:ext cx="3597275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If uniqueInstance wasn’t null, then it was previously created. We just fall through to the return statement. In either case, we have an instance and we return 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Singleton Pattern Defined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28600" y="1066800"/>
            <a:ext cx="8778875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The Singleton Pattern ensures a class has only one instance, and provides a global point of access to it.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200400" y="2895600"/>
            <a:ext cx="28194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3200400" y="3352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3200400" y="44196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3962400" y="2946400"/>
            <a:ext cx="10715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Comic Sans MS" panose="030F0702030302020204" pitchFamily="66" charset="0"/>
              </a:rPr>
              <a:t>Singleton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3048000" y="3403600"/>
            <a:ext cx="259238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Comic Sans MS" panose="030F0702030302020204" pitchFamily="66" charset="0"/>
              </a:rPr>
              <a:t> static uniqueInstance</a:t>
            </a:r>
          </a:p>
          <a:p>
            <a:r>
              <a:rPr lang="en-US" altLang="en-US" sz="1600">
                <a:latin typeface="Comic Sans MS" panose="030F0702030302020204" pitchFamily="66" charset="0"/>
              </a:rPr>
              <a:t> // other useful variables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3124200" y="4470400"/>
            <a:ext cx="2284413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Comic Sans MS" panose="030F0702030302020204" pitchFamily="66" charset="0"/>
              </a:rPr>
              <a:t> static getInstance ( )</a:t>
            </a:r>
          </a:p>
          <a:p>
            <a:r>
              <a:rPr lang="en-US" altLang="en-US" sz="1600">
                <a:latin typeface="Comic Sans MS" panose="030F0702030302020204" pitchFamily="66" charset="0"/>
              </a:rPr>
              <a:t> // other methods</a:t>
            </a:r>
          </a:p>
        </p:txBody>
      </p:sp>
      <p:sp>
        <p:nvSpPr>
          <p:cNvPr id="12299" name="Freeform 11"/>
          <p:cNvSpPr>
            <a:spLocks/>
          </p:cNvSpPr>
          <p:nvPr/>
        </p:nvSpPr>
        <p:spPr bwMode="auto">
          <a:xfrm>
            <a:off x="2282825" y="4943475"/>
            <a:ext cx="892175" cy="215900"/>
          </a:xfrm>
          <a:custGeom>
            <a:avLst/>
            <a:gdLst>
              <a:gd name="T0" fmla="*/ 32 w 1088"/>
              <a:gd name="T1" fmla="*/ 0 h 280"/>
              <a:gd name="T2" fmla="*/ 176 w 1088"/>
              <a:gd name="T3" fmla="*/ 240 h 280"/>
              <a:gd name="T4" fmla="*/ 1088 w 1088"/>
              <a:gd name="T5" fmla="*/ 2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88" h="280">
                <a:moveTo>
                  <a:pt x="32" y="0"/>
                </a:moveTo>
                <a:cubicBezTo>
                  <a:pt x="16" y="100"/>
                  <a:pt x="0" y="200"/>
                  <a:pt x="176" y="240"/>
                </a:cubicBezTo>
                <a:cubicBezTo>
                  <a:pt x="352" y="280"/>
                  <a:pt x="720" y="260"/>
                  <a:pt x="1088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0" y="2497138"/>
            <a:ext cx="2606675" cy="306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The getInstance ( ) method is static, which means it is a class method, so you can conveniently access this method anywhere in your code using Singleton.getInstance ( ). That’s just as easy as accessing a global variable, but we get benefits like lazy instantiation from the Singleton.</a:t>
            </a:r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 flipH="1">
            <a:off x="5334000" y="27432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6308725" y="2528888"/>
            <a:ext cx="2682875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The uniqueInstance class variable holds our one and only one instance of Singleton.</a:t>
            </a:r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 flipH="1" flipV="1">
            <a:off x="4724400" y="51054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4784725" y="5546725"/>
            <a:ext cx="413067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A class implementing a Singleton Pattern is more than a Singleton; it is a general purpose class with its own set of data and methods.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The Singleton Pattern ensures you have at most one instance of a class in your application</a:t>
            </a:r>
          </a:p>
          <a:p>
            <a:r>
              <a:rPr lang="en-US" altLang="en-US" sz="2800"/>
              <a:t>The Singleton Pattern also provides a global access point to that instance.</a:t>
            </a:r>
          </a:p>
          <a:p>
            <a:r>
              <a:rPr lang="en-US" altLang="en-US" sz="2800"/>
              <a:t>Java’s implementation of the Singleton Pattern makes use of a private constructor, a static method combined with a static variable</a:t>
            </a:r>
          </a:p>
          <a:p>
            <a:r>
              <a:rPr lang="en-US" altLang="en-US" sz="2800"/>
              <a:t>Examine your performance and resource constraints and carefully choose an appropriate Singleton implementation for multi-threaded applications.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775</Words>
  <Application>Microsoft Office PowerPoint</Application>
  <PresentationFormat>On-screen Show (4:3)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Times</vt:lpstr>
      <vt:lpstr>Arial Rounded MT Bold</vt:lpstr>
      <vt:lpstr>Comic Sans MS</vt:lpstr>
      <vt:lpstr>Blank Presentation</vt:lpstr>
      <vt:lpstr>The Singleton Pattern</vt:lpstr>
      <vt:lpstr>What is this?</vt:lpstr>
      <vt:lpstr>The Little Singleton</vt:lpstr>
      <vt:lpstr>The Little Singleton (contd.)</vt:lpstr>
      <vt:lpstr>The Classic Singleton Pattern</vt:lpstr>
      <vt:lpstr>Code Up Close</vt:lpstr>
      <vt:lpstr>Singleton Pattern Defined</vt:lpstr>
      <vt:lpstr>Summary</vt:lpstr>
    </vt:vector>
  </TitlesOfParts>
  <Company>UMass - Lowell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Singleton Pattern</dc:title>
  <dc:creator>Kajal Claypool</dc:creator>
  <cp:lastModifiedBy>Mohaimen-Bin-Noor</cp:lastModifiedBy>
  <cp:revision>8</cp:revision>
  <dcterms:created xsi:type="dcterms:W3CDTF">2005-03-08T10:03:01Z</dcterms:created>
  <dcterms:modified xsi:type="dcterms:W3CDTF">2022-06-01T11:40:54Z</dcterms:modified>
</cp:coreProperties>
</file>