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D2"/>
    <a:srgbClr val="0229FF"/>
    <a:srgbClr val="EA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1444" autoAdjust="0"/>
    <p:restoredTop sz="90929"/>
  </p:normalViewPr>
  <p:slideViewPr>
    <p:cSldViewPr snapToGrid="0">
      <p:cViewPr varScale="1">
        <p:scale>
          <a:sx n="71" d="100"/>
          <a:sy n="71" d="100"/>
        </p:scale>
        <p:origin x="19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539E2-8896-4C98-88F7-CD3F71B0D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75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DA34-F0C0-44EC-BC76-4A0C6E974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69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1A6E0-7FB2-44F5-AA39-5215CB9B9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52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DF8F7-DDD4-48C4-90A3-A35EC7EB57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60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A7B22-CBD6-4B95-84ED-6A2A95FCA6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29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67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67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4499D-7C3C-476F-A4E6-A48011E701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83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7C784-8FFD-4B05-8C04-C36A0743AA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7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C860F-8216-4FA0-BF56-05525865E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68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7CFAE-EF8D-4258-AF0F-2E841ABA9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1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5F5BE-D8DE-4E32-9DF3-E799C71DB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75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3C49C-8BB1-42B6-BA4F-18F2560E4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51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85FE08E-96D5-4FD9-A126-FEA80C8F39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EA0C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EA0C00"/>
          </a:solidFill>
          <a:latin typeface="Times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EA0C00"/>
          </a:solidFill>
          <a:latin typeface="Times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EA0C00"/>
          </a:solidFill>
          <a:latin typeface="Times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EA0C00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A0C00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A0C00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A0C00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A0C00"/>
          </a:solidFill>
          <a:latin typeface="Times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The Adapter Pattern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Putting a Square Peg in a Round Hole!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the Adapter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39888" y="1830388"/>
            <a:ext cx="1560512" cy="133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   &lt;&lt;interface&gt;&gt;</a:t>
            </a:r>
          </a:p>
          <a:p>
            <a:r>
              <a:rPr lang="en-US" altLang="en-US" sz="1400"/>
              <a:t>      Iterator </a:t>
            </a:r>
          </a:p>
          <a:p>
            <a:r>
              <a:rPr lang="en-US" altLang="en-US" sz="1400"/>
              <a:t> hasNext ( )</a:t>
            </a:r>
          </a:p>
          <a:p>
            <a:r>
              <a:rPr lang="en-US" altLang="en-US" sz="1400"/>
              <a:t> next ( )</a:t>
            </a:r>
          </a:p>
          <a:p>
            <a:r>
              <a:rPr lang="en-US" altLang="en-US" sz="1400"/>
              <a:t> remove ( )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639888" y="4022725"/>
            <a:ext cx="2306637" cy="109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   EnumerationIterator </a:t>
            </a:r>
          </a:p>
          <a:p>
            <a:r>
              <a:rPr lang="en-US" altLang="en-US" sz="1400"/>
              <a:t> hasNext ( )</a:t>
            </a:r>
          </a:p>
          <a:p>
            <a:r>
              <a:rPr lang="en-US" altLang="en-US" sz="1400"/>
              <a:t> next ( )</a:t>
            </a:r>
          </a:p>
          <a:p>
            <a:r>
              <a:rPr lang="en-US" altLang="en-US" sz="1400"/>
              <a:t> remove ( 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386388" y="4022725"/>
            <a:ext cx="1900237" cy="109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   &lt;&lt;interface&gt;&gt;</a:t>
            </a:r>
          </a:p>
          <a:p>
            <a:r>
              <a:rPr lang="en-US" altLang="en-US" sz="1400"/>
              <a:t>      Enumeration</a:t>
            </a:r>
          </a:p>
          <a:p>
            <a:r>
              <a:rPr lang="en-US" altLang="en-US" sz="1400"/>
              <a:t> hasMoreElements ()</a:t>
            </a:r>
          </a:p>
          <a:p>
            <a:r>
              <a:rPr lang="en-US" altLang="en-US" sz="1400"/>
              <a:t> nextElement  ()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658938" y="2333625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1643063" y="4349750"/>
            <a:ext cx="230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5389563" y="5106988"/>
            <a:ext cx="1905000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2571750" y="3167063"/>
            <a:ext cx="0" cy="8493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952875" y="4572000"/>
            <a:ext cx="143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1243013" y="1936750"/>
            <a:ext cx="360362" cy="287338"/>
          </a:xfrm>
          <a:custGeom>
            <a:avLst/>
            <a:gdLst>
              <a:gd name="T0" fmla="*/ 2 w 227"/>
              <a:gd name="T1" fmla="*/ 0 h 181"/>
              <a:gd name="T2" fmla="*/ 37 w 227"/>
              <a:gd name="T3" fmla="*/ 155 h 181"/>
              <a:gd name="T4" fmla="*/ 227 w 227"/>
              <a:gd name="T5" fmla="*/ 15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" h="181">
                <a:moveTo>
                  <a:pt x="2" y="0"/>
                </a:moveTo>
                <a:cubicBezTo>
                  <a:pt x="1" y="64"/>
                  <a:pt x="0" y="129"/>
                  <a:pt x="37" y="155"/>
                </a:cubicBezTo>
                <a:cubicBezTo>
                  <a:pt x="74" y="181"/>
                  <a:pt x="150" y="168"/>
                  <a:pt x="227" y="1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1285875" y="4095750"/>
            <a:ext cx="293688" cy="127000"/>
          </a:xfrm>
          <a:custGeom>
            <a:avLst/>
            <a:gdLst>
              <a:gd name="T0" fmla="*/ 0 w 185"/>
              <a:gd name="T1" fmla="*/ 0 h 80"/>
              <a:gd name="T2" fmla="*/ 185 w 185"/>
              <a:gd name="T3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80">
                <a:moveTo>
                  <a:pt x="0" y="0"/>
                </a:moveTo>
                <a:cubicBezTo>
                  <a:pt x="0" y="0"/>
                  <a:pt x="92" y="40"/>
                  <a:pt x="185" y="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Freeform 14"/>
          <p:cNvSpPr>
            <a:spLocks/>
          </p:cNvSpPr>
          <p:nvPr/>
        </p:nvSpPr>
        <p:spPr bwMode="auto">
          <a:xfrm>
            <a:off x="6834188" y="3349625"/>
            <a:ext cx="595312" cy="635000"/>
          </a:xfrm>
          <a:custGeom>
            <a:avLst/>
            <a:gdLst>
              <a:gd name="T0" fmla="*/ 375 w 375"/>
              <a:gd name="T1" fmla="*/ 0 h 400"/>
              <a:gd name="T2" fmla="*/ 75 w 375"/>
              <a:gd name="T3" fmla="*/ 115 h 400"/>
              <a:gd name="T4" fmla="*/ 0 w 375"/>
              <a:gd name="T5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5" h="400">
                <a:moveTo>
                  <a:pt x="375" y="0"/>
                </a:moveTo>
                <a:cubicBezTo>
                  <a:pt x="256" y="24"/>
                  <a:pt x="138" y="48"/>
                  <a:pt x="75" y="115"/>
                </a:cubicBezTo>
                <a:cubicBezTo>
                  <a:pt x="12" y="182"/>
                  <a:pt x="6" y="291"/>
                  <a:pt x="0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90488" y="1500188"/>
            <a:ext cx="12890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Your new code gets to use Iterators, even if there’s really an Enumeration underneath.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23825" y="3629025"/>
            <a:ext cx="1701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EnumerationIterator is the Adapter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116388" y="1803400"/>
            <a:ext cx="33131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We are making the Enumerations in your old code look like Iterators for your new code.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7140575" y="2628900"/>
            <a:ext cx="19716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A class implementing the Enumeration interface is the adaptee.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the remove ( ) method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Enumeration is a “read only” interface - it does not support the </a:t>
            </a:r>
            <a:r>
              <a:rPr lang="en-US" altLang="en-US" sz="2800">
                <a:latin typeface="Comic Sans MS" panose="030F0702030302020204" pitchFamily="66" charset="0"/>
              </a:rPr>
              <a:t>remove</a:t>
            </a:r>
            <a:r>
              <a:rPr lang="en-US" altLang="en-US" sz="2800"/>
              <a:t> ( ) method.</a:t>
            </a:r>
          </a:p>
          <a:p>
            <a:pPr lvl="1"/>
            <a:r>
              <a:rPr lang="en-US" altLang="en-US" sz="2400"/>
              <a:t>Implies there is no real way to implement a fully functioning </a:t>
            </a:r>
            <a:r>
              <a:rPr lang="en-US" altLang="en-US" sz="2400">
                <a:latin typeface="Comic Sans MS" panose="030F0702030302020204" pitchFamily="66" charset="0"/>
              </a:rPr>
              <a:t>remove</a:t>
            </a:r>
            <a:r>
              <a:rPr lang="en-US" altLang="en-US" sz="2400"/>
              <a:t>  () method.</a:t>
            </a:r>
          </a:p>
          <a:p>
            <a:pPr lvl="1"/>
            <a:r>
              <a:rPr lang="en-US" altLang="en-US" sz="2400"/>
              <a:t>The best that can be done is to throw a runtime exception.</a:t>
            </a:r>
          </a:p>
          <a:p>
            <a:pPr lvl="1"/>
            <a:r>
              <a:rPr lang="en-US" altLang="en-US" sz="2400"/>
              <a:t>Iterator designers foresaw the need and have implemented an </a:t>
            </a:r>
            <a:r>
              <a:rPr lang="en-US" altLang="en-US" sz="2400">
                <a:latin typeface="Comic Sans MS" panose="030F0702030302020204" pitchFamily="66" charset="0"/>
              </a:rPr>
              <a:t>UnsupportedOperationException</a:t>
            </a:r>
            <a:r>
              <a:rPr lang="en-US" altLang="en-US" sz="2400"/>
              <a:t>.</a:t>
            </a:r>
          </a:p>
          <a:p>
            <a:r>
              <a:rPr lang="en-US" altLang="en-US" sz="2800"/>
              <a:t>Here the adapter is not perfect but is a reasonable solution as long as the client is careful and the adapter is well-documented.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EnumerationIterator - The Code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class EnumerationIterator implements Iterator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	Enumeration enum;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	public EnumerationIterator (Enumeration enum)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  this.enum = enum;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	}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public boolean hasNext  ()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       return enum.hasMoreElements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public Object next ( )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       return enum.nextElement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public void remove ( )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       throw new UnsupportedOperationException ( 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103813" y="16906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932488" y="1524000"/>
            <a:ext cx="2862262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Since we are adapting Enumeration to Iterator, the EnumerationIterator must implement the Iterator interface -- it has to look like the Iterator.</a:t>
            </a:r>
          </a:p>
        </p:txBody>
      </p:sp>
      <p:sp>
        <p:nvSpPr>
          <p:cNvPr id="13318" name="Freeform 6"/>
          <p:cNvSpPr>
            <a:spLocks/>
          </p:cNvSpPr>
          <p:nvPr/>
        </p:nvSpPr>
        <p:spPr bwMode="auto">
          <a:xfrm>
            <a:off x="4722813" y="2011363"/>
            <a:ext cx="1270000" cy="1092200"/>
          </a:xfrm>
          <a:custGeom>
            <a:avLst/>
            <a:gdLst>
              <a:gd name="T0" fmla="*/ 800 w 800"/>
              <a:gd name="T1" fmla="*/ 688 h 688"/>
              <a:gd name="T2" fmla="*/ 505 w 800"/>
              <a:gd name="T3" fmla="*/ 248 h 688"/>
              <a:gd name="T4" fmla="*/ 315 w 800"/>
              <a:gd name="T5" fmla="*/ 33 h 688"/>
              <a:gd name="T6" fmla="*/ 0 w 800"/>
              <a:gd name="T7" fmla="*/ 48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0" h="688">
                <a:moveTo>
                  <a:pt x="800" y="688"/>
                </a:moveTo>
                <a:cubicBezTo>
                  <a:pt x="693" y="522"/>
                  <a:pt x="586" y="357"/>
                  <a:pt x="505" y="248"/>
                </a:cubicBezTo>
                <a:cubicBezTo>
                  <a:pt x="424" y="139"/>
                  <a:pt x="399" y="66"/>
                  <a:pt x="315" y="33"/>
                </a:cubicBezTo>
                <a:cubicBezTo>
                  <a:pt x="231" y="0"/>
                  <a:pt x="115" y="24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027738" y="2738438"/>
            <a:ext cx="27813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The Enumeration we are adapting. We’re using composition so we stash it in an instance variable.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305425" y="3595688"/>
            <a:ext cx="29241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 hasNext ( ) and next ()  are implemented by delegating to the appropriate methods in the Enumeration.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384800" y="4651375"/>
            <a:ext cx="2924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For the remove ( ) we simply throw an exception.</a:t>
            </a:r>
          </a:p>
        </p:txBody>
      </p:sp>
      <p:sp>
        <p:nvSpPr>
          <p:cNvPr id="13322" name="Freeform 10"/>
          <p:cNvSpPr>
            <a:spLocks/>
          </p:cNvSpPr>
          <p:nvPr/>
        </p:nvSpPr>
        <p:spPr bwMode="auto">
          <a:xfrm>
            <a:off x="5032375" y="4672013"/>
            <a:ext cx="420688" cy="217487"/>
          </a:xfrm>
          <a:custGeom>
            <a:avLst/>
            <a:gdLst>
              <a:gd name="T0" fmla="*/ 265 w 265"/>
              <a:gd name="T1" fmla="*/ 137 h 137"/>
              <a:gd name="T2" fmla="*/ 200 w 265"/>
              <a:gd name="T3" fmla="*/ 2 h 137"/>
              <a:gd name="T4" fmla="*/ 90 w 265"/>
              <a:gd name="T5" fmla="*/ 122 h 137"/>
              <a:gd name="T6" fmla="*/ 0 w 265"/>
              <a:gd name="T7" fmla="*/ 6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5" h="137">
                <a:moveTo>
                  <a:pt x="265" y="137"/>
                </a:moveTo>
                <a:cubicBezTo>
                  <a:pt x="247" y="70"/>
                  <a:pt x="229" y="4"/>
                  <a:pt x="200" y="2"/>
                </a:cubicBezTo>
                <a:cubicBezTo>
                  <a:pt x="171" y="0"/>
                  <a:pt x="123" y="111"/>
                  <a:pt x="90" y="122"/>
                </a:cubicBezTo>
                <a:cubicBezTo>
                  <a:pt x="57" y="133"/>
                  <a:pt x="28" y="100"/>
                  <a:pt x="0" y="6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3643313" y="4000500"/>
            <a:ext cx="1531937" cy="190500"/>
          </a:xfrm>
          <a:custGeom>
            <a:avLst/>
            <a:gdLst>
              <a:gd name="T0" fmla="*/ 965 w 965"/>
              <a:gd name="T1" fmla="*/ 120 h 120"/>
              <a:gd name="T2" fmla="*/ 640 w 965"/>
              <a:gd name="T3" fmla="*/ 55 h 120"/>
              <a:gd name="T4" fmla="*/ 270 w 965"/>
              <a:gd name="T5" fmla="*/ 95 h 120"/>
              <a:gd name="T6" fmla="*/ 0 w 965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5" h="120">
                <a:moveTo>
                  <a:pt x="965" y="120"/>
                </a:moveTo>
                <a:cubicBezTo>
                  <a:pt x="860" y="89"/>
                  <a:pt x="756" y="59"/>
                  <a:pt x="640" y="55"/>
                </a:cubicBezTo>
                <a:cubicBezTo>
                  <a:pt x="524" y="51"/>
                  <a:pt x="377" y="104"/>
                  <a:pt x="270" y="95"/>
                </a:cubicBezTo>
                <a:cubicBezTo>
                  <a:pt x="163" y="86"/>
                  <a:pt x="81" y="4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4191000" y="3302000"/>
            <a:ext cx="1127125" cy="498475"/>
          </a:xfrm>
          <a:custGeom>
            <a:avLst/>
            <a:gdLst>
              <a:gd name="T0" fmla="*/ 710 w 710"/>
              <a:gd name="T1" fmla="*/ 305 h 314"/>
              <a:gd name="T2" fmla="*/ 565 w 710"/>
              <a:gd name="T3" fmla="*/ 280 h 314"/>
              <a:gd name="T4" fmla="*/ 540 w 710"/>
              <a:gd name="T5" fmla="*/ 100 h 314"/>
              <a:gd name="T6" fmla="*/ 0 w 710"/>
              <a:gd name="T7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0" h="314">
                <a:moveTo>
                  <a:pt x="710" y="305"/>
                </a:moveTo>
                <a:cubicBezTo>
                  <a:pt x="651" y="309"/>
                  <a:pt x="593" y="314"/>
                  <a:pt x="565" y="280"/>
                </a:cubicBezTo>
                <a:cubicBezTo>
                  <a:pt x="537" y="246"/>
                  <a:pt x="634" y="147"/>
                  <a:pt x="540" y="100"/>
                </a:cubicBezTo>
                <a:cubicBezTo>
                  <a:pt x="446" y="53"/>
                  <a:pt x="223" y="2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5522913"/>
            <a:ext cx="891698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EA0C00"/>
                </a:solidFill>
              </a:rPr>
              <a:t>Question: Some AC adapters do more than just change the interface -- they add other features like surge protection, indicator lights, and other bells and whistles.</a:t>
            </a:r>
          </a:p>
          <a:p>
            <a:endParaRPr lang="en-US" altLang="en-US" sz="1600">
              <a:solidFill>
                <a:srgbClr val="EA0C00"/>
              </a:solidFill>
            </a:endParaRPr>
          </a:p>
          <a:p>
            <a:r>
              <a:rPr lang="en-US" altLang="en-US" sz="1600">
                <a:solidFill>
                  <a:srgbClr val="EA0C00"/>
                </a:solidFill>
              </a:rPr>
              <a:t>If you were going to implement these kinds of features, what pattern would you use?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When you need to use an existing class and its interface is not the one you need, use an adapter.</a:t>
            </a:r>
          </a:p>
          <a:p>
            <a:r>
              <a:rPr lang="en-US" altLang="en-US" sz="2400"/>
              <a:t>An adapter changes an interface into one a client expects.</a:t>
            </a:r>
          </a:p>
          <a:p>
            <a:r>
              <a:rPr lang="en-US" altLang="en-US" sz="2400"/>
              <a:t>Implementing an adapter may require little work or a great deal of work depending on the size and complexity of the target interface.</a:t>
            </a:r>
          </a:p>
          <a:p>
            <a:r>
              <a:rPr lang="en-US" altLang="en-US" sz="2400"/>
              <a:t>There are two forms of adapter patterns: object and class adapters. Class adapters require multiple inheritance.</a:t>
            </a:r>
          </a:p>
          <a:p>
            <a:r>
              <a:rPr lang="en-US" altLang="en-US" sz="2400"/>
              <a:t>An adapter wraps an object to change its interface, a decorator wraps an object to add new behaviors and responsibilities.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Wrapping Objects to Unify Interfaces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i="1"/>
              <a:t>Question</a:t>
            </a:r>
            <a:r>
              <a:rPr lang="en-US" altLang="en-US" sz="2800"/>
              <a:t>: What pattern wraps objects to give them new functionality?</a:t>
            </a:r>
          </a:p>
          <a:p>
            <a:r>
              <a:rPr lang="en-US" altLang="en-US" sz="2800"/>
              <a:t>Now we </a:t>
            </a:r>
            <a:r>
              <a:rPr lang="en-US" altLang="en-US" sz="2800" i="1"/>
              <a:t>wrap objects</a:t>
            </a:r>
            <a:r>
              <a:rPr lang="en-US" altLang="en-US" sz="2800"/>
              <a:t> with a different purpose:</a:t>
            </a:r>
          </a:p>
          <a:p>
            <a:pPr lvl="1"/>
            <a:r>
              <a:rPr lang="en-US" altLang="en-US" sz="2400"/>
              <a:t>To make their interfaces look like something they are not</a:t>
            </a:r>
          </a:p>
          <a:p>
            <a:pPr lvl="1"/>
            <a:r>
              <a:rPr lang="en-US" altLang="en-US" sz="2400"/>
              <a:t>To simplify the interfaces of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Adapters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Real world is full of them!</a:t>
            </a:r>
          </a:p>
          <a:p>
            <a:pPr lvl="1"/>
            <a:r>
              <a:rPr lang="en-US" altLang="en-US" sz="2000"/>
              <a:t>Some examples?</a:t>
            </a:r>
          </a:p>
          <a:p>
            <a:r>
              <a:rPr lang="en-US" altLang="en-US" sz="2400"/>
              <a:t>Object oriented adapters</a:t>
            </a:r>
          </a:p>
          <a:p>
            <a:pPr lvl="1"/>
            <a:r>
              <a:rPr lang="en-US" altLang="en-US" sz="2000"/>
              <a:t>Scenario: you have an existing software system that you need to work a new vendor library into, but the new vendor designed their interfaces differently than the last vendor.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What to do? Write a class that adapts the new vendor interface into the one you’re expecting.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1752600" y="3897313"/>
            <a:ext cx="1293813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 rot="10764190">
            <a:off x="3427413" y="3884613"/>
            <a:ext cx="1295400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752600" y="3989388"/>
            <a:ext cx="1184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Your Existing </a:t>
            </a:r>
          </a:p>
          <a:p>
            <a:r>
              <a:rPr lang="en-US" altLang="en-US" sz="1200"/>
              <a:t>System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733800" y="4038600"/>
            <a:ext cx="7350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Vendor </a:t>
            </a:r>
          </a:p>
          <a:p>
            <a:r>
              <a:rPr lang="en-US" altLang="en-US" sz="1200"/>
              <a:t>Class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029200" y="4038600"/>
            <a:ext cx="3733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Their interface doesn’t match the one you’ve written your code against. Not going to work!</a:t>
            </a:r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3200400" y="4343400"/>
            <a:ext cx="1828800" cy="457200"/>
          </a:xfrm>
          <a:custGeom>
            <a:avLst/>
            <a:gdLst>
              <a:gd name="T0" fmla="*/ 1144 w 1144"/>
              <a:gd name="T1" fmla="*/ 0 h 496"/>
              <a:gd name="T2" fmla="*/ 856 w 1144"/>
              <a:gd name="T3" fmla="*/ 432 h 496"/>
              <a:gd name="T4" fmla="*/ 136 w 1144"/>
              <a:gd name="T5" fmla="*/ 384 h 496"/>
              <a:gd name="T6" fmla="*/ 40 w 1144"/>
              <a:gd name="T7" fmla="*/ 144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4" h="496">
                <a:moveTo>
                  <a:pt x="1144" y="0"/>
                </a:moveTo>
                <a:cubicBezTo>
                  <a:pt x="1084" y="184"/>
                  <a:pt x="1024" y="368"/>
                  <a:pt x="856" y="432"/>
                </a:cubicBezTo>
                <a:cubicBezTo>
                  <a:pt x="688" y="496"/>
                  <a:pt x="272" y="432"/>
                  <a:pt x="136" y="384"/>
                </a:cubicBezTo>
                <a:cubicBezTo>
                  <a:pt x="0" y="336"/>
                  <a:pt x="20" y="240"/>
                  <a:pt x="4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1068388" y="5803900"/>
            <a:ext cx="1293812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 rot="10764190">
            <a:off x="3124200" y="5791200"/>
            <a:ext cx="1295400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068388" y="5895975"/>
            <a:ext cx="1184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Your Existing </a:t>
            </a:r>
          </a:p>
          <a:p>
            <a:r>
              <a:rPr lang="en-US" altLang="en-US" sz="1200"/>
              <a:t>System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429000" y="5867400"/>
            <a:ext cx="7350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Vendor </a:t>
            </a:r>
          </a:p>
          <a:p>
            <a:r>
              <a:rPr lang="en-US" altLang="en-US" sz="1200"/>
              <a:t>Class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2362200" y="5791200"/>
            <a:ext cx="762000" cy="685800"/>
          </a:xfrm>
          <a:prstGeom prst="chevron">
            <a:avLst>
              <a:gd name="adj" fmla="val 27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 rot="5365508">
            <a:off x="2590800" y="5942013"/>
            <a:ext cx="685800" cy="3810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Freeform 20"/>
          <p:cNvSpPr>
            <a:spLocks/>
          </p:cNvSpPr>
          <p:nvPr/>
        </p:nvSpPr>
        <p:spPr bwMode="auto">
          <a:xfrm>
            <a:off x="2895600" y="5778500"/>
            <a:ext cx="241300" cy="711200"/>
          </a:xfrm>
          <a:custGeom>
            <a:avLst/>
            <a:gdLst>
              <a:gd name="T0" fmla="*/ 0 w 152"/>
              <a:gd name="T1" fmla="*/ 8 h 448"/>
              <a:gd name="T2" fmla="*/ 48 w 152"/>
              <a:gd name="T3" fmla="*/ 8 h 448"/>
              <a:gd name="T4" fmla="*/ 96 w 152"/>
              <a:gd name="T5" fmla="*/ 56 h 448"/>
              <a:gd name="T6" fmla="*/ 144 w 152"/>
              <a:gd name="T7" fmla="*/ 152 h 448"/>
              <a:gd name="T8" fmla="*/ 144 w 152"/>
              <a:gd name="T9" fmla="*/ 296 h 448"/>
              <a:gd name="T10" fmla="*/ 96 w 152"/>
              <a:gd name="T11" fmla="*/ 392 h 448"/>
              <a:gd name="T12" fmla="*/ 48 w 152"/>
              <a:gd name="T13" fmla="*/ 440 h 448"/>
              <a:gd name="T14" fmla="*/ 0 w 152"/>
              <a:gd name="T15" fmla="*/ 44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" h="448">
                <a:moveTo>
                  <a:pt x="0" y="8"/>
                </a:moveTo>
                <a:cubicBezTo>
                  <a:pt x="16" y="4"/>
                  <a:pt x="32" y="0"/>
                  <a:pt x="48" y="8"/>
                </a:cubicBezTo>
                <a:cubicBezTo>
                  <a:pt x="64" y="16"/>
                  <a:pt x="80" y="32"/>
                  <a:pt x="96" y="56"/>
                </a:cubicBezTo>
                <a:cubicBezTo>
                  <a:pt x="112" y="80"/>
                  <a:pt x="136" y="112"/>
                  <a:pt x="144" y="152"/>
                </a:cubicBezTo>
                <a:cubicBezTo>
                  <a:pt x="152" y="192"/>
                  <a:pt x="152" y="256"/>
                  <a:pt x="144" y="296"/>
                </a:cubicBezTo>
                <a:cubicBezTo>
                  <a:pt x="136" y="336"/>
                  <a:pt x="112" y="368"/>
                  <a:pt x="96" y="392"/>
                </a:cubicBezTo>
                <a:cubicBezTo>
                  <a:pt x="80" y="416"/>
                  <a:pt x="64" y="432"/>
                  <a:pt x="48" y="440"/>
                </a:cubicBezTo>
                <a:cubicBezTo>
                  <a:pt x="32" y="448"/>
                  <a:pt x="16" y="444"/>
                  <a:pt x="0" y="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438400" y="5943600"/>
            <a:ext cx="773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Adapter</a:t>
            </a:r>
          </a:p>
        </p:txBody>
      </p:sp>
      <p:sp>
        <p:nvSpPr>
          <p:cNvPr id="4118" name="Freeform 22"/>
          <p:cNvSpPr>
            <a:spLocks/>
          </p:cNvSpPr>
          <p:nvPr/>
        </p:nvSpPr>
        <p:spPr bwMode="auto">
          <a:xfrm>
            <a:off x="914400" y="5638800"/>
            <a:ext cx="1524000" cy="76200"/>
          </a:xfrm>
          <a:custGeom>
            <a:avLst/>
            <a:gdLst>
              <a:gd name="T0" fmla="*/ 0 w 816"/>
              <a:gd name="T1" fmla="*/ 8 h 56"/>
              <a:gd name="T2" fmla="*/ 336 w 816"/>
              <a:gd name="T3" fmla="*/ 8 h 56"/>
              <a:gd name="T4" fmla="*/ 816 w 816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56">
                <a:moveTo>
                  <a:pt x="0" y="8"/>
                </a:moveTo>
                <a:cubicBezTo>
                  <a:pt x="100" y="4"/>
                  <a:pt x="200" y="0"/>
                  <a:pt x="336" y="8"/>
                </a:cubicBezTo>
                <a:cubicBezTo>
                  <a:pt x="472" y="16"/>
                  <a:pt x="644" y="36"/>
                  <a:pt x="816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76200" y="5029200"/>
            <a:ext cx="10668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The adapter implements the interface your classes expect</a:t>
            </a:r>
            <a:endParaRPr lang="en-US" altLang="en-US">
              <a:solidFill>
                <a:srgbClr val="0229FF"/>
              </a:solidFill>
              <a:latin typeface="Times" panose="02020603050405020304" pitchFamily="18" charset="0"/>
            </a:endParaRPr>
          </a:p>
        </p:txBody>
      </p:sp>
      <p:sp>
        <p:nvSpPr>
          <p:cNvPr id="4120" name="Freeform 24"/>
          <p:cNvSpPr>
            <a:spLocks/>
          </p:cNvSpPr>
          <p:nvPr/>
        </p:nvSpPr>
        <p:spPr bwMode="auto">
          <a:xfrm>
            <a:off x="2895600" y="5410200"/>
            <a:ext cx="990600" cy="304800"/>
          </a:xfrm>
          <a:custGeom>
            <a:avLst/>
            <a:gdLst>
              <a:gd name="T0" fmla="*/ 624 w 624"/>
              <a:gd name="T1" fmla="*/ 0 h 192"/>
              <a:gd name="T2" fmla="*/ 240 w 624"/>
              <a:gd name="T3" fmla="*/ 48 h 192"/>
              <a:gd name="T4" fmla="*/ 0 w 624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192">
                <a:moveTo>
                  <a:pt x="624" y="0"/>
                </a:moveTo>
                <a:cubicBezTo>
                  <a:pt x="484" y="8"/>
                  <a:pt x="344" y="16"/>
                  <a:pt x="240" y="48"/>
                </a:cubicBezTo>
                <a:cubicBezTo>
                  <a:pt x="136" y="80"/>
                  <a:pt x="68" y="136"/>
                  <a:pt x="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870325" y="5272088"/>
            <a:ext cx="3687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And talks to the vendor interface to service your requests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4556125" y="5851525"/>
            <a:ext cx="60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" panose="02020603050405020304" pitchFamily="18" charset="0"/>
              </a:rPr>
              <a:t>== </a:t>
            </a: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5106988" y="5803900"/>
            <a:ext cx="1293812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5106988" y="5895975"/>
            <a:ext cx="1184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Your Existing </a:t>
            </a:r>
          </a:p>
          <a:p>
            <a:r>
              <a:rPr lang="en-US" altLang="en-US" sz="1200"/>
              <a:t>System</a:t>
            </a:r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6019800" y="5791200"/>
            <a:ext cx="838200" cy="685800"/>
          </a:xfrm>
          <a:prstGeom prst="chevron">
            <a:avLst>
              <a:gd name="adj" fmla="val 30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 rot="10764190">
            <a:off x="6553200" y="5791200"/>
            <a:ext cx="1295400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6934200" y="5867400"/>
            <a:ext cx="7350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Vendor </a:t>
            </a:r>
          </a:p>
          <a:p>
            <a:r>
              <a:rPr lang="en-US" altLang="en-US" sz="1200"/>
              <a:t>Class</a:t>
            </a: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6172200" y="5943600"/>
            <a:ext cx="773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Adapter</a:t>
            </a:r>
          </a:p>
        </p:txBody>
      </p:sp>
      <p:sp>
        <p:nvSpPr>
          <p:cNvPr id="4129" name="Freeform 33"/>
          <p:cNvSpPr>
            <a:spLocks/>
          </p:cNvSpPr>
          <p:nvPr/>
        </p:nvSpPr>
        <p:spPr bwMode="auto">
          <a:xfrm>
            <a:off x="4953000" y="6477000"/>
            <a:ext cx="457200" cy="177800"/>
          </a:xfrm>
          <a:custGeom>
            <a:avLst/>
            <a:gdLst>
              <a:gd name="T0" fmla="*/ 0 w 288"/>
              <a:gd name="T1" fmla="*/ 96 h 112"/>
              <a:gd name="T2" fmla="*/ 240 w 288"/>
              <a:gd name="T3" fmla="*/ 96 h 112"/>
              <a:gd name="T4" fmla="*/ 288 w 288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12">
                <a:moveTo>
                  <a:pt x="0" y="96"/>
                </a:moveTo>
                <a:cubicBezTo>
                  <a:pt x="96" y="104"/>
                  <a:pt x="192" y="112"/>
                  <a:pt x="240" y="96"/>
                </a:cubicBezTo>
                <a:cubicBezTo>
                  <a:pt x="288" y="80"/>
                  <a:pt x="288" y="40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3733800" y="6553200"/>
            <a:ext cx="1370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No code changes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5867400" y="6553200"/>
            <a:ext cx="873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New code</a:t>
            </a: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7391400" y="6477000"/>
            <a:ext cx="1370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No code changes</a:t>
            </a:r>
          </a:p>
        </p:txBody>
      </p:sp>
      <p:sp>
        <p:nvSpPr>
          <p:cNvPr id="4133" name="Freeform 37"/>
          <p:cNvSpPr>
            <a:spLocks/>
          </p:cNvSpPr>
          <p:nvPr/>
        </p:nvSpPr>
        <p:spPr bwMode="auto">
          <a:xfrm>
            <a:off x="6324600" y="6553200"/>
            <a:ext cx="1588" cy="76200"/>
          </a:xfrm>
          <a:custGeom>
            <a:avLst/>
            <a:gdLst>
              <a:gd name="T0" fmla="*/ 0 w 1"/>
              <a:gd name="T1" fmla="*/ 48 h 48"/>
              <a:gd name="T2" fmla="*/ 0 w 1"/>
              <a:gd name="T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8">
                <a:moveTo>
                  <a:pt x="0" y="48"/>
                </a:moveTo>
                <a:cubicBezTo>
                  <a:pt x="0" y="48"/>
                  <a:pt x="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4" name="Freeform 38"/>
          <p:cNvSpPr>
            <a:spLocks/>
          </p:cNvSpPr>
          <p:nvPr/>
        </p:nvSpPr>
        <p:spPr bwMode="auto">
          <a:xfrm>
            <a:off x="7213600" y="6553200"/>
            <a:ext cx="177800" cy="177800"/>
          </a:xfrm>
          <a:custGeom>
            <a:avLst/>
            <a:gdLst>
              <a:gd name="T0" fmla="*/ 112 w 112"/>
              <a:gd name="T1" fmla="*/ 96 h 112"/>
              <a:gd name="T2" fmla="*/ 16 w 112"/>
              <a:gd name="T3" fmla="*/ 96 h 112"/>
              <a:gd name="T4" fmla="*/ 16 w 112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112">
                <a:moveTo>
                  <a:pt x="112" y="96"/>
                </a:moveTo>
                <a:cubicBezTo>
                  <a:pt x="72" y="104"/>
                  <a:pt x="32" y="112"/>
                  <a:pt x="16" y="96"/>
                </a:cubicBezTo>
                <a:cubicBezTo>
                  <a:pt x="0" y="80"/>
                  <a:pt x="8" y="40"/>
                  <a:pt x="1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it walks like a duck…..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If it walks like a duck and quacks like a duck, then it might be a duck turkey wrapped with a duck adapter….</a:t>
            </a:r>
          </a:p>
          <a:p>
            <a:pPr>
              <a:buFontTx/>
              <a:buNone/>
            </a:pPr>
            <a:endParaRPr lang="en-US" altLang="en-US" sz="120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interface Duck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public void quack ();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public void fly ();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}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class MallardDuck implements Duck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public void quack ()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System.out.println(“Quack”);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}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public void fly ( ) {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System.out.println (“I am flying”);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}</a:t>
            </a:r>
          </a:p>
          <a:p>
            <a:pPr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}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2284413" y="22304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495800" y="2590800"/>
            <a:ext cx="4833938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latin typeface="Times" panose="02020603050405020304" pitchFamily="18" charset="0"/>
              </a:rPr>
              <a:t>Meet the fowl!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>
                <a:latin typeface="Times" panose="02020603050405020304" pitchFamily="18" charset="0"/>
              </a:rPr>
              <a:t> </a:t>
            </a:r>
            <a:r>
              <a:rPr lang="en-US" altLang="en-US" sz="1400">
                <a:latin typeface="Arial Rounded MT Bold" panose="020F0704030504030204" pitchFamily="34" charset="0"/>
              </a:rPr>
              <a:t>public interface Turkey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    public void gobble 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    public void fly (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 public class WildTurkey implements Turkey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     public void gobble (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         System.out.println(“Gobble Gobble”);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     public void fly ( 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          System.out.println(“I’m flying a short distance”);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5118100" y="574357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 flipV="1">
            <a:off x="2971800" y="55626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359025" y="6526213"/>
            <a:ext cx="60309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4CD2"/>
                </a:solidFill>
              </a:rPr>
              <a:t>Concrete implementations are similar -- just print out the 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Now….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Lets say you are short on Duck objects and would like to use some Turkey objects in their place.</a:t>
            </a:r>
          </a:p>
          <a:p>
            <a:pPr lvl="1"/>
            <a:r>
              <a:rPr lang="en-US" altLang="en-US" sz="2000"/>
              <a:t>Can’t use them outright because they have a different interface</a:t>
            </a:r>
            <a:r>
              <a:rPr lang="en-US" altLang="en-US" sz="2400"/>
              <a:t>.</a:t>
            </a:r>
          </a:p>
          <a:p>
            <a:pPr lvl="1">
              <a:buFontTx/>
              <a:buNone/>
            </a:pPr>
            <a:endParaRPr lang="en-US" altLang="en-US" sz="1200">
              <a:latin typeface="Arial Rounded MT Bold" panose="020F0704030504030204" pitchFamily="34" charset="0"/>
            </a:endParaRP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public class TurkeyAdapter implements Duck { 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Turkey turkey;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TurkeyAdapter (Turkey turkey) {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this.turkey = turkey;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void quack ( ) {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turkey.gobble ( );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void fly ( ){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for (int j = 0; j&lt;5; j++)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     turkey.fly ( );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}</a:t>
            </a:r>
          </a:p>
          <a:p>
            <a:pPr lvl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3429000" y="2667000"/>
            <a:ext cx="1371600" cy="241300"/>
          </a:xfrm>
          <a:custGeom>
            <a:avLst/>
            <a:gdLst>
              <a:gd name="T0" fmla="*/ 864 w 864"/>
              <a:gd name="T1" fmla="*/ 104 h 152"/>
              <a:gd name="T2" fmla="*/ 192 w 864"/>
              <a:gd name="T3" fmla="*/ 8 h 152"/>
              <a:gd name="T4" fmla="*/ 0 w 864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152">
                <a:moveTo>
                  <a:pt x="864" y="104"/>
                </a:moveTo>
                <a:cubicBezTo>
                  <a:pt x="600" y="52"/>
                  <a:pt x="336" y="0"/>
                  <a:pt x="192" y="8"/>
                </a:cubicBezTo>
                <a:cubicBezTo>
                  <a:pt x="48" y="16"/>
                  <a:pt x="24" y="84"/>
                  <a:pt x="0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860925" y="2681288"/>
            <a:ext cx="34448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First, you need to implement the interface of the type you are adapting to. This is the interface your client expects.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 flipV="1">
            <a:off x="3962400" y="3581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479925" y="3900488"/>
            <a:ext cx="4206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Next, we need to get a reference to the object that we are adapting; here we do that through the constructor.</a:t>
            </a:r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3048000" y="4267200"/>
            <a:ext cx="1143000" cy="609600"/>
          </a:xfrm>
          <a:custGeom>
            <a:avLst/>
            <a:gdLst>
              <a:gd name="T0" fmla="*/ 720 w 720"/>
              <a:gd name="T1" fmla="*/ 384 h 384"/>
              <a:gd name="T2" fmla="*/ 432 w 720"/>
              <a:gd name="T3" fmla="*/ 240 h 384"/>
              <a:gd name="T4" fmla="*/ 576 w 720"/>
              <a:gd name="T5" fmla="*/ 48 h 384"/>
              <a:gd name="T6" fmla="*/ 0 w 720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384">
                <a:moveTo>
                  <a:pt x="720" y="384"/>
                </a:moveTo>
                <a:cubicBezTo>
                  <a:pt x="588" y="340"/>
                  <a:pt x="456" y="296"/>
                  <a:pt x="432" y="240"/>
                </a:cubicBezTo>
                <a:cubicBezTo>
                  <a:pt x="408" y="184"/>
                  <a:pt x="648" y="88"/>
                  <a:pt x="576" y="48"/>
                </a:cubicBezTo>
                <a:cubicBezTo>
                  <a:pt x="504" y="8"/>
                  <a:pt x="252" y="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251325" y="4814888"/>
            <a:ext cx="43592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Now we need to implement all the methods in the interface; the quack() translation between classes is easy; just call the gobble method.</a:t>
            </a:r>
          </a:p>
        </p:txBody>
      </p:sp>
      <p:sp>
        <p:nvSpPr>
          <p:cNvPr id="6154" name="Freeform 10"/>
          <p:cNvSpPr>
            <a:spLocks/>
          </p:cNvSpPr>
          <p:nvPr/>
        </p:nvSpPr>
        <p:spPr bwMode="auto">
          <a:xfrm>
            <a:off x="2819400" y="5257800"/>
            <a:ext cx="939800" cy="457200"/>
          </a:xfrm>
          <a:custGeom>
            <a:avLst/>
            <a:gdLst>
              <a:gd name="T0" fmla="*/ 432 w 592"/>
              <a:gd name="T1" fmla="*/ 288 h 288"/>
              <a:gd name="T2" fmla="*/ 384 w 592"/>
              <a:gd name="T3" fmla="*/ 144 h 288"/>
              <a:gd name="T4" fmla="*/ 528 w 592"/>
              <a:gd name="T5" fmla="*/ 48 h 288"/>
              <a:gd name="T6" fmla="*/ 0 w 592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2" h="288">
                <a:moveTo>
                  <a:pt x="432" y="288"/>
                </a:moveTo>
                <a:cubicBezTo>
                  <a:pt x="400" y="236"/>
                  <a:pt x="368" y="184"/>
                  <a:pt x="384" y="144"/>
                </a:cubicBezTo>
                <a:cubicBezTo>
                  <a:pt x="400" y="104"/>
                  <a:pt x="592" y="72"/>
                  <a:pt x="528" y="48"/>
                </a:cubicBezTo>
                <a:cubicBezTo>
                  <a:pt x="464" y="24"/>
                  <a:pt x="232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270125" y="5805488"/>
            <a:ext cx="51974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Even though both interfaces have a fly ( ) method, Turkeys fly in short spurts -- they can’t do long distance flying like ducks. To map between a Duck’s fly ( ) method and a Turkey’s we need to call the Turkey’s fly ( ) method five times to make up for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Adapter Pattern Defined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626475" cy="11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The </a:t>
            </a:r>
            <a:r>
              <a:rPr lang="en-US" altLang="en-US" sz="2000" b="1"/>
              <a:t>Adapter Pattern</a:t>
            </a:r>
            <a:r>
              <a:rPr lang="en-US" altLang="en-US" sz="2000"/>
              <a:t> converts the interface of a class into another interface the clients expect. Adapter lets classes work together that couldn’t otherwise because of incompatible interfaces.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98742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   Client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733800" y="3124200"/>
            <a:ext cx="1503363" cy="844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 &lt;&lt;Interface&gt;&gt;</a:t>
            </a:r>
          </a:p>
          <a:p>
            <a:r>
              <a:rPr lang="en-US" altLang="en-US" sz="1400"/>
              <a:t>     Target</a:t>
            </a:r>
          </a:p>
          <a:p>
            <a:r>
              <a:rPr lang="en-US" altLang="en-US" sz="1400"/>
              <a:t> request  ( )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733800" y="4787900"/>
            <a:ext cx="1116013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Adapter </a:t>
            </a:r>
          </a:p>
          <a:p>
            <a:r>
              <a:rPr lang="en-US" altLang="en-US" sz="1400"/>
              <a:t> request ( )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867400" y="4787900"/>
            <a:ext cx="1741488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Adaptee </a:t>
            </a:r>
          </a:p>
          <a:p>
            <a:r>
              <a:rPr lang="en-US" altLang="en-US" sz="1400"/>
              <a:t> specificRequest ()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7338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5867400" y="5105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3733800" y="510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1447800" y="3352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42672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8768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65125" y="3671888"/>
            <a:ext cx="2225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The client sees only the Target interface.</a:t>
            </a:r>
          </a:p>
        </p:txBody>
      </p:sp>
      <p:sp>
        <p:nvSpPr>
          <p:cNvPr id="7184" name="Freeform 16"/>
          <p:cNvSpPr>
            <a:spLocks/>
          </p:cNvSpPr>
          <p:nvPr/>
        </p:nvSpPr>
        <p:spPr bwMode="auto">
          <a:xfrm>
            <a:off x="5257800" y="3302000"/>
            <a:ext cx="762000" cy="431800"/>
          </a:xfrm>
          <a:custGeom>
            <a:avLst/>
            <a:gdLst>
              <a:gd name="T0" fmla="*/ 480 w 480"/>
              <a:gd name="T1" fmla="*/ 272 h 272"/>
              <a:gd name="T2" fmla="*/ 144 w 480"/>
              <a:gd name="T3" fmla="*/ 32 h 272"/>
              <a:gd name="T4" fmla="*/ 0 w 480"/>
              <a:gd name="T5" fmla="*/ 8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72">
                <a:moveTo>
                  <a:pt x="480" y="272"/>
                </a:moveTo>
                <a:cubicBezTo>
                  <a:pt x="352" y="168"/>
                  <a:pt x="224" y="64"/>
                  <a:pt x="144" y="32"/>
                </a:cubicBezTo>
                <a:cubicBezTo>
                  <a:pt x="64" y="0"/>
                  <a:pt x="32" y="40"/>
                  <a:pt x="0" y="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Freeform 17"/>
          <p:cNvSpPr>
            <a:spLocks/>
          </p:cNvSpPr>
          <p:nvPr/>
        </p:nvSpPr>
        <p:spPr bwMode="auto">
          <a:xfrm>
            <a:off x="4876800" y="3810000"/>
            <a:ext cx="1143000" cy="1066800"/>
          </a:xfrm>
          <a:custGeom>
            <a:avLst/>
            <a:gdLst>
              <a:gd name="T0" fmla="*/ 720 w 720"/>
              <a:gd name="T1" fmla="*/ 0 h 672"/>
              <a:gd name="T2" fmla="*/ 432 w 720"/>
              <a:gd name="T3" fmla="*/ 432 h 672"/>
              <a:gd name="T4" fmla="*/ 0 w 720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672">
                <a:moveTo>
                  <a:pt x="720" y="0"/>
                </a:moveTo>
                <a:cubicBezTo>
                  <a:pt x="636" y="160"/>
                  <a:pt x="552" y="320"/>
                  <a:pt x="432" y="432"/>
                </a:cubicBezTo>
                <a:cubicBezTo>
                  <a:pt x="312" y="544"/>
                  <a:pt x="156" y="608"/>
                  <a:pt x="0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080125" y="3427413"/>
            <a:ext cx="2835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The Adapter implements the target interface </a:t>
            </a:r>
          </a:p>
        </p:txBody>
      </p:sp>
      <p:sp>
        <p:nvSpPr>
          <p:cNvPr id="7187" name="Freeform 19"/>
          <p:cNvSpPr>
            <a:spLocks/>
          </p:cNvSpPr>
          <p:nvPr/>
        </p:nvSpPr>
        <p:spPr bwMode="auto">
          <a:xfrm>
            <a:off x="7620000" y="5257800"/>
            <a:ext cx="381000" cy="609600"/>
          </a:xfrm>
          <a:custGeom>
            <a:avLst/>
            <a:gdLst>
              <a:gd name="T0" fmla="*/ 240 w 240"/>
              <a:gd name="T1" fmla="*/ 384 h 384"/>
              <a:gd name="T2" fmla="*/ 48 w 240"/>
              <a:gd name="T3" fmla="*/ 288 h 384"/>
              <a:gd name="T4" fmla="*/ 192 w 240"/>
              <a:gd name="T5" fmla="*/ 48 h 384"/>
              <a:gd name="T6" fmla="*/ 0 w 240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384">
                <a:moveTo>
                  <a:pt x="240" y="384"/>
                </a:moveTo>
                <a:cubicBezTo>
                  <a:pt x="148" y="364"/>
                  <a:pt x="56" y="344"/>
                  <a:pt x="48" y="288"/>
                </a:cubicBezTo>
                <a:cubicBezTo>
                  <a:pt x="40" y="232"/>
                  <a:pt x="200" y="96"/>
                  <a:pt x="192" y="48"/>
                </a:cubicBezTo>
                <a:cubicBezTo>
                  <a:pt x="184" y="0"/>
                  <a:pt x="32" y="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867400" y="5943600"/>
            <a:ext cx="3206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All requests get delegated to the Adaptee</a:t>
            </a:r>
          </a:p>
        </p:txBody>
      </p:sp>
      <p:sp>
        <p:nvSpPr>
          <p:cNvPr id="7189" name="Freeform 21"/>
          <p:cNvSpPr>
            <a:spLocks/>
          </p:cNvSpPr>
          <p:nvPr/>
        </p:nvSpPr>
        <p:spPr bwMode="auto">
          <a:xfrm>
            <a:off x="4114800" y="5257800"/>
            <a:ext cx="1219200" cy="685800"/>
          </a:xfrm>
          <a:custGeom>
            <a:avLst/>
            <a:gdLst>
              <a:gd name="T0" fmla="*/ 0 w 768"/>
              <a:gd name="T1" fmla="*/ 432 h 432"/>
              <a:gd name="T2" fmla="*/ 432 w 768"/>
              <a:gd name="T3" fmla="*/ 384 h 432"/>
              <a:gd name="T4" fmla="*/ 432 w 768"/>
              <a:gd name="T5" fmla="*/ 240 h 432"/>
              <a:gd name="T6" fmla="*/ 768 w 768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432">
                <a:moveTo>
                  <a:pt x="0" y="432"/>
                </a:moveTo>
                <a:cubicBezTo>
                  <a:pt x="180" y="424"/>
                  <a:pt x="360" y="416"/>
                  <a:pt x="432" y="384"/>
                </a:cubicBezTo>
                <a:cubicBezTo>
                  <a:pt x="504" y="352"/>
                  <a:pt x="376" y="304"/>
                  <a:pt x="432" y="240"/>
                </a:cubicBezTo>
                <a:cubicBezTo>
                  <a:pt x="488" y="176"/>
                  <a:pt x="628" y="88"/>
                  <a:pt x="7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2819400" y="5867400"/>
            <a:ext cx="2100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Adapter is composed with the Adaptee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60325" y="4254500"/>
            <a:ext cx="3292475" cy="109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EA0C00"/>
                </a:solidFill>
              </a:rPr>
              <a:t>Full of good OO design principles:</a:t>
            </a:r>
          </a:p>
          <a:p>
            <a:r>
              <a:rPr lang="en-US" altLang="en-US" sz="1400">
                <a:solidFill>
                  <a:srgbClr val="EA0C00"/>
                </a:solidFill>
              </a:rPr>
              <a:t>--Use of object composition</a:t>
            </a:r>
          </a:p>
          <a:p>
            <a:r>
              <a:rPr lang="en-US" altLang="en-US" sz="1400">
                <a:solidFill>
                  <a:srgbClr val="EA0C00"/>
                </a:solidFill>
              </a:rPr>
              <a:t>--Pattern binds the client to an interface and not an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and Class Adapters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174750"/>
            <a:ext cx="8686800" cy="4572000"/>
          </a:xfrm>
        </p:spPr>
        <p:txBody>
          <a:bodyPr/>
          <a:lstStyle/>
          <a:p>
            <a:r>
              <a:rPr lang="en-US" altLang="en-US" sz="2400"/>
              <a:t>There are two types of Adapters</a:t>
            </a:r>
          </a:p>
          <a:p>
            <a:pPr lvl="1"/>
            <a:r>
              <a:rPr lang="en-US" altLang="en-US" sz="2000" i="1"/>
              <a:t>Object</a:t>
            </a:r>
            <a:r>
              <a:rPr lang="en-US" altLang="en-US" sz="2000"/>
              <a:t> Adapter : what we have seen so far. </a:t>
            </a:r>
          </a:p>
          <a:p>
            <a:pPr lvl="1"/>
            <a:r>
              <a:rPr lang="en-US" altLang="en-US" sz="2000" i="1"/>
              <a:t>Class</a:t>
            </a:r>
            <a:r>
              <a:rPr lang="en-US" altLang="en-US" sz="2000"/>
              <a:t> Adapter: not as common as it uses multiple inheritance, which isn’t possible in Java.</a:t>
            </a:r>
          </a:p>
          <a:p>
            <a:pPr lvl="1"/>
            <a:endParaRPr lang="en-US" altLang="en-US" sz="20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1688" y="2789238"/>
            <a:ext cx="98742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   Client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078288" y="2713038"/>
            <a:ext cx="1503362" cy="844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 &lt;&lt;Interface&gt;&gt;</a:t>
            </a:r>
          </a:p>
          <a:p>
            <a:r>
              <a:rPr lang="en-US" altLang="en-US" sz="1400"/>
              <a:t>     Target</a:t>
            </a:r>
          </a:p>
          <a:p>
            <a:r>
              <a:rPr lang="en-US" altLang="en-US" sz="1400"/>
              <a:t> request  ( )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526088" y="4452938"/>
            <a:ext cx="1116012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Adapter </a:t>
            </a:r>
          </a:p>
          <a:p>
            <a:r>
              <a:rPr lang="en-US" altLang="en-US" sz="1400"/>
              <a:t> request ( )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211888" y="2700338"/>
            <a:ext cx="1741487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Adaptee </a:t>
            </a:r>
          </a:p>
          <a:p>
            <a:r>
              <a:rPr lang="en-US" altLang="en-US" sz="1400"/>
              <a:t> specificRequest ()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078288" y="324643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211888" y="30178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5526088" y="47704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1792288" y="29416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 flipV="1">
            <a:off x="4611688" y="3551238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5907088" y="3322638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7800" y="3668713"/>
            <a:ext cx="43592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0229FF"/>
                </a:solidFill>
              </a:rPr>
              <a:t>Difference: The only difference is that with class adapter we subclass the Target and the Adaptee, while the object adapter uses composition to pass requests to an adaptee.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5522913"/>
            <a:ext cx="8916988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EA0C00"/>
                </a:solidFill>
              </a:rPr>
              <a:t>Question: Object Adapters and Class Adapters use two different means of adapting the adaptee (composition versus inheritance). How do these implementations affect the flexibility of the adapter?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534400" cy="1143000"/>
          </a:xfrm>
        </p:spPr>
        <p:txBody>
          <a:bodyPr/>
          <a:lstStyle/>
          <a:p>
            <a:r>
              <a:rPr lang="en-US" altLang="en-US"/>
              <a:t>Real World Adapters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524000"/>
            <a:ext cx="4724400" cy="4572000"/>
          </a:xfrm>
        </p:spPr>
        <p:txBody>
          <a:bodyPr/>
          <a:lstStyle/>
          <a:p>
            <a:r>
              <a:rPr lang="en-US" altLang="en-US" sz="2000"/>
              <a:t>Old world </a:t>
            </a:r>
            <a:r>
              <a:rPr lang="en-US" altLang="en-US" sz="2000">
                <a:latin typeface="Comic Sans MS" panose="030F0702030302020204" pitchFamily="66" charset="0"/>
              </a:rPr>
              <a:t>Enumerators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New world </a:t>
            </a:r>
            <a:r>
              <a:rPr lang="en-US" altLang="en-US" sz="2000">
                <a:latin typeface="Comic Sans MS" panose="030F0702030302020204" pitchFamily="66" charset="0"/>
              </a:rPr>
              <a:t>Iterators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And today…legacy code that exposes the </a:t>
            </a:r>
            <a:r>
              <a:rPr lang="en-US" altLang="en-US" sz="2000">
                <a:latin typeface="Comic Sans MS" panose="030F0702030302020204" pitchFamily="66" charset="0"/>
              </a:rPr>
              <a:t>Enumerator</a:t>
            </a:r>
            <a:r>
              <a:rPr lang="en-US" altLang="en-US" sz="2000"/>
              <a:t> interface. Yet we want new code to use </a:t>
            </a:r>
            <a:r>
              <a:rPr lang="en-US" altLang="en-US" sz="2000">
                <a:latin typeface="Comic Sans MS" panose="030F0702030302020204" pitchFamily="66" charset="0"/>
              </a:rPr>
              <a:t>Iterators</a:t>
            </a:r>
            <a:r>
              <a:rPr lang="en-US" altLang="en-US" sz="2000"/>
              <a:t>. Need an adapter.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862513" y="1360488"/>
            <a:ext cx="1952625" cy="109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 &lt;&lt;interface&gt;&gt;</a:t>
            </a:r>
          </a:p>
          <a:p>
            <a:r>
              <a:rPr lang="en-US" altLang="en-US" sz="1400"/>
              <a:t>    Enumeration</a:t>
            </a:r>
          </a:p>
          <a:p>
            <a:r>
              <a:rPr lang="en-US" altLang="en-US" sz="1400"/>
              <a:t> hasMoreElements ( )</a:t>
            </a:r>
          </a:p>
          <a:p>
            <a:r>
              <a:rPr lang="en-US" altLang="en-US" sz="1400"/>
              <a:t> nextElement ( )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029200" y="2743200"/>
            <a:ext cx="1455738" cy="133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    &lt;&lt;interface&gt;&gt;</a:t>
            </a:r>
          </a:p>
          <a:p>
            <a:r>
              <a:rPr lang="en-US" altLang="en-US" sz="1400"/>
              <a:t>    Iterator</a:t>
            </a:r>
          </a:p>
          <a:p>
            <a:r>
              <a:rPr lang="en-US" altLang="en-US" sz="1400"/>
              <a:t> hasNext ( )</a:t>
            </a:r>
          </a:p>
          <a:p>
            <a:r>
              <a:rPr lang="en-US" altLang="en-US" sz="1400"/>
              <a:t> next ( ) </a:t>
            </a:r>
          </a:p>
          <a:p>
            <a:r>
              <a:rPr lang="en-US" altLang="en-US" sz="1400"/>
              <a:t> remove ( ) 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4862513" y="1905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5029200" y="3276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5929313" y="1066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751638" y="684213"/>
            <a:ext cx="22256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229FF"/>
                </a:solidFill>
              </a:rPr>
              <a:t>Enumeration has a simple interface.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>
            <a:off x="6767513" y="1981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919913" y="1447800"/>
            <a:ext cx="20574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229FF"/>
                </a:solidFill>
              </a:rPr>
              <a:t>Tells whether there are any more elements in the collection.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 flipV="1">
            <a:off x="6310313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7056438" y="2425700"/>
            <a:ext cx="16557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229FF"/>
                </a:solidFill>
              </a:rPr>
              <a:t>Returns the next </a:t>
            </a:r>
          </a:p>
          <a:p>
            <a:r>
              <a:rPr lang="en-US" altLang="en-US" sz="1400">
                <a:solidFill>
                  <a:srgbClr val="0229FF"/>
                </a:solidFill>
              </a:rPr>
              <a:t>element</a:t>
            </a: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>
            <a:off x="62484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918325" y="3214688"/>
            <a:ext cx="22256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229FF"/>
                </a:solidFill>
              </a:rPr>
              <a:t>Tells you if you have looked at all the elements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 flipV="1">
            <a:off x="5867400" y="3657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994525" y="4330700"/>
            <a:ext cx="16779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229FF"/>
                </a:solidFill>
              </a:rPr>
              <a:t>Gets the next one</a:t>
            </a: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 flipV="1">
            <a:off x="6019800" y="4038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346825" y="5097463"/>
            <a:ext cx="17303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229FF"/>
                </a:solidFill>
              </a:rPr>
              <a:t>Removes an item from the collection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Adapting an Enumeration to an Iterator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762000"/>
          </a:xfrm>
        </p:spPr>
        <p:txBody>
          <a:bodyPr/>
          <a:lstStyle/>
          <a:p>
            <a:r>
              <a:rPr lang="en-US" altLang="en-US"/>
              <a:t>First step: examine the two interfaces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333500" y="2973388"/>
            <a:ext cx="1597025" cy="121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/>
              <a:t>     &lt;&lt;interface&gt;&gt;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/>
              <a:t>      Iterator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/>
              <a:t> hasNext ( 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/>
              <a:t> next ( 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/>
              <a:t> remove ( )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365625" y="3116263"/>
            <a:ext cx="1730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  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410200" y="3054350"/>
            <a:ext cx="1952625" cy="113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    </a:t>
            </a:r>
            <a:r>
              <a:rPr lang="en-US" altLang="en-US" sz="1400"/>
              <a:t>&lt;&lt;interface&gt;&gt;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       Enumeration</a:t>
            </a:r>
          </a:p>
          <a:p>
            <a:r>
              <a:rPr lang="en-US" altLang="en-US" sz="1400"/>
              <a:t> hasMoreElements ( )</a:t>
            </a:r>
          </a:p>
          <a:p>
            <a:r>
              <a:rPr lang="en-US" altLang="en-US" sz="1400"/>
              <a:t> nextElement ( )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335088" y="34290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5421313" y="3635375"/>
            <a:ext cx="19605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1008063" y="2587625"/>
            <a:ext cx="635000" cy="381000"/>
          </a:xfrm>
          <a:custGeom>
            <a:avLst/>
            <a:gdLst>
              <a:gd name="T0" fmla="*/ 0 w 400"/>
              <a:gd name="T1" fmla="*/ 0 h 240"/>
              <a:gd name="T2" fmla="*/ 215 w 400"/>
              <a:gd name="T3" fmla="*/ 45 h 240"/>
              <a:gd name="T4" fmla="*/ 400 w 400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0" h="240">
                <a:moveTo>
                  <a:pt x="0" y="0"/>
                </a:moveTo>
                <a:cubicBezTo>
                  <a:pt x="74" y="2"/>
                  <a:pt x="148" y="5"/>
                  <a:pt x="215" y="45"/>
                </a:cubicBezTo>
                <a:cubicBezTo>
                  <a:pt x="282" y="85"/>
                  <a:pt x="341" y="162"/>
                  <a:pt x="40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Freeform 10"/>
          <p:cNvSpPr>
            <a:spLocks/>
          </p:cNvSpPr>
          <p:nvPr/>
        </p:nvSpPr>
        <p:spPr bwMode="auto">
          <a:xfrm>
            <a:off x="2936875" y="3495675"/>
            <a:ext cx="492125" cy="68263"/>
          </a:xfrm>
          <a:custGeom>
            <a:avLst/>
            <a:gdLst>
              <a:gd name="T0" fmla="*/ 0 w 310"/>
              <a:gd name="T1" fmla="*/ 43 h 43"/>
              <a:gd name="T2" fmla="*/ 85 w 310"/>
              <a:gd name="T3" fmla="*/ 3 h 43"/>
              <a:gd name="T4" fmla="*/ 190 w 310"/>
              <a:gd name="T5" fmla="*/ 28 h 43"/>
              <a:gd name="T6" fmla="*/ 310 w 310"/>
              <a:gd name="T7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43">
                <a:moveTo>
                  <a:pt x="0" y="43"/>
                </a:moveTo>
                <a:cubicBezTo>
                  <a:pt x="26" y="24"/>
                  <a:pt x="53" y="6"/>
                  <a:pt x="85" y="3"/>
                </a:cubicBezTo>
                <a:cubicBezTo>
                  <a:pt x="117" y="0"/>
                  <a:pt x="153" y="23"/>
                  <a:pt x="190" y="28"/>
                </a:cubicBezTo>
                <a:cubicBezTo>
                  <a:pt x="227" y="33"/>
                  <a:pt x="268" y="33"/>
                  <a:pt x="310" y="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2928938" y="3695700"/>
            <a:ext cx="523875" cy="114300"/>
          </a:xfrm>
          <a:custGeom>
            <a:avLst/>
            <a:gdLst>
              <a:gd name="T0" fmla="*/ 0 w 330"/>
              <a:gd name="T1" fmla="*/ 72 h 72"/>
              <a:gd name="T2" fmla="*/ 80 w 330"/>
              <a:gd name="T3" fmla="*/ 7 h 72"/>
              <a:gd name="T4" fmla="*/ 185 w 330"/>
              <a:gd name="T5" fmla="*/ 32 h 72"/>
              <a:gd name="T6" fmla="*/ 330 w 330"/>
              <a:gd name="T7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0" h="72">
                <a:moveTo>
                  <a:pt x="0" y="72"/>
                </a:moveTo>
                <a:cubicBezTo>
                  <a:pt x="24" y="43"/>
                  <a:pt x="49" y="14"/>
                  <a:pt x="80" y="7"/>
                </a:cubicBezTo>
                <a:cubicBezTo>
                  <a:pt x="111" y="0"/>
                  <a:pt x="143" y="27"/>
                  <a:pt x="185" y="32"/>
                </a:cubicBezTo>
                <a:cubicBezTo>
                  <a:pt x="227" y="37"/>
                  <a:pt x="278" y="37"/>
                  <a:pt x="330" y="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Freeform 12"/>
          <p:cNvSpPr>
            <a:spLocks/>
          </p:cNvSpPr>
          <p:nvPr/>
        </p:nvSpPr>
        <p:spPr bwMode="auto">
          <a:xfrm>
            <a:off x="2944813" y="4040188"/>
            <a:ext cx="590550" cy="523875"/>
          </a:xfrm>
          <a:custGeom>
            <a:avLst/>
            <a:gdLst>
              <a:gd name="T0" fmla="*/ 285 w 372"/>
              <a:gd name="T1" fmla="*/ 330 h 330"/>
              <a:gd name="T2" fmla="*/ 325 w 372"/>
              <a:gd name="T3" fmla="*/ 120 h 330"/>
              <a:gd name="T4" fmla="*/ 0 w 372"/>
              <a:gd name="T5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2" h="330">
                <a:moveTo>
                  <a:pt x="285" y="330"/>
                </a:moveTo>
                <a:cubicBezTo>
                  <a:pt x="328" y="252"/>
                  <a:pt x="372" y="175"/>
                  <a:pt x="325" y="120"/>
                </a:cubicBezTo>
                <a:cubicBezTo>
                  <a:pt x="278" y="65"/>
                  <a:pt x="139" y="3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6778625" y="4206875"/>
            <a:ext cx="174625" cy="333375"/>
          </a:xfrm>
          <a:custGeom>
            <a:avLst/>
            <a:gdLst>
              <a:gd name="T0" fmla="*/ 110 w 110"/>
              <a:gd name="T1" fmla="*/ 210 h 210"/>
              <a:gd name="T2" fmla="*/ 45 w 110"/>
              <a:gd name="T3" fmla="*/ 175 h 210"/>
              <a:gd name="T4" fmla="*/ 0 w 110"/>
              <a:gd name="T5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210">
                <a:moveTo>
                  <a:pt x="110" y="210"/>
                </a:moveTo>
                <a:cubicBezTo>
                  <a:pt x="86" y="210"/>
                  <a:pt x="63" y="210"/>
                  <a:pt x="45" y="175"/>
                </a:cubicBezTo>
                <a:cubicBezTo>
                  <a:pt x="27" y="140"/>
                  <a:pt x="13" y="7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3198813" y="2547938"/>
            <a:ext cx="1317625" cy="881062"/>
          </a:xfrm>
          <a:custGeom>
            <a:avLst/>
            <a:gdLst>
              <a:gd name="T0" fmla="*/ 830 w 830"/>
              <a:gd name="T1" fmla="*/ 0 h 555"/>
              <a:gd name="T2" fmla="*/ 375 w 830"/>
              <a:gd name="T3" fmla="*/ 130 h 555"/>
              <a:gd name="T4" fmla="*/ 0 w 830"/>
              <a:gd name="T5" fmla="*/ 555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0" h="555">
                <a:moveTo>
                  <a:pt x="830" y="0"/>
                </a:moveTo>
                <a:cubicBezTo>
                  <a:pt x="671" y="19"/>
                  <a:pt x="513" y="38"/>
                  <a:pt x="375" y="130"/>
                </a:cubicBezTo>
                <a:cubicBezTo>
                  <a:pt x="237" y="222"/>
                  <a:pt x="118" y="388"/>
                  <a:pt x="0" y="5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49238" y="2246313"/>
            <a:ext cx="1392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Target interface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87863" y="2365375"/>
            <a:ext cx="30702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These two methods look easy, they map straight to hasNext ( ) and next ( ) in Iterator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932613" y="4421188"/>
            <a:ext cx="149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Adaptee interface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781300" y="4532313"/>
            <a:ext cx="26066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229FF"/>
                </a:solidFill>
              </a:rPr>
              <a:t>But what about this method remove ( ) in Iterator? There’s nothing like that in Enumeration.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1351</Words>
  <Application>Microsoft Office PowerPoint</Application>
  <PresentationFormat>On-screen Show (4:3)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Times</vt:lpstr>
      <vt:lpstr>Comic Sans MS</vt:lpstr>
      <vt:lpstr>Arial Rounded MT Bold</vt:lpstr>
      <vt:lpstr>Blank Presentation</vt:lpstr>
      <vt:lpstr>The Adapter Pattern</vt:lpstr>
      <vt:lpstr>Wrapping Objects to Unify Interfaces</vt:lpstr>
      <vt:lpstr>Adapters</vt:lpstr>
      <vt:lpstr>If it walks like a duck…..</vt:lpstr>
      <vt:lpstr>Now….</vt:lpstr>
      <vt:lpstr>The Adapter Pattern Defined</vt:lpstr>
      <vt:lpstr>Object and Class Adapters</vt:lpstr>
      <vt:lpstr>Real World Adapters</vt:lpstr>
      <vt:lpstr>Adapting an Enumeration to an Iterator</vt:lpstr>
      <vt:lpstr>Designing the Adapter</vt:lpstr>
      <vt:lpstr>Dealing with the remove ( ) method</vt:lpstr>
      <vt:lpstr>EnumerationIterator - The Code</vt:lpstr>
      <vt:lpstr>Summary</vt:lpstr>
    </vt:vector>
  </TitlesOfParts>
  <Company>UMass - Lowell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Adapter and the Façade Patterns</dc:title>
  <dc:creator>Kajal Claypool</dc:creator>
  <cp:lastModifiedBy>Mohaimen-Bin-Noor</cp:lastModifiedBy>
  <cp:revision>10</cp:revision>
  <dcterms:created xsi:type="dcterms:W3CDTF">2005-03-22T11:19:04Z</dcterms:created>
  <dcterms:modified xsi:type="dcterms:W3CDTF">2022-06-01T11:41:53Z</dcterms:modified>
</cp:coreProperties>
</file>