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9" r:id="rId20"/>
    <p:sldId id="273" r:id="rId21"/>
    <p:sldId id="274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9895" autoAdjust="0"/>
    <p:restoredTop sz="90929"/>
  </p:normalViewPr>
  <p:slideViewPr>
    <p:cSldViewPr snapToGrid="0">
      <p:cViewPr varScale="1">
        <p:scale>
          <a:sx n="71" d="100"/>
          <a:sy n="71" d="100"/>
        </p:scale>
        <p:origin x="19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CEEDC-C34E-4854-908D-F0641DFE71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12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91C00-29ED-4A56-A585-A4C01A5D8F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98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F4383-0241-4482-8334-C0096B584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4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4381C-A044-4C3A-AFE7-B7437E2237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20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46140-3A5E-4F10-A35C-3F6BBACC5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50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3ACFA-2F9D-4179-A190-D36C8A514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2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D0943-5AD6-4DB5-B40E-134FABFDB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6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1D68-CC7A-4B75-86ED-3EE343159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A4D43-D153-40A5-BB5E-08E85EFB9C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1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6AD94-B1B3-466C-A2E1-81F0C86FF8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27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786BC-4ACA-4C21-A5C1-EAA46C46F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34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E0A2C5-07A8-4E8C-9881-E27BB4F6F5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CA18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Observer Pattern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Keeping your Objects in the Know!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Observer Class Diagram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133600"/>
            <a:ext cx="8674100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143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6525" y="1081088"/>
            <a:ext cx="3521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Here’s the Subject interface. Objects use this interface to register as observers and also to remove themselves from being observers.</a:t>
            </a:r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3810000" y="1905000"/>
            <a:ext cx="609600" cy="762000"/>
          </a:xfrm>
          <a:custGeom>
            <a:avLst/>
            <a:gdLst>
              <a:gd name="T0" fmla="*/ 288 w 384"/>
              <a:gd name="T1" fmla="*/ 0 h 528"/>
              <a:gd name="T2" fmla="*/ 336 w 384"/>
              <a:gd name="T3" fmla="*/ 240 h 528"/>
              <a:gd name="T4" fmla="*/ 0 w 384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528">
                <a:moveTo>
                  <a:pt x="288" y="0"/>
                </a:moveTo>
                <a:cubicBezTo>
                  <a:pt x="336" y="76"/>
                  <a:pt x="384" y="152"/>
                  <a:pt x="336" y="240"/>
                </a:cubicBezTo>
                <a:cubicBezTo>
                  <a:pt x="288" y="328"/>
                  <a:pt x="144" y="428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870325" y="1385888"/>
            <a:ext cx="1920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Each subject can have many observers</a:t>
            </a:r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6248400" y="2362200"/>
            <a:ext cx="914400" cy="533400"/>
          </a:xfrm>
          <a:custGeom>
            <a:avLst/>
            <a:gdLst>
              <a:gd name="T0" fmla="*/ 432 w 432"/>
              <a:gd name="T1" fmla="*/ 0 h 432"/>
              <a:gd name="T2" fmla="*/ 240 w 432"/>
              <a:gd name="T3" fmla="*/ 336 h 432"/>
              <a:gd name="T4" fmla="*/ 0 w 432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432">
                <a:moveTo>
                  <a:pt x="432" y="0"/>
                </a:moveTo>
                <a:cubicBezTo>
                  <a:pt x="372" y="132"/>
                  <a:pt x="312" y="264"/>
                  <a:pt x="240" y="336"/>
                </a:cubicBezTo>
                <a:cubicBezTo>
                  <a:pt x="168" y="408"/>
                  <a:pt x="84" y="420"/>
                  <a:pt x="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324600" y="1143000"/>
            <a:ext cx="26066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All potential observers need to implement the Observer interface. This interface has just one method, update ( ), that gets called when the Subject’s state changes.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6324600" y="5334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521325" y="5943600"/>
            <a:ext cx="36226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Concrete observers can be any class that implements the Observer interface. Each observer registers with a concrete subject to receive updates.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1524000" y="5257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590800" y="5334000"/>
            <a:ext cx="3200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concrete subject may also have methods for setting and getting its state.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9906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0" y="5915025"/>
            <a:ext cx="5562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 concrete subject always implements the Subject interface. In addition to the register (attach) and remove (detach) methods, the concrete subject implements a notify() method to notify observers whenever state changes.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Line 37"/>
          <p:cNvSpPr>
            <a:spLocks noChangeShapeType="1"/>
          </p:cNvSpPr>
          <p:nvPr/>
        </p:nvSpPr>
        <p:spPr bwMode="auto">
          <a:xfrm flipV="1">
            <a:off x="7086600" y="2438400"/>
            <a:ext cx="7620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6858000" y="3505200"/>
            <a:ext cx="1997075" cy="1165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  ForecastDisplay </a:t>
            </a:r>
          </a:p>
          <a:p>
            <a:endParaRPr lang="en-US" altLang="en-US" sz="1200">
              <a:latin typeface="Comic Sans MS" panose="030F0702030302020204" pitchFamily="66" charset="0"/>
            </a:endParaRPr>
          </a:p>
          <a:p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display ( ) { // display the forecast }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0"/>
            <a:ext cx="8458200" cy="1143000"/>
          </a:xfrm>
        </p:spPr>
        <p:txBody>
          <a:bodyPr/>
          <a:lstStyle/>
          <a:p>
            <a:r>
              <a:rPr lang="en-US" altLang="en-US"/>
              <a:t>Designing the Weather Station</a:t>
            </a: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69925" y="1676400"/>
            <a:ext cx="1844675" cy="1281113"/>
            <a:chOff x="422" y="1065"/>
            <a:chExt cx="1162" cy="807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432" y="1104"/>
              <a:ext cx="115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432" y="13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662" y="1065"/>
              <a:ext cx="6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Comic Sans MS" panose="030F0702030302020204" pitchFamily="66" charset="0"/>
                </a:rPr>
                <a:t>&lt;&lt;interface&gt;&gt;</a:t>
              </a:r>
            </a:p>
            <a:p>
              <a:r>
                <a:rPr lang="en-US" altLang="en-US" sz="1200">
                  <a:latin typeface="Comic Sans MS" panose="030F0702030302020204" pitchFamily="66" charset="0"/>
                </a:rPr>
                <a:t>    Subject</a:t>
              </a: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422" y="1401"/>
              <a:ext cx="111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Comic Sans MS" panose="030F0702030302020204" pitchFamily="66" charset="0"/>
                </a:rPr>
                <a:t> registerObservers ( )</a:t>
              </a:r>
            </a:p>
            <a:p>
              <a:r>
                <a:rPr lang="en-US" altLang="en-US" sz="1200">
                  <a:latin typeface="Comic Sans MS" panose="030F0702030302020204" pitchFamily="66" charset="0"/>
                </a:rPr>
                <a:t> removeObservers ( )</a:t>
              </a:r>
            </a:p>
            <a:p>
              <a:r>
                <a:rPr lang="en-US" altLang="en-US" sz="1200">
                  <a:latin typeface="Comic Sans MS" panose="030F0702030302020204" pitchFamily="66" charset="0"/>
                </a:rPr>
                <a:t> notifyObservers ( )</a:t>
              </a:r>
            </a:p>
          </p:txBody>
        </p:sp>
      </p:grp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257800" y="1752600"/>
            <a:ext cx="18288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5241925" y="216852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622925" y="1711325"/>
            <a:ext cx="108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&lt;&lt;interface&gt;&gt;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   Observer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5241925" y="2060575"/>
            <a:ext cx="869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update ( )</a:t>
            </a: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2514600" y="2133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2727325" y="18430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observers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701675" y="4176713"/>
            <a:ext cx="2041525" cy="2224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685800" y="4419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066800" y="4114800"/>
            <a:ext cx="1157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WeatherData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685800" y="4419600"/>
            <a:ext cx="2046288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registerObservers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removeObservers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notifyObservers ( )</a:t>
            </a:r>
          </a:p>
          <a:p>
            <a:endParaRPr lang="en-US" altLang="en-US" sz="1200">
              <a:latin typeface="Comic Sans MS" panose="030F0702030302020204" pitchFamily="66" charset="0"/>
            </a:endParaRPr>
          </a:p>
          <a:p>
            <a:r>
              <a:rPr lang="en-US" altLang="en-US" sz="1200">
                <a:latin typeface="Comic Sans MS" panose="030F0702030302020204" pitchFamily="66" charset="0"/>
              </a:rPr>
              <a:t> getTemperature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getHumidity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getPressure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measurementsChanged ( )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565525" y="3519488"/>
            <a:ext cx="1997075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  CurrentConditions </a:t>
            </a:r>
          </a:p>
          <a:p>
            <a:endParaRPr lang="en-US" altLang="en-US" sz="1200">
              <a:latin typeface="Comic Sans MS" panose="030F0702030302020204" pitchFamily="66" charset="0"/>
            </a:endParaRPr>
          </a:p>
          <a:p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display ( ) { // display current measurements }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410200" y="5029200"/>
            <a:ext cx="1997075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  StatisticsDisplay </a:t>
            </a:r>
          </a:p>
          <a:p>
            <a:endParaRPr lang="en-US" altLang="en-US" sz="1200">
              <a:latin typeface="Comic Sans MS" panose="030F0702030302020204" pitchFamily="66" charset="0"/>
            </a:endParaRPr>
          </a:p>
          <a:p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display ( ) { // display avg, min, and max measurements }</a:t>
            </a: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3581400" y="3810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858000" y="3886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5410200" y="5334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7391400" y="1752600"/>
            <a:ext cx="142557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/>
              <a:t>  </a:t>
            </a:r>
            <a:r>
              <a:rPr lang="en-US" altLang="en-US" sz="1200">
                <a:latin typeface="Comic Sans MS" panose="030F0702030302020204" pitchFamily="66" charset="0"/>
              </a:rPr>
              <a:t>&lt;&lt;interface&gt;&gt;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   DisplayElement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en-US" sz="1200">
              <a:latin typeface="Comic Sans MS" panose="030F0702030302020204" pitchFamily="66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 display ( )</a:t>
            </a:r>
            <a:endParaRPr lang="en-US" alt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7391400" y="213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V="1">
            <a:off x="1600200" y="2971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4419600" y="2514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V="1">
            <a:off x="6324600" y="2514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H="1" flipV="1">
            <a:off x="6629400" y="25908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V="1">
            <a:off x="8153400" y="2438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 flipV="1">
            <a:off x="4800600" y="2466975"/>
            <a:ext cx="2828925" cy="10382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520700" y="1420813"/>
            <a:ext cx="20955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0" y="1112838"/>
            <a:ext cx="1471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Subject interface</a:t>
            </a:r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>
            <a:off x="5411788" y="1535113"/>
            <a:ext cx="274637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2211388" y="941388"/>
            <a:ext cx="39211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All weather components implement the Observer interface. This gives the subject a common interface to talk to when it comes time to update.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6180138" y="723900"/>
            <a:ext cx="29638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Create an interface for all display elements to implement. The display elements just need to implement a display ( ) method.</a:t>
            </a:r>
          </a:p>
        </p:txBody>
      </p:sp>
      <p:sp>
        <p:nvSpPr>
          <p:cNvPr id="12333" name="Line 45"/>
          <p:cNvSpPr>
            <a:spLocks noChangeShapeType="1"/>
          </p:cNvSpPr>
          <p:nvPr/>
        </p:nvSpPr>
        <p:spPr bwMode="auto">
          <a:xfrm>
            <a:off x="7696200" y="1449388"/>
            <a:ext cx="1238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 flipH="1" flipV="1">
            <a:off x="2795588" y="6245225"/>
            <a:ext cx="350837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3281363" y="6127750"/>
            <a:ext cx="19399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WeatherData now implements the Subject interface.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the Weather Station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interface Subject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registerObserver (Observer o);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removeObserver (Observer o);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notifyObservers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}</a:t>
            </a: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interface Observer { 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public void update (float temp, float humidity, float pressure);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}</a:t>
            </a: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public interface DisplayElement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public void display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}</a:t>
            </a:r>
          </a:p>
        </p:txBody>
      </p:sp>
      <p:sp>
        <p:nvSpPr>
          <p:cNvPr id="13316" name="AutoShape 4"/>
          <p:cNvSpPr>
            <a:spLocks/>
          </p:cNvSpPr>
          <p:nvPr/>
        </p:nvSpPr>
        <p:spPr bwMode="auto">
          <a:xfrm>
            <a:off x="4368800" y="1933575"/>
            <a:ext cx="123825" cy="398463"/>
          </a:xfrm>
          <a:prstGeom prst="rightBrace">
            <a:avLst>
              <a:gd name="adj1" fmla="val 268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24463" y="1738313"/>
            <a:ext cx="31686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Both of these methods take an Observer as an argument, that is the Observer to be registered or removed.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559300" y="2019300"/>
            <a:ext cx="63500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 flipV="1">
            <a:off x="3213100" y="2578100"/>
            <a:ext cx="407988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765550" y="2657475"/>
            <a:ext cx="31686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This method is called to notify all observers when the Subject’s state has changed.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191250" y="3216275"/>
            <a:ext cx="23241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Observer interface is implemented by all observers, so they all have to implement the update ( ) method.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 rot="5375261">
            <a:off x="4033837" y="2201863"/>
            <a:ext cx="180975" cy="3162300"/>
          </a:xfrm>
          <a:prstGeom prst="rightBrace">
            <a:avLst>
              <a:gd name="adj1" fmla="val 1456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 flipV="1">
            <a:off x="4406900" y="3867150"/>
            <a:ext cx="23812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362450" y="4459288"/>
            <a:ext cx="23241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These are the state values the Observers get from the Subject when a weather measurement changes.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1952625" y="4738688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254125" y="5473700"/>
            <a:ext cx="23241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DisplayElement interface  just includes one method, display ( ), that we will call when the display element needs to be displayed.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the Subject Interface in WeatherData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public class WeatherData implements Subject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	private ArrayList observers;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private float temperature;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private float humidity;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private float pressure;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	public WeatherData ( 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observers = new ArrayList 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 	public void registerObserver (Observer o)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observers.add(o);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	public void removeObserver (Observer o)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int j = observer.indexOf(o);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if (j &gt;= 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 	observers.remove(j);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}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notifyObservers (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for (int j = 0; j &lt; observers.size(); j++)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Observer observer = (Observer)observers.get(j);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observer.update(temperature, humidity, pressure);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}}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measurementsChanged (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notifyObservers ( 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// add a set method for testing + other methods.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 flipV="1">
            <a:off x="2767013" y="1914525"/>
            <a:ext cx="1479550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3136900" y="2757488"/>
            <a:ext cx="1081088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352925" y="2466975"/>
            <a:ext cx="32559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Added an ArrayList to hold the Observers, and we create it in the constructor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3781425" y="5715000"/>
            <a:ext cx="1744663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395913" y="5510213"/>
            <a:ext cx="3748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Notify the observers when measurements change.</a:t>
            </a:r>
          </a:p>
        </p:txBody>
      </p:sp>
      <p:sp>
        <p:nvSpPr>
          <p:cNvPr id="14345" name="AutoShape 9"/>
          <p:cNvSpPr>
            <a:spLocks/>
          </p:cNvSpPr>
          <p:nvPr/>
        </p:nvSpPr>
        <p:spPr bwMode="auto">
          <a:xfrm>
            <a:off x="5051425" y="3363913"/>
            <a:ext cx="180975" cy="2540000"/>
          </a:xfrm>
          <a:prstGeom prst="rightBrace">
            <a:avLst>
              <a:gd name="adj1" fmla="val 1169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584825" y="4448175"/>
            <a:ext cx="3211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Here we implement the Subject Interface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Display Elements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public class CurrentConditionsDisplay implements Observer, DisplayElement {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private float temperatue;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private float humidity;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private Subject weatherData;</a:t>
            </a:r>
          </a:p>
          <a:p>
            <a:pPr>
              <a:buFontTx/>
              <a:buNone/>
            </a:pPr>
            <a:endParaRPr lang="en-US" altLang="en-US" sz="12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	public CurrentConditionsDisplay (Subject weatherData) {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this.weatherData = weatherData;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weatherData.registerObserver (this);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update (float temperature, float humidity, float pressure) {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this.temperature = temperature;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this.humidity = humidity;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         display ( );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display ( ){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System.out.println(“ Current conditions : “ + temperature + “ F degrees  and “ + humidity + “ % humidity” );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15364" name="Freeform 4"/>
          <p:cNvSpPr>
            <a:spLocks/>
          </p:cNvSpPr>
          <p:nvPr/>
        </p:nvSpPr>
        <p:spPr bwMode="auto">
          <a:xfrm>
            <a:off x="3175000" y="1355725"/>
            <a:ext cx="919163" cy="293688"/>
          </a:xfrm>
          <a:custGeom>
            <a:avLst/>
            <a:gdLst>
              <a:gd name="T0" fmla="*/ 0 w 579"/>
              <a:gd name="T1" fmla="*/ 0 h 185"/>
              <a:gd name="T2" fmla="*/ 257 w 579"/>
              <a:gd name="T3" fmla="*/ 119 h 185"/>
              <a:gd name="T4" fmla="*/ 579 w 579"/>
              <a:gd name="T5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9" h="185">
                <a:moveTo>
                  <a:pt x="0" y="0"/>
                </a:moveTo>
                <a:cubicBezTo>
                  <a:pt x="80" y="44"/>
                  <a:pt x="161" y="88"/>
                  <a:pt x="257" y="119"/>
                </a:cubicBezTo>
                <a:cubicBezTo>
                  <a:pt x="353" y="150"/>
                  <a:pt x="466" y="167"/>
                  <a:pt x="579" y="1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509713" y="1103313"/>
            <a:ext cx="4244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Implements the Observer and DisplayElement interfaces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4919663" y="2530475"/>
            <a:ext cx="63500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688013" y="2033588"/>
            <a:ext cx="276383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constructors passed the weatherData object (the subject) and we use it to register the display as an observer.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 flipV="1">
            <a:off x="4037013" y="3998913"/>
            <a:ext cx="109061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519738" y="3900488"/>
            <a:ext cx="24733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When update ( ) is called, we save the temp and humidity and call display ( )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4578350" y="5165725"/>
            <a:ext cx="666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581275" y="5918200"/>
            <a:ext cx="5437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display ( ) method just prints out the most recent temp and humidity.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Java’s Built-in Observer Pattern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1881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Java has built-in support in several of its APIs for the Observer pattern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Most general: </a:t>
            </a:r>
            <a:r>
              <a:rPr lang="en-US" altLang="en-US" sz="2000">
                <a:latin typeface="Comic Sans MS" panose="030F0702030302020204" pitchFamily="66" charset="0"/>
              </a:rPr>
              <a:t>Observer</a:t>
            </a:r>
            <a:r>
              <a:rPr lang="en-US" altLang="en-US" sz="2000"/>
              <a:t> interface and the </a:t>
            </a:r>
            <a:r>
              <a:rPr lang="en-US" altLang="en-US" sz="2000">
                <a:latin typeface="Comic Sans MS" panose="030F0702030302020204" pitchFamily="66" charset="0"/>
              </a:rPr>
              <a:t>Observable</a:t>
            </a:r>
            <a:r>
              <a:rPr lang="en-US" altLang="en-US" sz="2000"/>
              <a:t> class in the </a:t>
            </a:r>
            <a:r>
              <a:rPr lang="en-US" altLang="en-US" sz="2000">
                <a:latin typeface="Comic Sans MS" panose="030F0702030302020204" pitchFamily="66" charset="0"/>
              </a:rPr>
              <a:t>java.util</a:t>
            </a:r>
            <a:r>
              <a:rPr lang="en-US" altLang="en-US" sz="2000"/>
              <a:t> package.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Observer == Observer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Observable == Subject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82675" y="3757613"/>
            <a:ext cx="1627188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  Observable</a:t>
            </a:r>
          </a:p>
          <a:p>
            <a:endParaRPr lang="en-US" altLang="en-US" sz="1200">
              <a:latin typeface="Comic Sans MS" panose="030F0702030302020204" pitchFamily="66" charset="0"/>
            </a:endParaRPr>
          </a:p>
          <a:p>
            <a:r>
              <a:rPr lang="en-US" altLang="en-US" sz="1200">
                <a:latin typeface="Comic Sans MS" panose="030F0702030302020204" pitchFamily="66" charset="0"/>
              </a:rPr>
              <a:t> addObserver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deleteObserver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notifyObservers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setChanged ( )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062038" y="4151313"/>
            <a:ext cx="165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082675" y="5480050"/>
            <a:ext cx="1612900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  WeatherData</a:t>
            </a:r>
          </a:p>
          <a:p>
            <a:endParaRPr lang="en-US" altLang="en-US" sz="1200">
              <a:latin typeface="Comic Sans MS" panose="030F0702030302020204" pitchFamily="66" charset="0"/>
            </a:endParaRPr>
          </a:p>
          <a:p>
            <a:r>
              <a:rPr lang="en-US" altLang="en-US" sz="1200">
                <a:latin typeface="Comic Sans MS" panose="030F0702030302020204" pitchFamily="66" charset="0"/>
              </a:rPr>
              <a:t> getTemperature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getHumidity 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getPressure ( )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1071563" y="5799138"/>
            <a:ext cx="165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111750" y="3757613"/>
            <a:ext cx="12827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  &lt;&lt;interface&gt;&gt;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     Observer 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100638" y="4219575"/>
            <a:ext cx="1279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156075" y="5237163"/>
            <a:ext cx="142875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  GeneralDisplay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display ( )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4144963" y="5519738"/>
            <a:ext cx="14319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67413" y="5238750"/>
            <a:ext cx="1595437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  StatisticsDisplay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display ( )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5956300" y="5511800"/>
            <a:ext cx="1601788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351713" y="4330700"/>
            <a:ext cx="147002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   ForecastDisplay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 display ( )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342188" y="4602163"/>
            <a:ext cx="149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1809750" y="5146675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720975" y="3951288"/>
            <a:ext cx="237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4786313" y="4492625"/>
            <a:ext cx="530225" cy="7477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 flipV="1">
            <a:off x="5743575" y="4511675"/>
            <a:ext cx="615950" cy="728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 flipV="1">
            <a:off x="6407150" y="4170363"/>
            <a:ext cx="1279525" cy="160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2597150" y="2957513"/>
            <a:ext cx="1403350" cy="709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3992563" y="2522538"/>
            <a:ext cx="34655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Observable class keeps track of all your observers and notifies them for you.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6113463" y="3554413"/>
            <a:ext cx="398462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921250" y="2997200"/>
            <a:ext cx="3465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Should be familiar -- same as before!</a:t>
            </a:r>
          </a:p>
        </p:txBody>
      </p:sp>
      <p:sp>
        <p:nvSpPr>
          <p:cNvPr id="16409" name="AutoShape 25"/>
          <p:cNvSpPr>
            <a:spLocks/>
          </p:cNvSpPr>
          <p:nvPr/>
        </p:nvSpPr>
        <p:spPr bwMode="auto">
          <a:xfrm rot="-5400000">
            <a:off x="5867401" y="5022850"/>
            <a:ext cx="95250" cy="2397125"/>
          </a:xfrm>
          <a:prstGeom prst="leftBrace">
            <a:avLst>
              <a:gd name="adj1" fmla="val 20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511675" y="6216650"/>
            <a:ext cx="3392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Some changes to the update ( ) method but basically the same.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0" y="4362450"/>
            <a:ext cx="12192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Observable is a CLASS not an interface, so WeatherData extends it!</a:t>
            </a:r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>
            <a:off x="2322513" y="4738688"/>
            <a:ext cx="7953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3197225" y="4162425"/>
            <a:ext cx="12763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This doesn’t look familiar -- we will see it shortly.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H="1">
            <a:off x="2701925" y="5629275"/>
            <a:ext cx="236538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987675" y="5276850"/>
            <a:ext cx="13049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WeatherData does not need to implement register, remove and notify -- it inherits them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Java’s Built-in Observer Pattern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400"/>
              <a:t>For an Object to become an Observer: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Implement the </a:t>
            </a:r>
            <a:r>
              <a:rPr lang="en-US" altLang="en-US" sz="2000">
                <a:latin typeface="Comic Sans MS" panose="030F0702030302020204" pitchFamily="66" charset="0"/>
              </a:rPr>
              <a:t>Observer</a:t>
            </a:r>
            <a:r>
              <a:rPr lang="en-US" altLang="en-US" sz="2000"/>
              <a:t> interface (this time the </a:t>
            </a:r>
            <a:r>
              <a:rPr lang="en-US" altLang="en-US" sz="2000">
                <a:latin typeface="Comic Sans MS" panose="030F0702030302020204" pitchFamily="66" charset="0"/>
              </a:rPr>
              <a:t>java.util.Observer</a:t>
            </a:r>
            <a:r>
              <a:rPr lang="en-US" altLang="en-US" sz="2000"/>
              <a:t> interface) and call </a:t>
            </a:r>
            <a:r>
              <a:rPr lang="en-US" altLang="en-US" sz="2000">
                <a:latin typeface="Comic Sans MS" panose="030F0702030302020204" pitchFamily="66" charset="0"/>
              </a:rPr>
              <a:t>addObserver</a:t>
            </a:r>
            <a:r>
              <a:rPr lang="en-US" altLang="en-US" sz="2000"/>
              <a:t> ( ) on any </a:t>
            </a:r>
            <a:r>
              <a:rPr lang="en-US" altLang="en-US" sz="2000">
                <a:latin typeface="Comic Sans MS" panose="030F0702030302020204" pitchFamily="66" charset="0"/>
              </a:rPr>
              <a:t>Observable</a:t>
            </a:r>
            <a:r>
              <a:rPr lang="en-US" altLang="en-US" sz="2000"/>
              <a:t> object. To remove use </a:t>
            </a:r>
            <a:r>
              <a:rPr lang="en-US" altLang="en-US" sz="2000">
                <a:latin typeface="Comic Sans MS" panose="030F0702030302020204" pitchFamily="66" charset="0"/>
              </a:rPr>
              <a:t>deleteObserver</a:t>
            </a:r>
            <a:r>
              <a:rPr lang="en-US" altLang="en-US" sz="2000"/>
              <a:t>  ( ) method.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For the </a:t>
            </a:r>
            <a:r>
              <a:rPr lang="en-US" altLang="en-US" sz="2400">
                <a:latin typeface="Comic Sans MS" panose="030F0702030302020204" pitchFamily="66" charset="0"/>
              </a:rPr>
              <a:t>Observable</a:t>
            </a:r>
            <a:r>
              <a:rPr lang="en-US" altLang="en-US" sz="2400"/>
              <a:t> to send notifications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Become an </a:t>
            </a:r>
            <a:r>
              <a:rPr lang="en-US" altLang="en-US" sz="2000">
                <a:latin typeface="Comic Sans MS" panose="030F0702030302020204" pitchFamily="66" charset="0"/>
              </a:rPr>
              <a:t>Observable</a:t>
            </a:r>
            <a:r>
              <a:rPr lang="en-US" altLang="en-US" sz="2000"/>
              <a:t> by extending </a:t>
            </a:r>
            <a:r>
              <a:rPr lang="en-US" altLang="en-US" sz="2000">
                <a:latin typeface="Comic Sans MS" panose="030F0702030302020204" pitchFamily="66" charset="0"/>
              </a:rPr>
              <a:t>java.util.Observable</a:t>
            </a:r>
            <a:r>
              <a:rPr lang="en-US" altLang="en-US" sz="2000"/>
              <a:t> superclass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Then a 2 step process:</a:t>
            </a:r>
          </a:p>
          <a:p>
            <a:pPr marL="1371600" lvl="2" indent="-457200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1800"/>
              <a:t>First call the </a:t>
            </a:r>
            <a:r>
              <a:rPr lang="en-US" altLang="en-US" sz="1800">
                <a:latin typeface="Comic Sans MS" panose="030F0702030302020204" pitchFamily="66" charset="0"/>
              </a:rPr>
              <a:t>setChanged</a:t>
            </a:r>
            <a:r>
              <a:rPr lang="en-US" altLang="en-US" sz="1800"/>
              <a:t> ( ) method to signify that the state has changed in your object.</a:t>
            </a:r>
          </a:p>
          <a:p>
            <a:pPr marL="1371600" lvl="2" indent="-457200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1800"/>
              <a:t>Then call one of two </a:t>
            </a:r>
            <a:r>
              <a:rPr lang="en-US" altLang="en-US" sz="1800">
                <a:latin typeface="Comic Sans MS" panose="030F0702030302020204" pitchFamily="66" charset="0"/>
              </a:rPr>
              <a:t>notifyObservers</a:t>
            </a:r>
            <a:r>
              <a:rPr lang="en-US" altLang="en-US" sz="1800"/>
              <a:t> ( ) methods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altLang="en-US" sz="1600">
                <a:latin typeface="Comic Sans MS" panose="030F0702030302020204" pitchFamily="66" charset="0"/>
              </a:rPr>
              <a:t>notifyObservers ( )</a:t>
            </a:r>
            <a:r>
              <a:rPr lang="en-US" altLang="en-US" sz="1600"/>
              <a:t> or </a:t>
            </a:r>
            <a:r>
              <a:rPr lang="en-US" altLang="en-US" sz="1600">
                <a:latin typeface="Comic Sans MS" panose="030F0702030302020204" pitchFamily="66" charset="0"/>
              </a:rPr>
              <a:t>notifyObservers</a:t>
            </a:r>
            <a:r>
              <a:rPr lang="en-US" altLang="en-US" sz="1600"/>
              <a:t> </a:t>
            </a:r>
            <a:r>
              <a:rPr lang="en-US" altLang="en-US" sz="1600">
                <a:latin typeface="Comic Sans MS" panose="030F0702030302020204" pitchFamily="66" charset="0"/>
              </a:rPr>
              <a:t>(Object arg)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For the Observer to receive notifications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Implement the update ( ) method as before. Signature a bit different.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    </a:t>
            </a:r>
            <a:r>
              <a:rPr lang="en-US" altLang="en-US" sz="2000">
                <a:latin typeface="Comic Sans MS" panose="030F0702030302020204" pitchFamily="66" charset="0"/>
              </a:rPr>
              <a:t>update (Observable o, Object arg)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6578600" y="4965700"/>
            <a:ext cx="27622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996113" y="4478338"/>
            <a:ext cx="22891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This takes an arbitrary data object that gets passed to each Observer when it is notified.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2881313" y="6500813"/>
            <a:ext cx="95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978150" y="6505575"/>
            <a:ext cx="2679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Subject that send the notification.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setChanged ( ) Method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latin typeface="Comic Sans MS" panose="030F0702030302020204" pitchFamily="66" charset="0"/>
              </a:rPr>
              <a:t>setChanged</a:t>
            </a:r>
            <a:r>
              <a:rPr lang="en-US" altLang="en-US" sz="2000"/>
              <a:t> ( ) method is used to signify that the state has changed and that </a:t>
            </a:r>
            <a:r>
              <a:rPr lang="en-US" altLang="en-US" sz="2000">
                <a:latin typeface="Comic Sans MS" panose="030F0702030302020204" pitchFamily="66" charset="0"/>
              </a:rPr>
              <a:t>notifyObservers</a:t>
            </a:r>
            <a:r>
              <a:rPr lang="en-US" altLang="en-US" sz="2000"/>
              <a:t> (), when it is called, should update its observers.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If </a:t>
            </a:r>
            <a:r>
              <a:rPr lang="en-US" altLang="en-US" sz="1800">
                <a:latin typeface="Comic Sans MS" panose="030F0702030302020204" pitchFamily="66" charset="0"/>
              </a:rPr>
              <a:t>notifyObservers</a:t>
            </a:r>
            <a:r>
              <a:rPr lang="en-US" altLang="en-US" sz="1800"/>
              <a:t>( ) is called without first calling the </a:t>
            </a:r>
            <a:r>
              <a:rPr lang="en-US" altLang="en-US" sz="1800">
                <a:latin typeface="Comic Sans MS" panose="030F0702030302020204" pitchFamily="66" charset="0"/>
              </a:rPr>
              <a:t>setChanged</a:t>
            </a:r>
            <a:r>
              <a:rPr lang="en-US" altLang="en-US" sz="1800"/>
              <a:t> ( ), the observers will NOT be notified.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Pseudocode: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</a:t>
            </a:r>
            <a:r>
              <a:rPr lang="en-US" altLang="en-US" sz="1200">
                <a:latin typeface="Arial Rounded MT Bold" panose="020F0704030504030204" pitchFamily="34" charset="0"/>
              </a:rPr>
              <a:t> setChanged ( 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changed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notifyObservers ( Object arg 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if (changed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for every observer on the list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call update(this, arg);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	     </a:t>
            </a:r>
            <a:r>
              <a:rPr lang="en-US" altLang="en-US" sz="1200">
                <a:latin typeface="Arial Rounded MT Bold" panose="020F0704030504030204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    changed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notifyObservers (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     notifyObservers (null);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	         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2141538" y="3487738"/>
            <a:ext cx="1412875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603625" y="3302000"/>
            <a:ext cx="415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setChanged() method sets the changed flag to true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 flipV="1">
            <a:off x="3089275" y="4283075"/>
            <a:ext cx="1716088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818063" y="4591050"/>
            <a:ext cx="4079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 notifyObserver ( ) only notifies its observers if the changed flag is true.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 flipV="1">
            <a:off x="2019300" y="5230813"/>
            <a:ext cx="1089025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159125" y="5813425"/>
            <a:ext cx="5459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And after it notifies the observers it sets the changed flag back to false.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the </a:t>
            </a:r>
            <a:r>
              <a:rPr lang="en-US" altLang="en-US">
                <a:latin typeface="Comic Sans MS" panose="030F0702030302020204" pitchFamily="66" charset="0"/>
              </a:rPr>
              <a:t>setChanged</a:t>
            </a:r>
            <a:r>
              <a:rPr lang="en-US" altLang="en-US"/>
              <a:t> ( ) necessary?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Comic Sans MS" panose="030F0702030302020204" pitchFamily="66" charset="0"/>
              </a:rPr>
              <a:t>setChanged</a:t>
            </a:r>
            <a:r>
              <a:rPr lang="en-US" altLang="en-US" sz="2800"/>
              <a:t> ( ) method is there to give you more flexibility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Optimize the notifications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if the sensors are sensitive readings may fluctuate by a few tenths of the a degree.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May not want to update the observers with every fluctuation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setChanged</a:t>
            </a:r>
            <a:r>
              <a:rPr lang="en-US" altLang="en-US" sz="2000"/>
              <a:t> ( ) allows you to control the notification points.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Other relevant methods in </a:t>
            </a:r>
            <a:r>
              <a:rPr lang="en-US" altLang="en-US" sz="2800">
                <a:latin typeface="Comic Sans MS" panose="030F0702030302020204" pitchFamily="66" charset="0"/>
              </a:rPr>
              <a:t>Observable</a:t>
            </a:r>
            <a:r>
              <a:rPr lang="en-US" alt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clearChanged</a:t>
            </a:r>
            <a:r>
              <a:rPr lang="en-US" altLang="en-US" sz="2400"/>
              <a:t> ( 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hasChanged</a:t>
            </a:r>
            <a:r>
              <a:rPr lang="en-US" altLang="en-US" sz="2400"/>
              <a:t> ( 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notify ( ) -- Push and Pull Methods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void measurementsChanged ( )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setChanged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notifyObservers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}</a:t>
            </a: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public void measurementsChanged ( ){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setChanged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notifyObservers (this);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 flipV="1">
            <a:off x="2085975" y="2014538"/>
            <a:ext cx="209550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152900" y="1873250"/>
            <a:ext cx="2868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We first call the setChanged ( ) to  indicate that the state has changed.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 flipV="1">
            <a:off x="2413000" y="2332038"/>
            <a:ext cx="762000" cy="45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255963" y="2660650"/>
            <a:ext cx="35067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We aren’t sending a data object with the notifyObservers  ( ) call.  The Observers are aware of the subject and they will use that to “pull” the latest information from the subject.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 flipV="1">
            <a:off x="2684463" y="4852988"/>
            <a:ext cx="1687512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433888" y="5073650"/>
            <a:ext cx="2981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 “push” method -- the modified data is being pushed to the observers.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Weather-O-Rama!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09800" y="28194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6858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228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6096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2672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H="1" flipV="1">
            <a:off x="10668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>
            <a:off x="609600" y="3352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H="1">
            <a:off x="990600" y="3733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4724400" y="2743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7086600" y="2514600"/>
            <a:ext cx="1219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3962400" y="2578100"/>
            <a:ext cx="990600" cy="241300"/>
          </a:xfrm>
          <a:custGeom>
            <a:avLst/>
            <a:gdLst>
              <a:gd name="T0" fmla="*/ 624 w 624"/>
              <a:gd name="T1" fmla="*/ 152 h 152"/>
              <a:gd name="T2" fmla="*/ 384 w 624"/>
              <a:gd name="T3" fmla="*/ 8 h 152"/>
              <a:gd name="T4" fmla="*/ 0 w 624"/>
              <a:gd name="T5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52">
                <a:moveTo>
                  <a:pt x="624" y="152"/>
                </a:moveTo>
                <a:cubicBezTo>
                  <a:pt x="556" y="84"/>
                  <a:pt x="488" y="16"/>
                  <a:pt x="384" y="8"/>
                </a:cubicBezTo>
                <a:cubicBezTo>
                  <a:pt x="280" y="0"/>
                  <a:pt x="140" y="52"/>
                  <a:pt x="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5486400" y="2514600"/>
            <a:ext cx="1600200" cy="304800"/>
          </a:xfrm>
          <a:custGeom>
            <a:avLst/>
            <a:gdLst>
              <a:gd name="T0" fmla="*/ 24 w 1032"/>
              <a:gd name="T1" fmla="*/ 208 h 208"/>
              <a:gd name="T2" fmla="*/ 168 w 1032"/>
              <a:gd name="T3" fmla="*/ 16 h 208"/>
              <a:gd name="T4" fmla="*/ 1032 w 1032"/>
              <a:gd name="T5" fmla="*/ 11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2" h="208">
                <a:moveTo>
                  <a:pt x="24" y="208"/>
                </a:moveTo>
                <a:cubicBezTo>
                  <a:pt x="12" y="120"/>
                  <a:pt x="0" y="32"/>
                  <a:pt x="168" y="16"/>
                </a:cubicBezTo>
                <a:cubicBezTo>
                  <a:pt x="336" y="0"/>
                  <a:pt x="684" y="56"/>
                  <a:pt x="1032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2514600"/>
            <a:ext cx="1844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Humidity Sensor Device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0" y="3429000"/>
            <a:ext cx="1844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Temperature Sensor Device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0" y="4572000"/>
            <a:ext cx="1844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Pressure Sensor Device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2133600" y="3962400"/>
            <a:ext cx="184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Weather Station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3886200" y="2286000"/>
            <a:ext cx="184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Pulls data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5181600" y="2286000"/>
            <a:ext cx="184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Displays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7239000" y="1143000"/>
            <a:ext cx="18446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Current conditions is one of three different displays. The user can also get weather stats and a forecast.</a:t>
            </a: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76200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7086600" y="4267200"/>
            <a:ext cx="184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Display Device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7086600" y="2514600"/>
            <a:ext cx="12192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Comic Sans MS" panose="030F0702030302020204" pitchFamily="66" charset="0"/>
              </a:rPr>
              <a:t>Current Conditions</a:t>
            </a:r>
          </a:p>
          <a:p>
            <a:endParaRPr lang="en-US" altLang="en-US" sz="1200">
              <a:latin typeface="Comic Sans MS" panose="030F0702030302020204" pitchFamily="66" charset="0"/>
            </a:endParaRPr>
          </a:p>
          <a:p>
            <a:r>
              <a:rPr lang="en-US" altLang="en-US" sz="1200">
                <a:latin typeface="Comic Sans MS" panose="030F0702030302020204" pitchFamily="66" charset="0"/>
              </a:rPr>
              <a:t>Temp: 72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Humidity: 60</a:t>
            </a:r>
          </a:p>
          <a:p>
            <a:r>
              <a:rPr lang="en-US" altLang="en-US" sz="1200">
                <a:latin typeface="Comic Sans MS" panose="030F0702030302020204" pitchFamily="66" charset="0"/>
              </a:rPr>
              <a:t>Pressure: </a:t>
            </a:r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7848600" y="36576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762000" y="5486400"/>
            <a:ext cx="3200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Comic Sans MS" panose="030F0702030302020204" pitchFamily="66" charset="0"/>
              </a:rPr>
              <a:t>Weather-O-Rama provides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5486400"/>
            <a:ext cx="3200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Comic Sans MS" panose="030F0702030302020204" pitchFamily="66" charset="0"/>
              </a:rPr>
              <a:t>What we implement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-15875" y="6035675"/>
            <a:ext cx="915987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CA1800"/>
                </a:solidFill>
              </a:rPr>
              <a:t>The Job: Create an app that uses the </a:t>
            </a:r>
            <a:r>
              <a:rPr lang="en-US" altLang="en-US">
                <a:solidFill>
                  <a:srgbClr val="CA1800"/>
                </a:solidFill>
                <a:latin typeface="Comic Sans MS" panose="030F0702030302020204" pitchFamily="66" charset="0"/>
              </a:rPr>
              <a:t>WeatherData</a:t>
            </a:r>
            <a:r>
              <a:rPr lang="en-US" altLang="en-US">
                <a:solidFill>
                  <a:srgbClr val="CA1800"/>
                </a:solidFill>
              </a:rPr>
              <a:t> object to update three displays for current conditions, weather stats, and a forecast.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Dark Side of the java.util.Observable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Doesn’t the </a:t>
            </a:r>
            <a:r>
              <a:rPr lang="en-US" altLang="en-US" sz="2400">
                <a:latin typeface="Comic Sans MS" panose="030F0702030302020204" pitchFamily="66" charset="0"/>
              </a:rPr>
              <a:t>java.util.Observable</a:t>
            </a:r>
            <a:r>
              <a:rPr lang="en-US" altLang="en-US" sz="2400"/>
              <a:t> violate OO design principle of programming to interfaces and not implementations?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31838" y="2478088"/>
            <a:ext cx="7948612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Yes it does! Observable is a class and not an interface. Moreover it does not even implement an interface. </a:t>
            </a:r>
          </a:p>
          <a:p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 java.util.Observable has a number of problems that limit its usefulness and reuse</a:t>
            </a:r>
          </a:p>
          <a:p>
            <a:pPr>
              <a:buFont typeface="Times" panose="02020603050405020304" pitchFamily="18" charset="0"/>
              <a:buAutoNum type="arabicParenR"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Observable is a class: you have to subclass it =&gt; you can’t add on the Observable behavior to an existing class that already extends another superclass. This limits its potential reuse.</a:t>
            </a:r>
          </a:p>
          <a:p>
            <a:pPr>
              <a:buFont typeface="Times" panose="02020603050405020304" pitchFamily="18" charset="0"/>
              <a:buAutoNum type="arabicParenR"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There isn’t an Observable interface so you cannot provide your own implementation or swap out the Observable implementation with say a multithreaded implementation</a:t>
            </a:r>
          </a:p>
          <a:p>
            <a:pPr>
              <a:buFont typeface="Times" panose="02020603050405020304" pitchFamily="18" charset="0"/>
              <a:buAutoNum type="arabicParenR"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Observable protects crucial methods: setChanged () is protected. It means that you cannot call setChanged unless you have subclassed Observable. Violates : favor composition over inheritance!</a:t>
            </a:r>
          </a:p>
          <a:p>
            <a:pPr>
              <a:buFont typeface="Times" panose="02020603050405020304" pitchFamily="18" charset="0"/>
              <a:buAutoNum type="arabicParenR"/>
            </a:pPr>
            <a:endParaRPr lang="en-US" altLang="en-US" sz="18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places to find Observer Pattern in Java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Both JavaBeans and Swing also provide implementations of the Observer pattern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Look under the hood of </a:t>
            </a:r>
            <a:r>
              <a:rPr lang="en-US" altLang="en-US" sz="2800">
                <a:latin typeface="Comic Sans MS" panose="030F0702030302020204" pitchFamily="66" charset="0"/>
              </a:rPr>
              <a:t>JButton’s</a:t>
            </a:r>
            <a:r>
              <a:rPr lang="en-US" altLang="en-US" sz="2800"/>
              <a:t> super class </a:t>
            </a:r>
            <a:r>
              <a:rPr lang="en-US" altLang="en-US" sz="2800">
                <a:latin typeface="Comic Sans MS" panose="030F0702030302020204" pitchFamily="66" charset="0"/>
              </a:rPr>
              <a:t>AbstractButton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Has many add/remove listener methods: allow you to add and remove observers (called listeners in Swing)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These “listeners” are available for various types of events that occur on the Swing component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Example: </a:t>
            </a:r>
            <a:r>
              <a:rPr lang="en-US" altLang="en-US" sz="2400">
                <a:latin typeface="Comic Sans MS" panose="030F0702030302020204" pitchFamily="66" charset="0"/>
              </a:rPr>
              <a:t>ActionListener</a:t>
            </a:r>
            <a:r>
              <a:rPr lang="en-US" altLang="en-US" sz="2400"/>
              <a:t> lets you “listen in” on any types of actions that might occur on a button -- like a button press.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Also check out the </a:t>
            </a:r>
            <a:r>
              <a:rPr lang="en-US" altLang="en-US" sz="2800">
                <a:latin typeface="Comic Sans MS" panose="030F0702030302020204" pitchFamily="66" charset="0"/>
              </a:rPr>
              <a:t>PropertyChangeListener</a:t>
            </a:r>
            <a:r>
              <a:rPr lang="en-US" altLang="en-US" sz="2800"/>
              <a:t> in JavaBeans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Example: A “Life-Changing” Application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Background: </a:t>
            </a:r>
          </a:p>
          <a:p>
            <a:pPr lvl="1"/>
            <a:r>
              <a:rPr lang="en-US" altLang="en-US"/>
              <a:t>simple application with one button that says “Should I do it”.</a:t>
            </a:r>
          </a:p>
          <a:p>
            <a:pPr lvl="1"/>
            <a:r>
              <a:rPr lang="en-US" altLang="en-US"/>
              <a:t>When you click on the button the “listeners” get to answer the question in any way they want.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Code sample: implements 2 such listeners: </a:t>
            </a:r>
            <a:r>
              <a:rPr lang="en-US" altLang="en-US">
                <a:latin typeface="Comic Sans MS" panose="030F0702030302020204" pitchFamily="66" charset="0"/>
              </a:rPr>
              <a:t>AngelListener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DevilListener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“Life-Changing” 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public class SwingObserverExample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	JFrame frame;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static void main (String[] args){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SwingObserverExample example = new SwingObserverExample 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example.go 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go ( 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frame = new JFrame 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JButton   button = new JButton  (“Should I do it”);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button.addActionListener (new AngelListener ( 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button.addActionListener (new DevilListener ( 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frame.getContentPane().add(BorderLayout.CENTER, button);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// set frame properties here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class AngelListener implements ActionListener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public void actionPerformed (ActionEvent event)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System.out.println(“Don’t do it, you might regret it!”);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class DevilListener implements ActionListener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public void actionPerformed (ActionEvent event)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System.out.println(“Come on, do it!”);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	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240463" y="1003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230813" y="5127625"/>
            <a:ext cx="32146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Here are the class definitions for the observers, defined as inner classes (they don’t have to be)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 flipV="1">
            <a:off x="4291013" y="6223000"/>
            <a:ext cx="5715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643438" y="6127750"/>
            <a:ext cx="4267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Rather than update ( ), the actionPerformed () method gets called when the state in the subject (button) changes.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4752975" y="3700463"/>
            <a:ext cx="300038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05425" y="3459163"/>
            <a:ext cx="3729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Setting up the listeners/observers of the button.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/>
              <a:t>OO Principle</a:t>
            </a:r>
            <a:r>
              <a:rPr lang="en-US" altLang="en-US" sz="2000"/>
              <a:t> in play: </a:t>
            </a:r>
            <a:r>
              <a:rPr lang="en-US" altLang="en-US" sz="2000" i="1"/>
              <a:t>Strive for loosely coupled designs between objects that interact.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Main points: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Observer pattern  defines a </a:t>
            </a:r>
            <a:r>
              <a:rPr lang="en-US" altLang="en-US" sz="1800" i="1"/>
              <a:t>one to many relationship</a:t>
            </a:r>
            <a:r>
              <a:rPr lang="en-US" altLang="en-US" sz="1800"/>
              <a:t> between objects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Subjects (observables), update Observers using a common interface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Observers are loosely coupled in that the </a:t>
            </a:r>
            <a:r>
              <a:rPr lang="en-US" altLang="en-US" sz="1800">
                <a:latin typeface="Comic Sans MS" panose="030F0702030302020204" pitchFamily="66" charset="0"/>
              </a:rPr>
              <a:t>Observable</a:t>
            </a:r>
            <a:r>
              <a:rPr lang="en-US" altLang="en-US" sz="1800"/>
              <a:t> knows nothing about them, other than they implement the </a:t>
            </a:r>
            <a:r>
              <a:rPr lang="en-US" altLang="en-US" sz="1800">
                <a:latin typeface="Comic Sans MS" panose="030F0702030302020204" pitchFamily="66" charset="0"/>
              </a:rPr>
              <a:t>Observer</a:t>
            </a:r>
            <a:r>
              <a:rPr lang="en-US" altLang="en-US" sz="1800"/>
              <a:t> interface.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You can push or pull data from the Observable when using the pattern </a:t>
            </a:r>
            <a:r>
              <a:rPr lang="en-US" altLang="en-US" sz="1800" i="1"/>
              <a:t>(“pull” is considered more correct</a:t>
            </a:r>
            <a:r>
              <a:rPr lang="en-US" altLang="en-US" sz="1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Don’t depend on a specific order of notification for your Observers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Java has several implementations of the </a:t>
            </a:r>
            <a:r>
              <a:rPr lang="en-US" altLang="en-US" sz="1800">
                <a:latin typeface="Comic Sans MS" panose="030F0702030302020204" pitchFamily="66" charset="0"/>
              </a:rPr>
              <a:t>Observer</a:t>
            </a:r>
            <a:r>
              <a:rPr lang="en-US" altLang="en-US" sz="1800"/>
              <a:t> Pattern including the general purpose </a:t>
            </a:r>
            <a:r>
              <a:rPr lang="en-US" altLang="en-US" sz="1800">
                <a:latin typeface="Comic Sans MS" panose="030F0702030302020204" pitchFamily="66" charset="0"/>
              </a:rPr>
              <a:t>java.util.Observable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/>
              <a:t>Watch out for issues with </a:t>
            </a:r>
            <a:r>
              <a:rPr lang="en-US" altLang="en-US" sz="1800">
                <a:latin typeface="Comic Sans MS" panose="030F0702030302020204" pitchFamily="66" charset="0"/>
              </a:rPr>
              <a:t>java.util.Observable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/>
              <a:t>Don’t be afraid to create our own version of the </a:t>
            </a:r>
            <a:r>
              <a:rPr lang="en-US" altLang="en-US" sz="1800">
                <a:latin typeface="Comic Sans MS" panose="030F0702030302020204" pitchFamily="66" charset="0"/>
              </a:rPr>
              <a:t>Observable</a:t>
            </a:r>
            <a:r>
              <a:rPr lang="en-US" altLang="en-US" sz="1800"/>
              <a:t> if needed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Swing makes heavy use of the </a:t>
            </a:r>
            <a:r>
              <a:rPr lang="en-US" altLang="en-US" sz="1800">
                <a:latin typeface="Comic Sans MS" panose="030F0702030302020204" pitchFamily="66" charset="0"/>
              </a:rPr>
              <a:t>Observer</a:t>
            </a:r>
            <a:r>
              <a:rPr lang="en-US" altLang="en-US" sz="1800"/>
              <a:t> pattern, as do many GUI frameworks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You find this pattern in other places as well including JavaBeans and RMI.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WeatherData class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1981200"/>
            <a:ext cx="2667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33400" y="2514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143000" y="2057400"/>
            <a:ext cx="14843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mic Sans MS" panose="030F0702030302020204" pitchFamily="66" charset="0"/>
              </a:rPr>
              <a:t>WeatherData</a:t>
            </a:r>
            <a:endParaRPr lang="en-US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33400" y="2590800"/>
            <a:ext cx="2560638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mic Sans MS" panose="030F0702030302020204" pitchFamily="66" charset="0"/>
              </a:rPr>
              <a:t> getTemperature ( )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getHumidity ( )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getPressure ( )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measurementChanged ( )</a:t>
            </a:r>
          </a:p>
          <a:p>
            <a:endParaRPr lang="en-US" altLang="en-US" sz="1600">
              <a:latin typeface="Comic Sans MS" panose="030F0702030302020204" pitchFamily="66" charset="0"/>
            </a:endParaRPr>
          </a:p>
          <a:p>
            <a:r>
              <a:rPr lang="en-US" altLang="en-US" sz="1600">
                <a:latin typeface="Comic Sans MS" panose="030F0702030302020204" pitchFamily="66" charset="0"/>
              </a:rPr>
              <a:t> // other methods</a:t>
            </a:r>
          </a:p>
        </p:txBody>
      </p:sp>
      <p:sp>
        <p:nvSpPr>
          <p:cNvPr id="4104" name="AutoShape 8"/>
          <p:cNvSpPr>
            <a:spLocks/>
          </p:cNvSpPr>
          <p:nvPr/>
        </p:nvSpPr>
        <p:spPr bwMode="auto">
          <a:xfrm>
            <a:off x="3048000" y="259080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3124200" y="22860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175125" y="1892300"/>
            <a:ext cx="4511675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These three methods return the most recent weather measurements for temperature, humidity, and pressure respectively.</a:t>
            </a:r>
          </a:p>
          <a:p>
            <a:endParaRPr lang="en-US" altLang="en-US" sz="14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We don’t care HOW these variables are set; the WeatherData object knows how to get updated information from the Weather Station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641725" y="4175125"/>
            <a:ext cx="5273675" cy="2162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</a:t>
            </a:r>
            <a:r>
              <a:rPr lang="en-US" altLang="en-US" sz="1600">
                <a:latin typeface="Comic Sans MS" panose="030F0702030302020204" pitchFamily="66" charset="0"/>
              </a:rPr>
              <a:t>/* 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  * This method gets called whenever the 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  * measurements have been updated.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  * /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 public void measurementsChanged ( ){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        // Your code goes here</a:t>
            </a:r>
          </a:p>
          <a:p>
            <a:r>
              <a:rPr lang="en-US" altLang="en-US" sz="1600">
                <a:latin typeface="Comic Sans MS" panose="030F0702030302020204" pitchFamily="66" charset="0"/>
              </a:rPr>
              <a:t>  }</a:t>
            </a:r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2921000" y="3556000"/>
            <a:ext cx="660400" cy="1435100"/>
          </a:xfrm>
          <a:custGeom>
            <a:avLst/>
            <a:gdLst>
              <a:gd name="T0" fmla="*/ 128 w 416"/>
              <a:gd name="T1" fmla="*/ 64 h 904"/>
              <a:gd name="T2" fmla="*/ 320 w 416"/>
              <a:gd name="T3" fmla="*/ 64 h 904"/>
              <a:gd name="T4" fmla="*/ 224 w 416"/>
              <a:gd name="T5" fmla="*/ 448 h 904"/>
              <a:gd name="T6" fmla="*/ 32 w 416"/>
              <a:gd name="T7" fmla="*/ 832 h 904"/>
              <a:gd name="T8" fmla="*/ 416 w 416"/>
              <a:gd name="T9" fmla="*/ 88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904">
                <a:moveTo>
                  <a:pt x="128" y="64"/>
                </a:moveTo>
                <a:cubicBezTo>
                  <a:pt x="216" y="32"/>
                  <a:pt x="304" y="0"/>
                  <a:pt x="320" y="64"/>
                </a:cubicBezTo>
                <a:cubicBezTo>
                  <a:pt x="336" y="128"/>
                  <a:pt x="272" y="320"/>
                  <a:pt x="224" y="448"/>
                </a:cubicBezTo>
                <a:cubicBezTo>
                  <a:pt x="176" y="576"/>
                  <a:pt x="0" y="760"/>
                  <a:pt x="32" y="832"/>
                </a:cubicBezTo>
                <a:cubicBezTo>
                  <a:pt x="64" y="904"/>
                  <a:pt x="240" y="892"/>
                  <a:pt x="416" y="8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914400" y="4953000"/>
            <a:ext cx="2543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A clue: what we need to add!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Specs so far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mic Sans MS" panose="030F0702030302020204" pitchFamily="66" charset="0"/>
              </a:rPr>
              <a:t>WeatherData</a:t>
            </a:r>
            <a:r>
              <a:rPr lang="en-US" altLang="en-US" sz="2400"/>
              <a:t> class has getter methods for three measurement values: </a:t>
            </a:r>
            <a:r>
              <a:rPr lang="en-US" altLang="en-US" sz="2400">
                <a:latin typeface="Comic Sans MS" panose="030F0702030302020204" pitchFamily="66" charset="0"/>
              </a:rPr>
              <a:t>temperature, humidity</a:t>
            </a:r>
            <a:r>
              <a:rPr lang="en-US" altLang="en-US" sz="2400"/>
              <a:t>, and </a:t>
            </a:r>
            <a:r>
              <a:rPr lang="en-US" altLang="en-US" sz="2400">
                <a:latin typeface="Comic Sans MS" panose="030F0702030302020204" pitchFamily="66" charset="0"/>
              </a:rPr>
              <a:t>pressure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mic Sans MS" panose="030F0702030302020204" pitchFamily="66" charset="0"/>
              </a:rPr>
              <a:t>measurementsChanged</a:t>
            </a:r>
            <a:r>
              <a:rPr lang="en-US" altLang="en-US" sz="2400"/>
              <a:t> ( ) method is called anytime new weather measurement data is available. (We don’t know or care how this method is called; we just know that it is)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need to implement three display elements that use the weather data: a </a:t>
            </a:r>
            <a:r>
              <a:rPr lang="en-US" altLang="en-US" sz="2400" i="1"/>
              <a:t>current</a:t>
            </a:r>
            <a:r>
              <a:rPr lang="en-US" altLang="en-US" sz="2400"/>
              <a:t> </a:t>
            </a:r>
            <a:r>
              <a:rPr lang="en-US" altLang="en-US" sz="2400" i="1"/>
              <a:t>conditions</a:t>
            </a:r>
            <a:r>
              <a:rPr lang="en-US" altLang="en-US" sz="2400"/>
              <a:t> display, a </a:t>
            </a:r>
            <a:r>
              <a:rPr lang="en-US" altLang="en-US" sz="2400" i="1"/>
              <a:t>statistics</a:t>
            </a:r>
            <a:r>
              <a:rPr lang="en-US" altLang="en-US" sz="2400"/>
              <a:t> display, and a </a:t>
            </a:r>
            <a:r>
              <a:rPr lang="en-US" altLang="en-US" sz="2400" i="1"/>
              <a:t>forecast</a:t>
            </a:r>
            <a:r>
              <a:rPr lang="en-US" altLang="en-US" sz="2400"/>
              <a:t> display. These displays must be updated each time </a:t>
            </a:r>
            <a:r>
              <a:rPr lang="en-US" altLang="en-US" sz="2400">
                <a:latin typeface="Comic Sans MS" panose="030F0702030302020204" pitchFamily="66" charset="0"/>
              </a:rPr>
              <a:t>WeatherData</a:t>
            </a:r>
            <a:r>
              <a:rPr lang="en-US" altLang="en-US" sz="2400"/>
              <a:t> has new measurements.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system must be expandable -- other developers can create new custom display elements and users can add or remove as many display elements as they want to the application.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First Misguided Attempt at the Weather Station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477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class WeatherData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// instance variable declarations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public void measurementsChanged ( )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     float temp = getTemperature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     float humidity = getHumidity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float pressure = getPressure ( );</a:t>
            </a: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currentConditionsDisplay.update (temp, humidity, pressure);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statisticsDisplay.update (temp, humidity, pressure);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forecastDisplay.update (temp, humidity, pressure);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}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// other WeatherData methods here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5715000" y="24384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5867400" y="2057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613525" y="1660525"/>
            <a:ext cx="25304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Grab the most recent measurements by calling the WeatherData’s getter methods (already implemented)</a:t>
            </a:r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7772400" y="3505200"/>
            <a:ext cx="76200" cy="76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 flipV="1">
            <a:off x="7924800" y="4114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096000" y="4800600"/>
            <a:ext cx="304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Now update the displays.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Call each display element to update its display, passing it the most recent measurements.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Freeform 12"/>
          <p:cNvSpPr>
            <a:spLocks/>
          </p:cNvSpPr>
          <p:nvPr/>
        </p:nvSpPr>
        <p:spPr bwMode="auto">
          <a:xfrm>
            <a:off x="2044700" y="3302000"/>
            <a:ext cx="2819400" cy="1143000"/>
          </a:xfrm>
          <a:custGeom>
            <a:avLst/>
            <a:gdLst>
              <a:gd name="T0" fmla="*/ 728 w 1776"/>
              <a:gd name="T1" fmla="*/ 80 h 720"/>
              <a:gd name="T2" fmla="*/ 104 w 1776"/>
              <a:gd name="T3" fmla="*/ 80 h 720"/>
              <a:gd name="T4" fmla="*/ 104 w 1776"/>
              <a:gd name="T5" fmla="*/ 560 h 720"/>
              <a:gd name="T6" fmla="*/ 488 w 1776"/>
              <a:gd name="T7" fmla="*/ 704 h 720"/>
              <a:gd name="T8" fmla="*/ 1064 w 1776"/>
              <a:gd name="T9" fmla="*/ 656 h 720"/>
              <a:gd name="T10" fmla="*/ 1112 w 1776"/>
              <a:gd name="T11" fmla="*/ 320 h 720"/>
              <a:gd name="T12" fmla="*/ 1496 w 1776"/>
              <a:gd name="T13" fmla="*/ 320 h 720"/>
              <a:gd name="T14" fmla="*/ 1640 w 1776"/>
              <a:gd name="T15" fmla="*/ 176 h 720"/>
              <a:gd name="T16" fmla="*/ 680 w 1776"/>
              <a:gd name="T17" fmla="*/ 8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720">
                <a:moveTo>
                  <a:pt x="728" y="80"/>
                </a:moveTo>
                <a:cubicBezTo>
                  <a:pt x="468" y="40"/>
                  <a:pt x="208" y="0"/>
                  <a:pt x="104" y="80"/>
                </a:cubicBezTo>
                <a:cubicBezTo>
                  <a:pt x="0" y="160"/>
                  <a:pt x="40" y="456"/>
                  <a:pt x="104" y="560"/>
                </a:cubicBezTo>
                <a:cubicBezTo>
                  <a:pt x="168" y="664"/>
                  <a:pt x="328" y="688"/>
                  <a:pt x="488" y="704"/>
                </a:cubicBezTo>
                <a:cubicBezTo>
                  <a:pt x="648" y="720"/>
                  <a:pt x="960" y="720"/>
                  <a:pt x="1064" y="656"/>
                </a:cubicBezTo>
                <a:cubicBezTo>
                  <a:pt x="1168" y="592"/>
                  <a:pt x="1040" y="376"/>
                  <a:pt x="1112" y="320"/>
                </a:cubicBezTo>
                <a:cubicBezTo>
                  <a:pt x="1184" y="264"/>
                  <a:pt x="1408" y="344"/>
                  <a:pt x="1496" y="320"/>
                </a:cubicBezTo>
                <a:cubicBezTo>
                  <a:pt x="1584" y="296"/>
                  <a:pt x="1776" y="216"/>
                  <a:pt x="1640" y="176"/>
                </a:cubicBezTo>
                <a:cubicBezTo>
                  <a:pt x="1504" y="136"/>
                  <a:pt x="1092" y="108"/>
                  <a:pt x="680" y="80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wrong with the first implementation?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76400" y="1676400"/>
            <a:ext cx="6477000" cy="4419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class WeatherData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// instance variable declarations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public void measurementsChanged ( )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     float temp = getTemperature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     float humidity = getHumidity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float pressure = getPressure ( );</a:t>
            </a:r>
          </a:p>
          <a:p>
            <a:pPr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currentConditionsDisplay.update (temp, humidity, pressure);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statisticsDisplay.update (temp, humidity, pressure);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forecastDisplay.update (temp, humidity, pressure);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}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// other WeatherData methods here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7173" name="AutoShape 5"/>
          <p:cNvSpPr>
            <a:spLocks/>
          </p:cNvSpPr>
          <p:nvPr/>
        </p:nvSpPr>
        <p:spPr bwMode="auto">
          <a:xfrm>
            <a:off x="7620000" y="35814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7772400" y="3048000"/>
            <a:ext cx="393700" cy="825500"/>
          </a:xfrm>
          <a:custGeom>
            <a:avLst/>
            <a:gdLst>
              <a:gd name="T0" fmla="*/ 96 w 248"/>
              <a:gd name="T1" fmla="*/ 0 h 520"/>
              <a:gd name="T2" fmla="*/ 240 w 248"/>
              <a:gd name="T3" fmla="*/ 240 h 520"/>
              <a:gd name="T4" fmla="*/ 48 w 248"/>
              <a:gd name="T5" fmla="*/ 480 h 520"/>
              <a:gd name="T6" fmla="*/ 0 w 248"/>
              <a:gd name="T7" fmla="*/ 48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520">
                <a:moveTo>
                  <a:pt x="96" y="0"/>
                </a:moveTo>
                <a:cubicBezTo>
                  <a:pt x="172" y="80"/>
                  <a:pt x="248" y="160"/>
                  <a:pt x="240" y="240"/>
                </a:cubicBezTo>
                <a:cubicBezTo>
                  <a:pt x="232" y="320"/>
                  <a:pt x="88" y="440"/>
                  <a:pt x="48" y="480"/>
                </a:cubicBezTo>
                <a:cubicBezTo>
                  <a:pt x="8" y="520"/>
                  <a:pt x="4" y="500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400800" y="2438400"/>
            <a:ext cx="2682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Area of change, we need to encapsulate this.</a:t>
            </a:r>
          </a:p>
        </p:txBody>
      </p:sp>
      <p:sp>
        <p:nvSpPr>
          <p:cNvPr id="7176" name="AutoShape 8"/>
          <p:cNvSpPr>
            <a:spLocks/>
          </p:cNvSpPr>
          <p:nvPr/>
        </p:nvSpPr>
        <p:spPr bwMode="auto">
          <a:xfrm rot="5375261">
            <a:off x="5372100" y="34671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 flipV="1">
            <a:off x="6019800" y="4419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800600" y="5257800"/>
            <a:ext cx="3581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At least we seem to be using a common interface to talk to the display elements…they all have an update ( ) method that takes temp, humidity and pressure values.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990600" y="3962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12725" y="4937125"/>
            <a:ext cx="37496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By coding to concrete implementations we have no way to add or remove other display elements without making changes to the program.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for the Observer!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Newspaper or Magazine subscription model:</a:t>
            </a:r>
          </a:p>
          <a:p>
            <a:pPr lvl="1"/>
            <a:r>
              <a:rPr lang="en-US" altLang="en-US" sz="2400"/>
              <a:t>A newspaper publisher goes into business and begins publishing newspapers</a:t>
            </a:r>
          </a:p>
          <a:p>
            <a:pPr lvl="1"/>
            <a:r>
              <a:rPr lang="en-US" altLang="en-US" sz="2400"/>
              <a:t>You subscribe to a particular newspaper, and every time there is a new edition, its gets delivered to you. As long as you remain a subscriber, you get new newspapers.</a:t>
            </a:r>
          </a:p>
          <a:p>
            <a:pPr lvl="1"/>
            <a:r>
              <a:rPr lang="en-US" altLang="en-US" sz="2400"/>
              <a:t>You unsubscribe when you don’t want the newspapers anymore -- and they stop being delivered</a:t>
            </a:r>
          </a:p>
          <a:p>
            <a:pPr lvl="1"/>
            <a:r>
              <a:rPr lang="en-US" altLang="en-US" sz="2400"/>
              <a:t>While the publisher remains in business people, hotels, airlines etc constantly subscribe and unsubscribe to the newspaper.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Freeform 22"/>
          <p:cNvSpPr>
            <a:spLocks/>
          </p:cNvSpPr>
          <p:nvPr/>
        </p:nvSpPr>
        <p:spPr bwMode="auto">
          <a:xfrm>
            <a:off x="5715000" y="2362200"/>
            <a:ext cx="3060700" cy="3683000"/>
          </a:xfrm>
          <a:custGeom>
            <a:avLst/>
            <a:gdLst>
              <a:gd name="T0" fmla="*/ 448 w 1928"/>
              <a:gd name="T1" fmla="*/ 160 h 2136"/>
              <a:gd name="T2" fmla="*/ 64 w 1928"/>
              <a:gd name="T3" fmla="*/ 496 h 2136"/>
              <a:gd name="T4" fmla="*/ 64 w 1928"/>
              <a:gd name="T5" fmla="*/ 1360 h 2136"/>
              <a:gd name="T6" fmla="*/ 304 w 1928"/>
              <a:gd name="T7" fmla="*/ 1888 h 2136"/>
              <a:gd name="T8" fmla="*/ 688 w 1928"/>
              <a:gd name="T9" fmla="*/ 2080 h 2136"/>
              <a:gd name="T10" fmla="*/ 1120 w 1928"/>
              <a:gd name="T11" fmla="*/ 2128 h 2136"/>
              <a:gd name="T12" fmla="*/ 1552 w 1928"/>
              <a:gd name="T13" fmla="*/ 2032 h 2136"/>
              <a:gd name="T14" fmla="*/ 1792 w 1928"/>
              <a:gd name="T15" fmla="*/ 1600 h 2136"/>
              <a:gd name="T16" fmla="*/ 1888 w 1928"/>
              <a:gd name="T17" fmla="*/ 1360 h 2136"/>
              <a:gd name="T18" fmla="*/ 1888 w 1928"/>
              <a:gd name="T19" fmla="*/ 1120 h 2136"/>
              <a:gd name="T20" fmla="*/ 1648 w 1928"/>
              <a:gd name="T21" fmla="*/ 784 h 2136"/>
              <a:gd name="T22" fmla="*/ 1696 w 1928"/>
              <a:gd name="T23" fmla="*/ 592 h 2136"/>
              <a:gd name="T24" fmla="*/ 1312 w 1928"/>
              <a:gd name="T25" fmla="*/ 352 h 2136"/>
              <a:gd name="T26" fmla="*/ 1168 w 1928"/>
              <a:gd name="T27" fmla="*/ 256 h 2136"/>
              <a:gd name="T28" fmla="*/ 784 w 1928"/>
              <a:gd name="T29" fmla="*/ 16 h 2136"/>
              <a:gd name="T30" fmla="*/ 496 w 1928"/>
              <a:gd name="T31" fmla="*/ 160 h 2136"/>
              <a:gd name="T32" fmla="*/ 400 w 1928"/>
              <a:gd name="T33" fmla="*/ 160 h 2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28" h="2136">
                <a:moveTo>
                  <a:pt x="448" y="160"/>
                </a:moveTo>
                <a:cubicBezTo>
                  <a:pt x="288" y="228"/>
                  <a:pt x="128" y="296"/>
                  <a:pt x="64" y="496"/>
                </a:cubicBezTo>
                <a:cubicBezTo>
                  <a:pt x="0" y="696"/>
                  <a:pt x="24" y="1128"/>
                  <a:pt x="64" y="1360"/>
                </a:cubicBezTo>
                <a:cubicBezTo>
                  <a:pt x="104" y="1592"/>
                  <a:pt x="200" y="1768"/>
                  <a:pt x="304" y="1888"/>
                </a:cubicBezTo>
                <a:cubicBezTo>
                  <a:pt x="408" y="2008"/>
                  <a:pt x="552" y="2040"/>
                  <a:pt x="688" y="2080"/>
                </a:cubicBezTo>
                <a:cubicBezTo>
                  <a:pt x="824" y="2120"/>
                  <a:pt x="976" y="2136"/>
                  <a:pt x="1120" y="2128"/>
                </a:cubicBezTo>
                <a:cubicBezTo>
                  <a:pt x="1264" y="2120"/>
                  <a:pt x="1440" y="2120"/>
                  <a:pt x="1552" y="2032"/>
                </a:cubicBezTo>
                <a:cubicBezTo>
                  <a:pt x="1664" y="1944"/>
                  <a:pt x="1736" y="1712"/>
                  <a:pt x="1792" y="1600"/>
                </a:cubicBezTo>
                <a:cubicBezTo>
                  <a:pt x="1848" y="1488"/>
                  <a:pt x="1872" y="1440"/>
                  <a:pt x="1888" y="1360"/>
                </a:cubicBezTo>
                <a:cubicBezTo>
                  <a:pt x="1904" y="1280"/>
                  <a:pt x="1928" y="1216"/>
                  <a:pt x="1888" y="1120"/>
                </a:cubicBezTo>
                <a:cubicBezTo>
                  <a:pt x="1848" y="1024"/>
                  <a:pt x="1680" y="872"/>
                  <a:pt x="1648" y="784"/>
                </a:cubicBezTo>
                <a:cubicBezTo>
                  <a:pt x="1616" y="696"/>
                  <a:pt x="1752" y="664"/>
                  <a:pt x="1696" y="592"/>
                </a:cubicBezTo>
                <a:cubicBezTo>
                  <a:pt x="1640" y="520"/>
                  <a:pt x="1400" y="408"/>
                  <a:pt x="1312" y="352"/>
                </a:cubicBezTo>
                <a:cubicBezTo>
                  <a:pt x="1224" y="296"/>
                  <a:pt x="1256" y="312"/>
                  <a:pt x="1168" y="256"/>
                </a:cubicBezTo>
                <a:cubicBezTo>
                  <a:pt x="1080" y="200"/>
                  <a:pt x="896" y="32"/>
                  <a:pt x="784" y="16"/>
                </a:cubicBezTo>
                <a:cubicBezTo>
                  <a:pt x="672" y="0"/>
                  <a:pt x="560" y="136"/>
                  <a:pt x="496" y="160"/>
                </a:cubicBezTo>
                <a:cubicBezTo>
                  <a:pt x="432" y="184"/>
                  <a:pt x="416" y="172"/>
                  <a:pt x="400" y="160"/>
                </a:cubicBezTo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Publishers + Subscribers = Observer Pattern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762000"/>
          </a:xfrm>
        </p:spPr>
        <p:txBody>
          <a:bodyPr/>
          <a:lstStyle/>
          <a:p>
            <a:r>
              <a:rPr lang="en-US" altLang="en-US" sz="2000"/>
              <a:t>Publisher == Subject</a:t>
            </a:r>
          </a:p>
          <a:p>
            <a:r>
              <a:rPr lang="en-US" altLang="en-US" sz="2000"/>
              <a:t>Subscribers == Observers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6654800" y="2921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7721600" y="375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6654800" y="459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930400" y="3378200"/>
            <a:ext cx="990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092200" y="558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5" name="Picture 9" descr="BD05789_                                                       0002AEB6Macintosh HD                   BB7549B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530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159000" y="3911600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  <a:r>
              <a:rPr lang="en-US" altLang="en-US" sz="1600">
                <a:latin typeface="Comic Sans MS" panose="030F0702030302020204" pitchFamily="66" charset="0"/>
              </a:rPr>
              <a:t>int</a:t>
            </a:r>
            <a:endParaRPr lang="en-US" alt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311400" y="3302000"/>
            <a:ext cx="292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2</a:t>
            </a:r>
            <a:endParaRPr lang="en-US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2921000" y="3149600"/>
            <a:ext cx="3733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921000" y="39116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768600" y="4140200"/>
            <a:ext cx="3886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WordArt 16"/>
          <p:cNvSpPr>
            <a:spLocks noChangeArrowheads="1" noChangeShapeType="1" noTextEdit="1"/>
          </p:cNvSpPr>
          <p:nvPr/>
        </p:nvSpPr>
        <p:spPr bwMode="auto">
          <a:xfrm>
            <a:off x="1854200" y="3302000"/>
            <a:ext cx="1143000" cy="30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Subject Object</a:t>
            </a:r>
          </a:p>
        </p:txBody>
      </p:sp>
      <p:sp>
        <p:nvSpPr>
          <p:cNvPr id="9233" name="WordArt 17"/>
          <p:cNvSpPr>
            <a:spLocks noChangeArrowheads="1" noChangeShapeType="1" noTextEdit="1"/>
          </p:cNvSpPr>
          <p:nvPr/>
        </p:nvSpPr>
        <p:spPr bwMode="auto">
          <a:xfrm>
            <a:off x="6502400" y="3378200"/>
            <a:ext cx="7620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 Object</a:t>
            </a:r>
          </a:p>
        </p:txBody>
      </p:sp>
      <p:sp>
        <p:nvSpPr>
          <p:cNvPr id="9234" name="WordArt 18"/>
          <p:cNvSpPr>
            <a:spLocks noChangeArrowheads="1" noChangeShapeType="1" noTextEdit="1"/>
          </p:cNvSpPr>
          <p:nvPr/>
        </p:nvSpPr>
        <p:spPr bwMode="auto">
          <a:xfrm>
            <a:off x="7569200" y="4216400"/>
            <a:ext cx="7620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Object</a:t>
            </a:r>
          </a:p>
        </p:txBody>
      </p:sp>
      <p:sp>
        <p:nvSpPr>
          <p:cNvPr id="9236" name="WordArt 20"/>
          <p:cNvSpPr>
            <a:spLocks noChangeArrowheads="1" noChangeShapeType="1" noTextEdit="1"/>
          </p:cNvSpPr>
          <p:nvPr/>
        </p:nvSpPr>
        <p:spPr bwMode="auto">
          <a:xfrm>
            <a:off x="6502400" y="5054600"/>
            <a:ext cx="7620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Object</a:t>
            </a:r>
          </a:p>
        </p:txBody>
      </p:sp>
      <p:sp>
        <p:nvSpPr>
          <p:cNvPr id="9237" name="WordArt 21"/>
          <p:cNvSpPr>
            <a:spLocks noChangeArrowheads="1" noChangeShapeType="1" noTextEdit="1"/>
          </p:cNvSpPr>
          <p:nvPr/>
        </p:nvSpPr>
        <p:spPr bwMode="auto">
          <a:xfrm>
            <a:off x="939800" y="6045200"/>
            <a:ext cx="7620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Duck Object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426200" y="5435600"/>
            <a:ext cx="17526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Observer Objects</a:t>
            </a:r>
          </a:p>
        </p:txBody>
      </p:sp>
      <p:sp>
        <p:nvSpPr>
          <p:cNvPr id="9241" name="Freeform 25"/>
          <p:cNvSpPr>
            <a:spLocks/>
          </p:cNvSpPr>
          <p:nvPr/>
        </p:nvSpPr>
        <p:spPr bwMode="auto">
          <a:xfrm>
            <a:off x="7188200" y="2082800"/>
            <a:ext cx="342900" cy="838200"/>
          </a:xfrm>
          <a:custGeom>
            <a:avLst/>
            <a:gdLst>
              <a:gd name="T0" fmla="*/ 192 w 216"/>
              <a:gd name="T1" fmla="*/ 0 h 528"/>
              <a:gd name="T2" fmla="*/ 192 w 216"/>
              <a:gd name="T3" fmla="*/ 336 h 528"/>
              <a:gd name="T4" fmla="*/ 48 w 216"/>
              <a:gd name="T5" fmla="*/ 480 h 528"/>
              <a:gd name="T6" fmla="*/ 0 w 216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" h="528">
                <a:moveTo>
                  <a:pt x="192" y="0"/>
                </a:moveTo>
                <a:cubicBezTo>
                  <a:pt x="204" y="128"/>
                  <a:pt x="216" y="256"/>
                  <a:pt x="192" y="336"/>
                </a:cubicBezTo>
                <a:cubicBezTo>
                  <a:pt x="168" y="416"/>
                  <a:pt x="80" y="448"/>
                  <a:pt x="48" y="480"/>
                </a:cubicBezTo>
                <a:cubicBezTo>
                  <a:pt x="16" y="512"/>
                  <a:pt x="8" y="520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511800" y="1320800"/>
            <a:ext cx="3810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The observers have subscribed to the Subject to receive updates when the subject’s data changes.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2921000" y="4978400"/>
            <a:ext cx="28352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When data in the Subject changes, the observers are notified.</a:t>
            </a:r>
            <a:endParaRPr lang="en-US" alt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V="1">
            <a:off x="3683000" y="444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911600" y="3225800"/>
            <a:ext cx="292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2</a:t>
            </a:r>
            <a:endParaRPr lang="en-US" altLang="en-US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4140200" y="3606800"/>
            <a:ext cx="292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2</a:t>
            </a:r>
            <a:endParaRPr lang="en-US" alt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68800" y="4064000"/>
            <a:ext cx="292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2</a:t>
            </a:r>
            <a:endParaRPr lang="en-US" altLang="en-US"/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2463800" y="2540000"/>
            <a:ext cx="37449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New data values are communicated to the observers in some form when they change.</a:t>
            </a:r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3911600" y="299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787400" y="5130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177800" y="4064000"/>
            <a:ext cx="23780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This object isn’t an observer so it doesn’t get notified when the subject’s data changes. </a:t>
            </a:r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1549400" y="299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177800" y="2540000"/>
            <a:ext cx="18446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Subject object manages some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Observer Pattern Defined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36525" y="1203325"/>
            <a:ext cx="8855075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</a:t>
            </a:r>
            <a:r>
              <a:rPr lang="en-US" altLang="en-US" b="1"/>
              <a:t>Observer Pattern</a:t>
            </a:r>
            <a:r>
              <a:rPr lang="en-US" altLang="en-US"/>
              <a:t> defines a one-to-many dependency between objects so that when one object changes state, all of its dependents are notified and updated automatically.</a:t>
            </a:r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1676400" y="3048000"/>
            <a:ext cx="5181600" cy="2835275"/>
            <a:chOff x="1168" y="1488"/>
            <a:chExt cx="4360" cy="2320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3600" y="1488"/>
              <a:ext cx="1928" cy="2320"/>
            </a:xfrm>
            <a:custGeom>
              <a:avLst/>
              <a:gdLst>
                <a:gd name="T0" fmla="*/ 448 w 1928"/>
                <a:gd name="T1" fmla="*/ 160 h 2136"/>
                <a:gd name="T2" fmla="*/ 64 w 1928"/>
                <a:gd name="T3" fmla="*/ 496 h 2136"/>
                <a:gd name="T4" fmla="*/ 64 w 1928"/>
                <a:gd name="T5" fmla="*/ 1360 h 2136"/>
                <a:gd name="T6" fmla="*/ 304 w 1928"/>
                <a:gd name="T7" fmla="*/ 1888 h 2136"/>
                <a:gd name="T8" fmla="*/ 688 w 1928"/>
                <a:gd name="T9" fmla="*/ 2080 h 2136"/>
                <a:gd name="T10" fmla="*/ 1120 w 1928"/>
                <a:gd name="T11" fmla="*/ 2128 h 2136"/>
                <a:gd name="T12" fmla="*/ 1552 w 1928"/>
                <a:gd name="T13" fmla="*/ 2032 h 2136"/>
                <a:gd name="T14" fmla="*/ 1792 w 1928"/>
                <a:gd name="T15" fmla="*/ 1600 h 2136"/>
                <a:gd name="T16" fmla="*/ 1888 w 1928"/>
                <a:gd name="T17" fmla="*/ 1360 h 2136"/>
                <a:gd name="T18" fmla="*/ 1888 w 1928"/>
                <a:gd name="T19" fmla="*/ 1120 h 2136"/>
                <a:gd name="T20" fmla="*/ 1648 w 1928"/>
                <a:gd name="T21" fmla="*/ 784 h 2136"/>
                <a:gd name="T22" fmla="*/ 1696 w 1928"/>
                <a:gd name="T23" fmla="*/ 592 h 2136"/>
                <a:gd name="T24" fmla="*/ 1312 w 1928"/>
                <a:gd name="T25" fmla="*/ 352 h 2136"/>
                <a:gd name="T26" fmla="*/ 1168 w 1928"/>
                <a:gd name="T27" fmla="*/ 256 h 2136"/>
                <a:gd name="T28" fmla="*/ 784 w 1928"/>
                <a:gd name="T29" fmla="*/ 16 h 2136"/>
                <a:gd name="T30" fmla="*/ 496 w 1928"/>
                <a:gd name="T31" fmla="*/ 160 h 2136"/>
                <a:gd name="T32" fmla="*/ 400 w 1928"/>
                <a:gd name="T33" fmla="*/ 16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8" h="2136">
                  <a:moveTo>
                    <a:pt x="448" y="160"/>
                  </a:moveTo>
                  <a:cubicBezTo>
                    <a:pt x="288" y="228"/>
                    <a:pt x="128" y="296"/>
                    <a:pt x="64" y="496"/>
                  </a:cubicBezTo>
                  <a:cubicBezTo>
                    <a:pt x="0" y="696"/>
                    <a:pt x="24" y="1128"/>
                    <a:pt x="64" y="1360"/>
                  </a:cubicBezTo>
                  <a:cubicBezTo>
                    <a:pt x="104" y="1592"/>
                    <a:pt x="200" y="1768"/>
                    <a:pt x="304" y="1888"/>
                  </a:cubicBezTo>
                  <a:cubicBezTo>
                    <a:pt x="408" y="2008"/>
                    <a:pt x="552" y="2040"/>
                    <a:pt x="688" y="2080"/>
                  </a:cubicBezTo>
                  <a:cubicBezTo>
                    <a:pt x="824" y="2120"/>
                    <a:pt x="976" y="2136"/>
                    <a:pt x="1120" y="2128"/>
                  </a:cubicBezTo>
                  <a:cubicBezTo>
                    <a:pt x="1264" y="2120"/>
                    <a:pt x="1440" y="2120"/>
                    <a:pt x="1552" y="2032"/>
                  </a:cubicBezTo>
                  <a:cubicBezTo>
                    <a:pt x="1664" y="1944"/>
                    <a:pt x="1736" y="1712"/>
                    <a:pt x="1792" y="1600"/>
                  </a:cubicBezTo>
                  <a:cubicBezTo>
                    <a:pt x="1848" y="1488"/>
                    <a:pt x="1872" y="1440"/>
                    <a:pt x="1888" y="1360"/>
                  </a:cubicBezTo>
                  <a:cubicBezTo>
                    <a:pt x="1904" y="1280"/>
                    <a:pt x="1928" y="1216"/>
                    <a:pt x="1888" y="1120"/>
                  </a:cubicBezTo>
                  <a:cubicBezTo>
                    <a:pt x="1848" y="1024"/>
                    <a:pt x="1680" y="872"/>
                    <a:pt x="1648" y="784"/>
                  </a:cubicBezTo>
                  <a:cubicBezTo>
                    <a:pt x="1616" y="696"/>
                    <a:pt x="1752" y="664"/>
                    <a:pt x="1696" y="592"/>
                  </a:cubicBezTo>
                  <a:cubicBezTo>
                    <a:pt x="1640" y="520"/>
                    <a:pt x="1400" y="408"/>
                    <a:pt x="1312" y="352"/>
                  </a:cubicBezTo>
                  <a:cubicBezTo>
                    <a:pt x="1224" y="296"/>
                    <a:pt x="1256" y="312"/>
                    <a:pt x="1168" y="256"/>
                  </a:cubicBezTo>
                  <a:cubicBezTo>
                    <a:pt x="1080" y="200"/>
                    <a:pt x="896" y="32"/>
                    <a:pt x="784" y="16"/>
                  </a:cubicBezTo>
                  <a:cubicBezTo>
                    <a:pt x="672" y="0"/>
                    <a:pt x="560" y="136"/>
                    <a:pt x="496" y="160"/>
                  </a:cubicBezTo>
                  <a:cubicBezTo>
                    <a:pt x="432" y="184"/>
                    <a:pt x="416" y="172"/>
                    <a:pt x="400" y="160"/>
                  </a:cubicBezTo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4192" y="18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4864" y="236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4192" y="28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216" y="2128"/>
              <a:ext cx="62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50" name="Picture 10" descr="BD05789_                                                       0002AEB6Macintosh HD                   BB7549B6: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" y="2224"/>
              <a:ext cx="336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360" y="2522"/>
              <a:ext cx="36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 </a:t>
              </a:r>
              <a:r>
                <a:rPr lang="en-US" altLang="en-US" sz="1200">
                  <a:latin typeface="Comic Sans MS" panose="030F0702030302020204" pitchFamily="66" charset="0"/>
                </a:rPr>
                <a:t>int</a:t>
              </a:r>
              <a:endParaRPr lang="en-US" altLang="en-US" sz="1800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1455" y="2124"/>
              <a:ext cx="221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V="1">
              <a:off x="1840" y="1984"/>
              <a:ext cx="23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1840" y="2464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1744" y="2608"/>
              <a:ext cx="24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168" y="2080"/>
              <a:ext cx="720" cy="19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Subject Object</a:t>
              </a:r>
            </a:p>
          </p:txBody>
        </p:sp>
        <p:sp>
          <p:nvSpPr>
            <p:cNvPr id="10257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4096" y="2128"/>
              <a:ext cx="480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Object</a:t>
              </a:r>
            </a:p>
          </p:txBody>
        </p:sp>
        <p:sp>
          <p:nvSpPr>
            <p:cNvPr id="10258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4768" y="2656"/>
              <a:ext cx="480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Object</a:t>
              </a:r>
            </a:p>
          </p:txBody>
        </p:sp>
        <p:sp>
          <p:nvSpPr>
            <p:cNvPr id="102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4096" y="3184"/>
              <a:ext cx="480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Mouse Object</a:t>
              </a: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4048" y="3425"/>
              <a:ext cx="1105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>
                  <a:latin typeface="Comic Sans MS" panose="030F0702030302020204" pitchFamily="66" charset="0"/>
                </a:rPr>
                <a:t>Observer Objects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2464" y="2079"/>
              <a:ext cx="22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2608" y="2318"/>
              <a:ext cx="22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2751" y="2605"/>
              <a:ext cx="22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2</a:t>
              </a:r>
              <a:endParaRPr lang="en-US" altLang="en-US" sz="1800"/>
            </a:p>
          </p:txBody>
        </p:sp>
      </p:grp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2286000" y="3048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193925" y="2625725"/>
            <a:ext cx="5913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One to many relationship (</a:t>
            </a:r>
            <a:r>
              <a:rPr lang="en-US" altLang="en-US" sz="1600">
                <a:solidFill>
                  <a:srgbClr val="DB1A00"/>
                </a:solidFill>
                <a:latin typeface="Comic Sans MS" panose="030F0702030302020204" pitchFamily="66" charset="0"/>
              </a:rPr>
              <a:t>Subject can have many observers</a:t>
            </a:r>
            <a:r>
              <a:rPr lang="en-US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1143000" y="3429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0" y="3051175"/>
            <a:ext cx="21748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Object that holds state</a:t>
            </a: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6858000" y="3429000"/>
            <a:ext cx="228600" cy="25146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7070725" y="4483100"/>
            <a:ext cx="2073275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Dependent objects</a:t>
            </a:r>
          </a:p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1400">
                <a:solidFill>
                  <a:srgbClr val="DB1A00"/>
                </a:solidFill>
                <a:latin typeface="Comic Sans MS" panose="030F0702030302020204" pitchFamily="66" charset="0"/>
              </a:rPr>
              <a:t>observers are dependent on the subject to update them when data changes</a:t>
            </a: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.) </a:t>
            </a: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048000" y="4724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660525" y="5549900"/>
            <a:ext cx="2708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Automatic update/notification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2412</Words>
  <Application>Microsoft Office PowerPoint</Application>
  <PresentationFormat>On-screen Show (4:3)</PresentationFormat>
  <Paragraphs>400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Times</vt:lpstr>
      <vt:lpstr>Comic Sans MS</vt:lpstr>
      <vt:lpstr>Arial Rounded MT Bold</vt:lpstr>
      <vt:lpstr>Blank Presentation</vt:lpstr>
      <vt:lpstr>Observer Pattern</vt:lpstr>
      <vt:lpstr>The Weather-O-Rama!</vt:lpstr>
      <vt:lpstr>The WeatherData class</vt:lpstr>
      <vt:lpstr>The Specs so far</vt:lpstr>
      <vt:lpstr>A First Misguided Attempt at the Weather Station</vt:lpstr>
      <vt:lpstr>What’s wrong with the first implementation?</vt:lpstr>
      <vt:lpstr>Time for the Observer!</vt:lpstr>
      <vt:lpstr>Publishers + Subscribers = Observer Pattern</vt:lpstr>
      <vt:lpstr>The Observer Pattern Defined</vt:lpstr>
      <vt:lpstr>Observer Class Diagram</vt:lpstr>
      <vt:lpstr>Designing the Weather Station</vt:lpstr>
      <vt:lpstr>Implementing the Weather Station</vt:lpstr>
      <vt:lpstr>Implementing the Subject Interface in WeatherData</vt:lpstr>
      <vt:lpstr>The Display Elements</vt:lpstr>
      <vt:lpstr>Using Java’s Built-in Observer Pattern</vt:lpstr>
      <vt:lpstr>Using Java’s Built-in Observer Pattern</vt:lpstr>
      <vt:lpstr>The setChanged ( ) Method</vt:lpstr>
      <vt:lpstr>Why is the setChanged ( ) necessary?</vt:lpstr>
      <vt:lpstr>The notify ( ) -- Push and Pull Methods</vt:lpstr>
      <vt:lpstr>The Dark Side of the java.util.Observable</vt:lpstr>
      <vt:lpstr>Other places to find Observer Pattern in Java</vt:lpstr>
      <vt:lpstr>A Simple Example: A “Life-Changing” Application</vt:lpstr>
      <vt:lpstr>The “Life-Changing” Code</vt:lpstr>
      <vt:lpstr>Summary</vt:lpstr>
    </vt:vector>
  </TitlesOfParts>
  <Company>UMass - Lowell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Kajal Claypool</dc:creator>
  <cp:lastModifiedBy>Mohaimen-Bin-Noor</cp:lastModifiedBy>
  <cp:revision>18</cp:revision>
  <dcterms:created xsi:type="dcterms:W3CDTF">2005-03-08T11:28:47Z</dcterms:created>
  <dcterms:modified xsi:type="dcterms:W3CDTF">2022-06-01T11:42:13Z</dcterms:modified>
</cp:coreProperties>
</file>