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6"/>
  </p:notesMasterIdLst>
  <p:sldIdLst>
    <p:sldId id="256" r:id="rId2"/>
    <p:sldId id="291" r:id="rId3"/>
    <p:sldId id="293" r:id="rId4"/>
    <p:sldId id="295" r:id="rId5"/>
    <p:sldId id="294" r:id="rId6"/>
    <p:sldId id="296" r:id="rId7"/>
    <p:sldId id="297" r:id="rId8"/>
    <p:sldId id="301" r:id="rId9"/>
    <p:sldId id="302" r:id="rId10"/>
    <p:sldId id="303" r:id="rId11"/>
    <p:sldId id="305" r:id="rId12"/>
    <p:sldId id="304" r:id="rId13"/>
    <p:sldId id="306" r:id="rId14"/>
    <p:sldId id="307" r:id="rId15"/>
    <p:sldId id="308" r:id="rId16"/>
    <p:sldId id="309" r:id="rId17"/>
    <p:sldId id="310" r:id="rId18"/>
    <p:sldId id="311" r:id="rId19"/>
    <p:sldId id="312" r:id="rId20"/>
    <p:sldId id="322" r:id="rId21"/>
    <p:sldId id="313" r:id="rId22"/>
    <p:sldId id="314" r:id="rId23"/>
    <p:sldId id="315" r:id="rId24"/>
    <p:sldId id="316" r:id="rId25"/>
    <p:sldId id="317" r:id="rId26"/>
    <p:sldId id="324" r:id="rId27"/>
    <p:sldId id="318" r:id="rId28"/>
    <p:sldId id="319" r:id="rId29"/>
    <p:sldId id="320" r:id="rId30"/>
    <p:sldId id="321" r:id="rId31"/>
    <p:sldId id="288" r:id="rId32"/>
    <p:sldId id="289" r:id="rId33"/>
    <p:sldId id="290" r:id="rId34"/>
    <p:sldId id="32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0" d="100"/>
          <a:sy n="60" d="100"/>
        </p:scale>
        <p:origin x="64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12" Type="http://schemas.openxmlformats.org/officeDocument/2006/relationships/hyperlink" Target="https://wordpress.com/view/mhasansuman.wordpress.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11" Type="http://schemas.openxmlformats.org/officeDocument/2006/relationships/hyperlink" Target="http://cs.aiub.edu/profile/m.hasan" TargetMode="External"/><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uml.org/" TargetMode="External"/><Relationship Id="rId2" Type="http://schemas.openxmlformats.org/officeDocument/2006/relationships/hyperlink" Target="http://www.omg.or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a:t>
            </a:r>
            <a:br>
              <a:rPr lang="en-US" sz="3000" dirty="0">
                <a:solidFill>
                  <a:srgbClr val="C00000"/>
                </a:solidFill>
              </a:rPr>
            </a:br>
            <a:br>
              <a:rPr lang="en-US" sz="3000" dirty="0">
                <a:solidFill>
                  <a:schemeClr val="tx2"/>
                </a:solidFill>
              </a:rPr>
            </a:br>
            <a:r>
              <a:rPr lang="en-US" sz="3000" dirty="0">
                <a:solidFill>
                  <a:schemeClr val="tx2"/>
                </a:solidFill>
              </a:rPr>
              <a:t>why do we model things?</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2" name="Title 1">
            <a:extLst>
              <a:ext uri="{FF2B5EF4-FFF2-40B4-BE49-F238E27FC236}">
                <a16:creationId xmlns:a16="http://schemas.microsoft.com/office/drawing/2014/main" id="{109F5B63-3205-4186-9972-B0B21B3211C6}"/>
              </a:ext>
            </a:extLst>
          </p:cNvPr>
          <p:cNvSpPr txBox="1">
            <a:spLocks/>
          </p:cNvSpPr>
          <p:nvPr/>
        </p:nvSpPr>
        <p:spPr>
          <a:xfrm>
            <a:off x="4321278" y="3471955"/>
            <a:ext cx="715296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100" cap="none" dirty="0">
                <a:solidFill>
                  <a:srgbClr val="0070C0"/>
                </a:solidFill>
              </a:rPr>
              <a:t>Web:</a:t>
            </a:r>
            <a:r>
              <a:rPr lang="en-US" sz="2100" cap="none" dirty="0">
                <a:solidFill>
                  <a:srgbClr val="F49100"/>
                </a:solidFill>
              </a:rPr>
              <a:t> </a:t>
            </a:r>
            <a:r>
              <a:rPr lang="en-US" sz="2300" cap="none" dirty="0">
                <a:solidFill>
                  <a:srgbClr val="F49100"/>
                </a:solidFill>
                <a:hlinkClick r:id="rId11">
                  <a:extLst>
                    <a:ext uri="{A12FA001-AC4F-418D-AE19-62706E023703}">
                      <ahyp:hlinkClr xmlns:ahyp="http://schemas.microsoft.com/office/drawing/2018/hyperlinkcolor" val="tx"/>
                    </a:ext>
                  </a:extLst>
                </a:hlinkClick>
              </a:rPr>
              <a:t>http://cs.aiub.edu/profile/m.hasan</a:t>
            </a:r>
            <a:r>
              <a:rPr lang="en-US" sz="2300" cap="none" dirty="0">
                <a:solidFill>
                  <a:srgbClr val="F49100"/>
                </a:solidFill>
              </a:rPr>
              <a:t> </a:t>
            </a:r>
          </a:p>
          <a:p>
            <a:r>
              <a:rPr lang="en-US" sz="2100" cap="none" dirty="0">
                <a:solidFill>
                  <a:srgbClr val="0070C0"/>
                </a:solidFill>
              </a:rPr>
              <a:t>WordPress:</a:t>
            </a:r>
            <a:r>
              <a:rPr lang="en-US" sz="2300" cap="none" dirty="0">
                <a:solidFill>
                  <a:srgbClr val="0070C0"/>
                </a:solidFill>
              </a:rPr>
              <a:t> </a:t>
            </a:r>
            <a:r>
              <a:rPr lang="en-US" sz="1800" cap="none" dirty="0">
                <a:hlinkClick r:id="rId12"/>
              </a:rPr>
              <a:t>https://wordpress.com/view/mhasansuman.wordpress.com</a:t>
            </a:r>
            <a:endParaRPr lang="en-US" sz="2000" cap="none"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68940"/>
            <a:ext cx="11029950" cy="596183"/>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12955" y="1297346"/>
            <a:ext cx="11272838" cy="1298370"/>
          </a:xfrm>
        </p:spPr>
        <p:txBody>
          <a:bodyPr>
            <a:noAutofit/>
          </a:bodyPr>
          <a:lstStyle/>
          <a:p>
            <a:pPr>
              <a:buFont typeface="Wingdings" pitchFamily="2" charset="2"/>
              <a:buChar char="q"/>
            </a:pPr>
            <a:r>
              <a:rPr lang="en-US" altLang="en-US" sz="2200" b="1" dirty="0">
                <a:solidFill>
                  <a:srgbClr val="002060"/>
                </a:solidFill>
                <a:latin typeface="+mj-lt"/>
                <a:cs typeface="Times New Roman" panose="02020603050405020304" pitchFamily="18" charset="0"/>
              </a:rPr>
              <a:t>Structural things </a:t>
            </a:r>
            <a:r>
              <a:rPr lang="en-US" altLang="en-US" sz="2200" dirty="0">
                <a:solidFill>
                  <a:srgbClr val="002060"/>
                </a:solidFill>
                <a:latin typeface="+mj-lt"/>
                <a:cs typeface="Times New Roman" panose="02020603050405020304" pitchFamily="18" charset="0"/>
              </a:rPr>
              <a:t>are the </a:t>
            </a:r>
            <a:r>
              <a:rPr lang="en-US" altLang="en-US" sz="2200" dirty="0">
                <a:solidFill>
                  <a:srgbClr val="FF0000"/>
                </a:solidFill>
                <a:latin typeface="+mj-lt"/>
                <a:cs typeface="Times New Roman" panose="02020603050405020304" pitchFamily="18" charset="0"/>
              </a:rPr>
              <a:t>nouns</a:t>
            </a:r>
            <a:r>
              <a:rPr lang="en-US" altLang="en-US" sz="2200" dirty="0">
                <a:solidFill>
                  <a:srgbClr val="002060"/>
                </a:solidFill>
                <a:latin typeface="+mj-lt"/>
                <a:cs typeface="Times New Roman" panose="02020603050405020304" pitchFamily="18" charset="0"/>
              </a:rPr>
              <a:t> of the UML model. These are the mostly </a:t>
            </a:r>
            <a:r>
              <a:rPr lang="en-US" altLang="en-US" sz="2200" dirty="0">
                <a:solidFill>
                  <a:srgbClr val="FF0000"/>
                </a:solidFill>
                <a:latin typeface="+mj-lt"/>
                <a:cs typeface="Times New Roman" panose="02020603050405020304" pitchFamily="18" charset="0"/>
              </a:rPr>
              <a:t>static parts </a:t>
            </a:r>
            <a:r>
              <a:rPr lang="en-US" altLang="en-US" sz="2200" dirty="0">
                <a:solidFill>
                  <a:srgbClr val="002060"/>
                </a:solidFill>
                <a:latin typeface="+mj-lt"/>
                <a:cs typeface="Times New Roman" panose="02020603050405020304" pitchFamily="18" charset="0"/>
              </a:rPr>
              <a:t>of a model, representing elements that are either conceptual or physical. There are </a:t>
            </a:r>
            <a:r>
              <a:rPr lang="en-US" altLang="en-US" sz="2200" b="1" dirty="0">
                <a:solidFill>
                  <a:srgbClr val="002060"/>
                </a:solidFill>
                <a:latin typeface="+mj-lt"/>
                <a:cs typeface="Times New Roman" panose="02020603050405020304" pitchFamily="18" charset="0"/>
              </a:rPr>
              <a:t>seven</a:t>
            </a:r>
            <a:r>
              <a:rPr lang="en-US" altLang="en-US" sz="2200" dirty="0">
                <a:solidFill>
                  <a:srgbClr val="002060"/>
                </a:solidFill>
                <a:latin typeface="+mj-lt"/>
                <a:cs typeface="Times New Roman" panose="02020603050405020304" pitchFamily="18" charset="0"/>
              </a:rPr>
              <a:t> kinds of structural things.</a:t>
            </a:r>
            <a:endParaRPr lang="en-US" altLang="en-US" sz="2200" dirty="0">
              <a:solidFill>
                <a:srgbClr val="000000"/>
              </a:solidFill>
              <a:latin typeface="Bell MT"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64B0C86C-56A9-4204-8D35-B2540A3810A8}"/>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67266698-A5E9-4121-8832-4D958DE29565}"/>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10" name="Content Placeholder 3">
            <a:extLst>
              <a:ext uri="{FF2B5EF4-FFF2-40B4-BE49-F238E27FC236}">
                <a16:creationId xmlns:a16="http://schemas.microsoft.com/office/drawing/2014/main" id="{2BAB2F46-FDE3-4DFE-BAF7-B8C806BCD806}"/>
              </a:ext>
            </a:extLst>
          </p:cNvPr>
          <p:cNvSpPr txBox="1">
            <a:spLocks/>
          </p:cNvSpPr>
          <p:nvPr/>
        </p:nvSpPr>
        <p:spPr>
          <a:xfrm>
            <a:off x="609599" y="2600120"/>
            <a:ext cx="6336891" cy="328940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14350" indent="-514350">
              <a:buFont typeface="Wingdings 2" panose="05020102010507070707" pitchFamily="18" charset="2"/>
              <a:buNone/>
            </a:pPr>
            <a:r>
              <a:rPr lang="en-US" altLang="en-US" sz="2200" b="1" dirty="0">
                <a:solidFill>
                  <a:srgbClr val="002060"/>
                </a:solidFill>
                <a:latin typeface="+mj-lt"/>
                <a:cs typeface="Times New Roman" panose="02020603050405020304" pitchFamily="18" charset="0"/>
              </a:rPr>
              <a:t>1.  A Class</a:t>
            </a:r>
            <a:endParaRPr lang="en-US" sz="2200" dirty="0">
              <a:solidFill>
                <a:srgbClr val="002060"/>
              </a:solidFill>
              <a:latin typeface="+mj-lt"/>
            </a:endParaRPr>
          </a:p>
          <a:p>
            <a:pPr marL="329184" indent="-329184">
              <a:buSzPct val="100000"/>
              <a:buFont typeface="Wingdings" pitchFamily="2" charset="2"/>
              <a:buChar char="§"/>
            </a:pPr>
            <a:r>
              <a:rPr lang="en-US" sz="2200" dirty="0">
                <a:latin typeface="+mj-lt"/>
              </a:rPr>
              <a:t>A class can be defined as a template/blueprint that describes the behaviors/states that object of its type support.</a:t>
            </a:r>
          </a:p>
          <a:p>
            <a:pPr marL="329184" indent="-329184">
              <a:buSzPct val="100000"/>
              <a:buFont typeface="Wingdings" pitchFamily="2" charset="2"/>
              <a:buChar char="§"/>
            </a:pPr>
            <a:r>
              <a:rPr lang="en-US" sz="2200" dirty="0">
                <a:latin typeface="+mj-lt"/>
              </a:rPr>
              <a:t>Description of set of objects that share the same attributes, operations, relationships and semantics</a:t>
            </a:r>
            <a:endParaRPr lang="en-US" altLang="en-US" sz="2200" dirty="0">
              <a:solidFill>
                <a:srgbClr val="000000"/>
              </a:solidFill>
              <a:latin typeface="Bell MT" pitchFamily="18" charset="0"/>
              <a:cs typeface="Times New Roman" panose="02020603050405020304" pitchFamily="18" charset="0"/>
            </a:endParaRPr>
          </a:p>
        </p:txBody>
      </p:sp>
      <p:sp>
        <p:nvSpPr>
          <p:cNvPr id="3" name="Rectangle 2" descr="M. Mhahudul Hasan">
            <a:extLst>
              <a:ext uri="{FF2B5EF4-FFF2-40B4-BE49-F238E27FC236}">
                <a16:creationId xmlns:a16="http://schemas.microsoft.com/office/drawing/2014/main" id="{C5475D20-342C-41BB-8250-E68187CE4EB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F5F8FB00-8582-4BE0-8906-00C24B8B6E6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7" name="Rectangle 6" descr="M. Mhahudul Hasan">
            <a:extLst>
              <a:ext uri="{FF2B5EF4-FFF2-40B4-BE49-F238E27FC236}">
                <a16:creationId xmlns:a16="http://schemas.microsoft.com/office/drawing/2014/main" id="{D6FA673E-8FF6-4B6B-9A7C-8366AA1C8DA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graphicFrame>
        <p:nvGraphicFramePr>
          <p:cNvPr id="11" name="Table 11">
            <a:extLst>
              <a:ext uri="{FF2B5EF4-FFF2-40B4-BE49-F238E27FC236}">
                <a16:creationId xmlns:a16="http://schemas.microsoft.com/office/drawing/2014/main" id="{7EA9AA46-70A9-4BCD-85DE-B5C29D27E563}"/>
              </a:ext>
            </a:extLst>
          </p:cNvPr>
          <p:cNvGraphicFramePr>
            <a:graphicFrameLocks noGrp="1"/>
          </p:cNvGraphicFramePr>
          <p:nvPr>
            <p:extLst>
              <p:ext uri="{D42A27DB-BD31-4B8C-83A1-F6EECF244321}">
                <p14:modId xmlns:p14="http://schemas.microsoft.com/office/powerpoint/2010/main" val="86772475"/>
              </p:ext>
            </p:extLst>
          </p:nvPr>
        </p:nvGraphicFramePr>
        <p:xfrm>
          <a:off x="7663040" y="2774766"/>
          <a:ext cx="3609386" cy="3075272"/>
        </p:xfrm>
        <a:graphic>
          <a:graphicData uri="http://schemas.openxmlformats.org/drawingml/2006/table">
            <a:tbl>
              <a:tblPr firstRow="1" bandRow="1">
                <a:tableStyleId>{5C22544A-7EE6-4342-B048-85BDC9FD1C3A}</a:tableStyleId>
              </a:tblPr>
              <a:tblGrid>
                <a:gridCol w="3609386">
                  <a:extLst>
                    <a:ext uri="{9D8B030D-6E8A-4147-A177-3AD203B41FA5}">
                      <a16:colId xmlns:a16="http://schemas.microsoft.com/office/drawing/2014/main" val="4217361331"/>
                    </a:ext>
                  </a:extLst>
                </a:gridCol>
              </a:tblGrid>
              <a:tr h="545432">
                <a:tc>
                  <a:txBody>
                    <a:bodyPr/>
                    <a:lstStyle/>
                    <a:p>
                      <a:pPr algn="ctr"/>
                      <a:r>
                        <a:rPr lang="en-US" sz="2200" dirty="0">
                          <a:solidFill>
                            <a:schemeClr val="tx1"/>
                          </a:solidFill>
                        </a:rPr>
                        <a:t>Student</a:t>
                      </a:r>
                    </a:p>
                  </a:txBody>
                  <a:tcPr>
                    <a:solidFill>
                      <a:schemeClr val="bg1">
                        <a:lumMod val="75000"/>
                      </a:schemeClr>
                    </a:solidFill>
                  </a:tcPr>
                </a:tc>
                <a:extLst>
                  <a:ext uri="{0D108BD9-81ED-4DB2-BD59-A6C34878D82A}">
                    <a16:rowId xmlns:a16="http://schemas.microsoft.com/office/drawing/2014/main" val="3854308027"/>
                  </a:ext>
                </a:extLst>
              </a:tr>
              <a:tr h="1005305">
                <a:tc>
                  <a:txBody>
                    <a:bodyPr/>
                    <a:lstStyle/>
                    <a:p>
                      <a:r>
                        <a:rPr lang="en-US" sz="2200" dirty="0"/>
                        <a:t>Name</a:t>
                      </a:r>
                    </a:p>
                    <a:p>
                      <a:r>
                        <a:rPr lang="en-US" sz="2200" dirty="0"/>
                        <a:t>ID</a:t>
                      </a:r>
                    </a:p>
                    <a:p>
                      <a:r>
                        <a:rPr lang="en-US" sz="2200" dirty="0"/>
                        <a:t>CGPA</a:t>
                      </a:r>
                    </a:p>
                    <a:p>
                      <a:r>
                        <a:rPr lang="en-US" sz="2200" dirty="0"/>
                        <a:t>DOB</a:t>
                      </a:r>
                    </a:p>
                  </a:txBody>
                  <a:tcPr>
                    <a:solidFill>
                      <a:schemeClr val="bg1">
                        <a:lumMod val="75000"/>
                      </a:schemeClr>
                    </a:solidFill>
                  </a:tcPr>
                </a:tc>
                <a:extLst>
                  <a:ext uri="{0D108BD9-81ED-4DB2-BD59-A6C34878D82A}">
                    <a16:rowId xmlns:a16="http://schemas.microsoft.com/office/drawing/2014/main" val="2232502440"/>
                  </a:ext>
                </a:extLst>
              </a:tr>
              <a:tr h="1005305">
                <a:tc>
                  <a:txBody>
                    <a:bodyPr/>
                    <a:lstStyle/>
                    <a:p>
                      <a:r>
                        <a:rPr lang="en-US" sz="2200" dirty="0"/>
                        <a:t>Study ( )</a:t>
                      </a:r>
                    </a:p>
                    <a:p>
                      <a:r>
                        <a:rPr lang="en-US" sz="2200" dirty="0"/>
                        <a:t>Play ( )</a:t>
                      </a:r>
                    </a:p>
                    <a:p>
                      <a:r>
                        <a:rPr lang="en-US" sz="2200" dirty="0"/>
                        <a:t>Eating ( )</a:t>
                      </a:r>
                    </a:p>
                  </a:txBody>
                  <a:tcPr>
                    <a:solidFill>
                      <a:schemeClr val="bg1">
                        <a:lumMod val="75000"/>
                      </a:schemeClr>
                    </a:solidFill>
                  </a:tcPr>
                </a:tc>
                <a:extLst>
                  <a:ext uri="{0D108BD9-81ED-4DB2-BD59-A6C34878D82A}">
                    <a16:rowId xmlns:a16="http://schemas.microsoft.com/office/drawing/2014/main" val="1743892626"/>
                  </a:ext>
                </a:extLst>
              </a:tr>
            </a:tbl>
          </a:graphicData>
        </a:graphic>
      </p:graphicFrame>
    </p:spTree>
    <p:extLst>
      <p:ext uri="{BB962C8B-B14F-4D97-AF65-F5344CB8AC3E}">
        <p14:creationId xmlns:p14="http://schemas.microsoft.com/office/powerpoint/2010/main" val="103411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98436"/>
            <a:ext cx="11029950" cy="596183"/>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12956" y="1408217"/>
            <a:ext cx="6563031" cy="4786106"/>
          </a:xfrm>
        </p:spPr>
        <p:txBody>
          <a:bodyPr>
            <a:normAutofit/>
          </a:bodyPr>
          <a:lstStyle/>
          <a:p>
            <a:pPr marL="514350" indent="-514350">
              <a:buNone/>
            </a:pPr>
            <a:r>
              <a:rPr lang="en-US" altLang="en-US" sz="2200" b="1" dirty="0">
                <a:solidFill>
                  <a:srgbClr val="002060"/>
                </a:solidFill>
                <a:latin typeface="Bell MT" pitchFamily="18" charset="0"/>
                <a:cs typeface="Times New Roman" panose="02020603050405020304" pitchFamily="18" charset="0"/>
              </a:rPr>
              <a:t>2.  </a:t>
            </a:r>
            <a:r>
              <a:rPr lang="en-US" altLang="en-US" sz="2200" b="1" dirty="0">
                <a:solidFill>
                  <a:srgbClr val="002060"/>
                </a:solidFill>
                <a:latin typeface="+mj-lt"/>
                <a:cs typeface="Times New Roman" panose="02020603050405020304" pitchFamily="18" charset="0"/>
              </a:rPr>
              <a:t>An interface</a:t>
            </a:r>
          </a:p>
          <a:p>
            <a:pPr marL="274320" indent="-274320">
              <a:buSzPct val="120000"/>
              <a:buFont typeface="Wingdings" pitchFamily="2" charset="2"/>
              <a:buChar char="§"/>
            </a:pPr>
            <a:r>
              <a:rPr lang="en-US" altLang="en-US" sz="2200" dirty="0">
                <a:solidFill>
                  <a:srgbClr val="002060"/>
                </a:solidFill>
                <a:latin typeface="+mj-lt"/>
                <a:cs typeface="Times New Roman" panose="02020603050405020304" pitchFamily="18" charset="0"/>
              </a:rPr>
              <a:t>Is a collection of operations that specify a</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service of a class or component. An interface therefore describes the </a:t>
            </a:r>
            <a:r>
              <a:rPr lang="en-US" altLang="en-US" sz="2200" b="1" dirty="0">
                <a:solidFill>
                  <a:srgbClr val="002060"/>
                </a:solidFill>
                <a:latin typeface="+mj-lt"/>
                <a:cs typeface="Times New Roman" panose="02020603050405020304" pitchFamily="18" charset="0"/>
              </a:rPr>
              <a:t>externally</a:t>
            </a:r>
            <a:r>
              <a:rPr lang="en-US" altLang="en-US" sz="2200" dirty="0">
                <a:solidFill>
                  <a:srgbClr val="002060"/>
                </a:solidFill>
                <a:latin typeface="+mj-lt"/>
                <a:cs typeface="Times New Roman" panose="02020603050405020304" pitchFamily="18" charset="0"/>
              </a:rPr>
              <a:t> visible</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behavior of that element.</a:t>
            </a:r>
          </a:p>
          <a:p>
            <a:pPr marL="274320" indent="-274320">
              <a:buSzPct val="120000"/>
              <a:buFont typeface="Wingdings" pitchFamily="2" charset="2"/>
              <a:buChar char="§"/>
            </a:pPr>
            <a:r>
              <a:rPr lang="en-US" sz="2200" dirty="0">
                <a:solidFill>
                  <a:srgbClr val="FF0000"/>
                </a:solidFill>
              </a:rPr>
              <a:t>You cannot instantiate an interface</a:t>
            </a:r>
            <a:r>
              <a:rPr lang="en-US" sz="2200" dirty="0"/>
              <a:t>. </a:t>
            </a:r>
            <a:br>
              <a:rPr lang="en-US" sz="2200" dirty="0"/>
            </a:br>
            <a:r>
              <a:rPr lang="en-US" sz="2200" dirty="0"/>
              <a:t>Therefore, interface does not contain any </a:t>
            </a:r>
            <a:r>
              <a:rPr lang="en-US" sz="2200" dirty="0">
                <a:solidFill>
                  <a:srgbClr val="FF0000"/>
                </a:solidFill>
              </a:rPr>
              <a:t>constructors</a:t>
            </a:r>
            <a:r>
              <a:rPr lang="en-US" sz="2200" dirty="0"/>
              <a:t>.</a:t>
            </a:r>
          </a:p>
          <a:p>
            <a:r>
              <a:rPr lang="en-US" sz="2200" dirty="0"/>
              <a:t>An interface is not extended by a class; </a:t>
            </a:r>
            <a:br>
              <a:rPr lang="en-US" sz="2200" dirty="0"/>
            </a:br>
            <a:r>
              <a:rPr lang="en-US" sz="2200" dirty="0"/>
              <a:t>it is implemented by a class (unchanged in implementation).</a:t>
            </a:r>
          </a:p>
          <a:p>
            <a:r>
              <a:rPr lang="en-US" sz="2200" dirty="0"/>
              <a:t>An interface can extend multiple interfaces.</a:t>
            </a:r>
            <a:endParaRPr lang="en-US" altLang="en-US" sz="2200"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278" y="1637075"/>
            <a:ext cx="45328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FF46174-D02A-45CA-9C61-6B457E2B8805}"/>
              </a:ext>
            </a:extLst>
          </p:cNvPr>
          <p:cNvSpPr txBox="1"/>
          <p:nvPr/>
        </p:nvSpPr>
        <p:spPr>
          <a:xfrm>
            <a:off x="6592530" y="4984955"/>
            <a:ext cx="1489587" cy="461665"/>
          </a:xfrm>
          <a:prstGeom prst="rect">
            <a:avLst/>
          </a:prstGeom>
          <a:noFill/>
        </p:spPr>
        <p:txBody>
          <a:bodyPr wrap="square" rtlCol="0">
            <a:spAutoFit/>
          </a:bodyPr>
          <a:lstStyle/>
          <a:p>
            <a:r>
              <a:rPr lang="en-US" sz="2400" dirty="0">
                <a:solidFill>
                  <a:srgbClr val="C00000"/>
                </a:solidFill>
              </a:rPr>
              <a:t>Interface</a:t>
            </a:r>
          </a:p>
        </p:txBody>
      </p:sp>
      <p:sp>
        <p:nvSpPr>
          <p:cNvPr id="9" name="Content Placeholder 2">
            <a:extLst>
              <a:ext uri="{FF2B5EF4-FFF2-40B4-BE49-F238E27FC236}">
                <a16:creationId xmlns:a16="http://schemas.microsoft.com/office/drawing/2014/main" id="{F8C85E40-E985-4017-9777-7DC1A8C70BD1}"/>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78526A46-4796-415D-89B9-8DDE8DC11912}"/>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5" name="Rectangle 4" descr="M. Mhahudul Hasan">
            <a:extLst>
              <a:ext uri="{FF2B5EF4-FFF2-40B4-BE49-F238E27FC236}">
                <a16:creationId xmlns:a16="http://schemas.microsoft.com/office/drawing/2014/main" id="{9FEEEE52-8E24-4C13-8CF8-EA7FE198F60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descr="M. Mhahudul Hasan">
            <a:extLst>
              <a:ext uri="{FF2B5EF4-FFF2-40B4-BE49-F238E27FC236}">
                <a16:creationId xmlns:a16="http://schemas.microsoft.com/office/drawing/2014/main" id="{8A638FF4-5FD7-4418-9CA1-2EC90FDA350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3" name="Rectangle 12" descr="M. Mhahudul Hasan">
            <a:extLst>
              <a:ext uri="{FF2B5EF4-FFF2-40B4-BE49-F238E27FC236}">
                <a16:creationId xmlns:a16="http://schemas.microsoft.com/office/drawing/2014/main" id="{5EE1CC74-EF92-46B2-B692-12C640FD760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69329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09947"/>
            <a:ext cx="11029950" cy="551938"/>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7" y="1232259"/>
            <a:ext cx="7152968" cy="4254141"/>
          </a:xfrm>
        </p:spPr>
        <p:txBody>
          <a:bodyPr>
            <a:normAutofit/>
          </a:bodyPr>
          <a:lstStyle/>
          <a:p>
            <a:pPr marL="0" lvl="1" indent="0">
              <a:buNone/>
              <a:defRPr/>
            </a:pPr>
            <a:r>
              <a:rPr lang="en-US" altLang="en-US" sz="2200" b="1" dirty="0">
                <a:solidFill>
                  <a:srgbClr val="002060"/>
                </a:solidFill>
                <a:latin typeface="+mj-lt"/>
                <a:cs typeface="Times New Roman" panose="02020603050405020304" pitchFamily="18" charset="0"/>
              </a:rPr>
              <a:t>3.  A collaboration: </a:t>
            </a:r>
            <a:r>
              <a:rPr lang="en-US" altLang="en-US" sz="2200" dirty="0">
                <a:solidFill>
                  <a:srgbClr val="002060"/>
                </a:solidFill>
                <a:latin typeface="+mj-lt"/>
                <a:cs typeface="Times New Roman" panose="02020603050405020304" pitchFamily="18" charset="0"/>
              </a:rPr>
              <a:t>A collection of UML building blocks </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(classes, interfaces, relationships) that work together to </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provide some functionality within the system. (e.g.,</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Interoperability, block chain technology to conned </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external system in providing one-stop e-services</a:t>
            </a:r>
          </a:p>
          <a:p>
            <a:pPr marL="0" lvl="1" indent="0">
              <a:buNone/>
              <a:defRPr/>
            </a:pPr>
            <a:endParaRPr lang="en-US" altLang="en-US" sz="2200" dirty="0">
              <a:solidFill>
                <a:srgbClr val="002060"/>
              </a:solidFill>
              <a:latin typeface="+mj-lt"/>
              <a:cs typeface="Times New Roman" panose="02020603050405020304" pitchFamily="18" charset="0"/>
            </a:endParaRPr>
          </a:p>
          <a:p>
            <a:pPr marL="342900" lvl="1" indent="-342900">
              <a:buNone/>
              <a:defRPr/>
            </a:pPr>
            <a:r>
              <a:rPr lang="en-US" altLang="en-US" sz="2200" dirty="0">
                <a:solidFill>
                  <a:srgbClr val="002060"/>
                </a:solidFill>
                <a:latin typeface="+mj-lt"/>
                <a:cs typeface="Times New Roman" panose="02020603050405020304" pitchFamily="18" charset="0"/>
              </a:rPr>
              <a:t>4.  </a:t>
            </a:r>
            <a:r>
              <a:rPr lang="en-US" altLang="en-US" sz="2200" b="1" dirty="0">
                <a:solidFill>
                  <a:srgbClr val="002060"/>
                </a:solidFill>
                <a:latin typeface="+mj-lt"/>
                <a:cs typeface="Times New Roman" panose="02020603050405020304" pitchFamily="18" charset="0"/>
              </a:rPr>
              <a:t>A Use case </a:t>
            </a:r>
            <a:r>
              <a:rPr lang="en-US" altLang="en-US" sz="2200" dirty="0">
                <a:solidFill>
                  <a:srgbClr val="002060"/>
                </a:solidFill>
                <a:latin typeface="+mj-lt"/>
                <a:cs typeface="Times New Roman" panose="02020603050405020304" pitchFamily="18" charset="0"/>
              </a:rPr>
              <a:t>is a description of set of sequence of actions that a system performs that yields an observable result of value to a particular </a:t>
            </a:r>
            <a:r>
              <a:rPr lang="en-US" altLang="en-US" sz="2200" b="1" dirty="0">
                <a:solidFill>
                  <a:srgbClr val="002060"/>
                </a:solidFill>
                <a:latin typeface="+mj-lt"/>
                <a:cs typeface="Times New Roman" panose="02020603050405020304" pitchFamily="18" charset="0"/>
              </a:rPr>
              <a:t>actor</a:t>
            </a:r>
            <a:r>
              <a:rPr lang="en-US" altLang="en-US" sz="2200" dirty="0">
                <a:solidFill>
                  <a:srgbClr val="002060"/>
                </a:solidFill>
                <a:latin typeface="+mj-lt"/>
                <a:cs typeface="Times New Roman" panose="02020603050405020304" pitchFamily="18" charset="0"/>
              </a:rPr>
              <a:t>.</a:t>
            </a:r>
          </a:p>
          <a:p>
            <a:pPr marL="342900" lvl="1" indent="-342900">
              <a:buNone/>
              <a:defRPr/>
            </a:pPr>
            <a:endParaRPr lang="en-US" altLang="en-US" sz="2200" dirty="0">
              <a:latin typeface="+mj-lt"/>
            </a:endParaRPr>
          </a:p>
        </p:txBody>
      </p:sp>
      <p:sp>
        <p:nvSpPr>
          <p:cNvPr id="8" name="Oval 13"/>
          <p:cNvSpPr>
            <a:spLocks noChangeArrowheads="1"/>
          </p:cNvSpPr>
          <p:nvPr/>
        </p:nvSpPr>
        <p:spPr bwMode="auto">
          <a:xfrm>
            <a:off x="8293229" y="3407369"/>
            <a:ext cx="2547258" cy="1371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solidFill>
                  <a:schemeClr val="bg1"/>
                </a:solidFill>
                <a:latin typeface="Times New Roman" panose="02020603050405020304" pitchFamily="18" charset="0"/>
              </a:rPr>
              <a:t>Registration</a:t>
            </a:r>
            <a:br>
              <a:rPr lang="en-US" altLang="en-US" sz="2800" dirty="0">
                <a:solidFill>
                  <a:schemeClr val="bg1"/>
                </a:solidFill>
                <a:latin typeface="Times New Roman" panose="02020603050405020304" pitchFamily="18" charset="0"/>
              </a:rPr>
            </a:br>
            <a:r>
              <a:rPr lang="en-US" altLang="en-US" sz="2800" dirty="0">
                <a:solidFill>
                  <a:schemeClr val="bg1"/>
                </a:solidFill>
                <a:latin typeface="Times New Roman" panose="02020603050405020304" pitchFamily="18" charset="0"/>
              </a:rPr>
              <a:t>    Course </a:t>
            </a:r>
          </a:p>
        </p:txBody>
      </p:sp>
      <p:pic>
        <p:nvPicPr>
          <p:cNvPr id="5" name="Picture 4"/>
          <p:cNvPicPr>
            <a:picLocks noChangeAspect="1"/>
          </p:cNvPicPr>
          <p:nvPr/>
        </p:nvPicPr>
        <p:blipFill>
          <a:blip r:embed="rId2"/>
          <a:stretch>
            <a:fillRect/>
          </a:stretch>
        </p:blipFill>
        <p:spPr>
          <a:xfrm>
            <a:off x="8442324" y="1738031"/>
            <a:ext cx="2455545" cy="1144225"/>
          </a:xfrm>
          <a:prstGeom prst="rect">
            <a:avLst/>
          </a:prstGeom>
        </p:spPr>
      </p:pic>
      <p:sp>
        <p:nvSpPr>
          <p:cNvPr id="10" name="Content Placeholder 2">
            <a:extLst>
              <a:ext uri="{FF2B5EF4-FFF2-40B4-BE49-F238E27FC236}">
                <a16:creationId xmlns:a16="http://schemas.microsoft.com/office/drawing/2014/main" id="{02E82B60-F1E8-474F-82B5-11ECFF761F4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6B6C7A04-AC41-4D01-A43A-7C7CEE3D07F2}"/>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3" name="Rectangle 2" descr="M. Mhahudul Hasan">
            <a:extLst>
              <a:ext uri="{FF2B5EF4-FFF2-40B4-BE49-F238E27FC236}">
                <a16:creationId xmlns:a16="http://schemas.microsoft.com/office/drawing/2014/main" id="{16982704-839E-4006-9DE0-7F88FF30D56C}"/>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2FD436D5-5001-4626-99EA-BEE1002BDAE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7" name="Rectangle 6" descr="M. Mhahudul Hasan">
            <a:extLst>
              <a:ext uri="{FF2B5EF4-FFF2-40B4-BE49-F238E27FC236}">
                <a16:creationId xmlns:a16="http://schemas.microsoft.com/office/drawing/2014/main" id="{74128775-4ADD-493C-896D-555E213FE24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35522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83689"/>
            <a:ext cx="11029950" cy="566686"/>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53961" y="1264316"/>
            <a:ext cx="11182350" cy="3317875"/>
          </a:xfrm>
        </p:spPr>
        <p:txBody>
          <a:bodyPr>
            <a:normAutofit/>
          </a:bodyPr>
          <a:lstStyle/>
          <a:p>
            <a:pPr lvl="0">
              <a:buNone/>
            </a:pPr>
            <a:r>
              <a:rPr lang="en-US" sz="2200" b="1" dirty="0"/>
              <a:t>5.   An active class</a:t>
            </a:r>
            <a:endParaRPr lang="en-US" sz="2200" dirty="0"/>
          </a:p>
          <a:p>
            <a:pPr lvl="0"/>
            <a:r>
              <a:rPr lang="en-US" sz="2200" dirty="0"/>
              <a:t>is a class whose objects (known active object) own one or more processes or threads and therefore can initiate control activity (</a:t>
            </a:r>
            <a:r>
              <a:rPr lang="en-US" sz="2200" i="1" dirty="0"/>
              <a:t>modify variables, change program behavior, and so on)</a:t>
            </a:r>
            <a:r>
              <a:rPr lang="en-US" sz="2200" dirty="0"/>
              <a:t>.</a:t>
            </a:r>
          </a:p>
          <a:p>
            <a:pPr lvl="0"/>
            <a:r>
              <a:rPr lang="en-US" sz="2200" dirty="0"/>
              <a:t>Active object initiate and control the flow of activity, while passive object wait for another object to call them generally for store data and serve other classes. </a:t>
            </a:r>
          </a:p>
          <a:p>
            <a:pPr lvl="0"/>
            <a:r>
              <a:rPr lang="en-US" sz="2200" dirty="0"/>
              <a:t>Graphically, an active class is rendered as a class with double lines on the left and right </a:t>
            </a:r>
          </a:p>
          <a:p>
            <a:pPr marL="457200" lvl="1" indent="-457200">
              <a:buAutoNum type="arabicPeriod" startAt="5"/>
              <a:defRPr/>
            </a:pPr>
            <a:endParaRPr lang="en-US" altLang="en-US" sz="2200" dirty="0">
              <a:latin typeface="+mj-lt"/>
            </a:endParaRPr>
          </a:p>
        </p:txBody>
      </p:sp>
      <p:pic>
        <p:nvPicPr>
          <p:cNvPr id="9" name="Picture 2" descr="http://umlguide2.uw.hu/images/0321267974/graphics/02fig05.gif"/>
          <p:cNvPicPr>
            <a:picLocks noChangeAspect="1" noChangeArrowheads="1"/>
          </p:cNvPicPr>
          <p:nvPr/>
        </p:nvPicPr>
        <p:blipFill>
          <a:blip r:embed="rId2"/>
          <a:srcRect/>
          <a:stretch>
            <a:fillRect/>
          </a:stretch>
        </p:blipFill>
        <p:spPr bwMode="auto">
          <a:xfrm>
            <a:off x="4142400" y="4289393"/>
            <a:ext cx="2057400" cy="1828800"/>
          </a:xfrm>
          <a:prstGeom prst="rect">
            <a:avLst/>
          </a:prstGeom>
          <a:noFill/>
        </p:spPr>
      </p:pic>
      <p:sp>
        <p:nvSpPr>
          <p:cNvPr id="8" name="Content Placeholder 2">
            <a:extLst>
              <a:ext uri="{FF2B5EF4-FFF2-40B4-BE49-F238E27FC236}">
                <a16:creationId xmlns:a16="http://schemas.microsoft.com/office/drawing/2014/main" id="{7194A1BE-C53D-4361-AC35-0978FC5A9A93}"/>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7FDAFC23-9572-4EF2-8E16-6D47BCC2D798}"/>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3" name="Rectangle 2" descr="M. Mhahudul Hasan">
            <a:extLst>
              <a:ext uri="{FF2B5EF4-FFF2-40B4-BE49-F238E27FC236}">
                <a16:creationId xmlns:a16="http://schemas.microsoft.com/office/drawing/2014/main" id="{1DC2444F-CE92-4C2B-A3D2-C3D96D235FF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B8C970F-C16D-4F86-8DE8-54D4471D3F2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4E315B03-D4FB-4541-9357-36B0A52F72B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77436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Structural  things</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97135" y="1828800"/>
            <a:ext cx="11181805" cy="3069772"/>
          </a:xfrm>
        </p:spPr>
        <p:txBody>
          <a:bodyPr>
            <a:normAutofit lnSpcReduction="10000"/>
          </a:bodyPr>
          <a:lstStyle/>
          <a:p>
            <a:pPr marL="0" lvl="0" indent="0">
              <a:buNone/>
            </a:pPr>
            <a:r>
              <a:rPr lang="en-US" sz="2000" b="1" dirty="0"/>
              <a:t>6.  A Component </a:t>
            </a:r>
            <a:r>
              <a:rPr lang="en-US" sz="2000" dirty="0"/>
              <a:t>is a packaging of classes, interfaces, and collaboration. Total program is divided into various parts or module.</a:t>
            </a:r>
          </a:p>
          <a:p>
            <a:pPr marL="457200" lvl="0" indent="-457200">
              <a:buAutoNum type="arabicPeriod" startAt="6"/>
            </a:pPr>
            <a:endParaRPr lang="en-US" sz="2000" dirty="0"/>
          </a:p>
          <a:p>
            <a:pPr marL="457200" lvl="0" indent="-457200">
              <a:buAutoNum type="arabicPeriod" startAt="6"/>
            </a:pPr>
            <a:endParaRPr lang="en-US" sz="2000" dirty="0"/>
          </a:p>
          <a:p>
            <a:pPr marL="457200" lvl="0" indent="-457200">
              <a:buAutoNum type="arabicPeriod" startAt="6"/>
            </a:pPr>
            <a:endParaRPr lang="en-US" sz="2000" dirty="0"/>
          </a:p>
          <a:p>
            <a:pPr marL="457200" lvl="0" indent="-457200">
              <a:buNone/>
            </a:pPr>
            <a:endParaRPr lang="en-US" sz="2000" dirty="0"/>
          </a:p>
          <a:p>
            <a:pPr marL="457200" lvl="0" indent="-457200">
              <a:buNone/>
            </a:pPr>
            <a:r>
              <a:rPr lang="en-US" sz="2000" dirty="0"/>
              <a:t>7.  </a:t>
            </a:r>
            <a:r>
              <a:rPr lang="en-US" sz="2000" b="1" dirty="0"/>
              <a:t>A Node: </a:t>
            </a:r>
            <a:r>
              <a:rPr lang="en-US" sz="2000" dirty="0"/>
              <a:t>Computational resources that exists at run time, typically h/w resources</a:t>
            </a:r>
            <a:br>
              <a:rPr lang="en-US" sz="2000" dirty="0"/>
            </a:br>
            <a:r>
              <a:rPr lang="en-US" sz="2000" dirty="0"/>
              <a:t>e.g., memory, processor, etc.</a:t>
            </a:r>
          </a:p>
        </p:txBody>
      </p:sp>
      <p:sp>
        <p:nvSpPr>
          <p:cNvPr id="6" name="Rectangle 17"/>
          <p:cNvSpPr>
            <a:spLocks noChangeArrowheads="1"/>
          </p:cNvSpPr>
          <p:nvPr/>
        </p:nvSpPr>
        <p:spPr bwMode="auto">
          <a:xfrm>
            <a:off x="4909458" y="2549434"/>
            <a:ext cx="2057400" cy="12192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rPr>
              <a:t>Course.cpp</a:t>
            </a:r>
          </a:p>
        </p:txBody>
      </p:sp>
      <p:sp>
        <p:nvSpPr>
          <p:cNvPr id="7" name="Rectangle 18"/>
          <p:cNvSpPr>
            <a:spLocks noChangeArrowheads="1"/>
          </p:cNvSpPr>
          <p:nvPr/>
        </p:nvSpPr>
        <p:spPr bwMode="auto">
          <a:xfrm>
            <a:off x="4680858" y="2701834"/>
            <a:ext cx="304800" cy="152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Rectangle 19"/>
          <p:cNvSpPr>
            <a:spLocks noChangeArrowheads="1"/>
          </p:cNvSpPr>
          <p:nvPr/>
        </p:nvSpPr>
        <p:spPr bwMode="auto">
          <a:xfrm>
            <a:off x="4680858" y="3463834"/>
            <a:ext cx="304800" cy="152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108" y="4611189"/>
            <a:ext cx="19050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C9CBB86C-67B5-4702-8B4D-3789F53F59B8}"/>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7CFEE31D-4AD4-4850-81A9-84DA8EF9BF6F}"/>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3" name="Rectangle 2" descr="M. Mhahudul Hasan">
            <a:extLst>
              <a:ext uri="{FF2B5EF4-FFF2-40B4-BE49-F238E27FC236}">
                <a16:creationId xmlns:a16="http://schemas.microsoft.com/office/drawing/2014/main" id="{6B68CC50-8A81-4523-B656-8E695555F47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3EBA0F60-29B8-4F95-A0E8-46064E40DAB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9" name="Rectangle 8" descr="M. Mhahudul Hasan">
            <a:extLst>
              <a:ext uri="{FF2B5EF4-FFF2-40B4-BE49-F238E27FC236}">
                <a16:creationId xmlns:a16="http://schemas.microsoft.com/office/drawing/2014/main" id="{DA366C24-3F64-426F-9199-2FCB12A358D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65232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behavioral  things</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13952" y="1815739"/>
            <a:ext cx="11038114" cy="3670662"/>
          </a:xfrm>
        </p:spPr>
        <p:txBody>
          <a:bodyPr>
            <a:normAutofit/>
          </a:bodyPr>
          <a:lstStyle/>
          <a:p>
            <a:pPr>
              <a:buFont typeface="Wingdings" pitchFamily="2" charset="2"/>
              <a:buChar char="q"/>
            </a:pPr>
            <a:r>
              <a:rPr lang="en-US" altLang="en-US" sz="2000" dirty="0">
                <a:latin typeface="+mj-lt"/>
                <a:cs typeface="Times New Roman" panose="02020603050405020304" pitchFamily="18" charset="0"/>
              </a:rPr>
              <a:t>These are the </a:t>
            </a:r>
            <a:r>
              <a:rPr lang="en-US" altLang="en-US" sz="2000" dirty="0">
                <a:solidFill>
                  <a:srgbClr val="FF0000"/>
                </a:solidFill>
                <a:latin typeface="+mj-lt"/>
                <a:cs typeface="Times New Roman" panose="02020603050405020304" pitchFamily="18" charset="0"/>
              </a:rPr>
              <a:t>verbs </a:t>
            </a:r>
            <a:r>
              <a:rPr lang="en-US" altLang="en-US" sz="2000" dirty="0">
                <a:latin typeface="+mj-lt"/>
                <a:cs typeface="Times New Roman" panose="02020603050405020304" pitchFamily="18" charset="0"/>
              </a:rPr>
              <a:t>of a model.</a:t>
            </a:r>
          </a:p>
          <a:p>
            <a:pPr>
              <a:buFont typeface="Wingdings" pitchFamily="2" charset="2"/>
              <a:buChar char="q"/>
            </a:pPr>
            <a:r>
              <a:rPr lang="en-US" altLang="en-US" sz="2000" dirty="0">
                <a:solidFill>
                  <a:srgbClr val="FF0000"/>
                </a:solidFill>
                <a:latin typeface="+mj-lt"/>
                <a:cs typeface="Times New Roman" panose="02020603050405020304" pitchFamily="18" charset="0"/>
              </a:rPr>
              <a:t>Dynamic parts </a:t>
            </a:r>
            <a:r>
              <a:rPr lang="en-US" altLang="en-US" sz="2000" dirty="0">
                <a:latin typeface="+mj-lt"/>
                <a:cs typeface="Times New Roman" panose="02020603050405020304" pitchFamily="18" charset="0"/>
              </a:rPr>
              <a:t>of UML models. </a:t>
            </a:r>
          </a:p>
          <a:p>
            <a:pPr>
              <a:buFont typeface="Wingdings" pitchFamily="2" charset="2"/>
              <a:buChar char="q"/>
            </a:pPr>
            <a:r>
              <a:rPr lang="en-US" altLang="en-US" sz="2000" dirty="0">
                <a:solidFill>
                  <a:srgbClr val="FF0000"/>
                </a:solidFill>
                <a:latin typeface="+mj-lt"/>
                <a:cs typeface="Times New Roman" panose="02020603050405020304" pitchFamily="18" charset="0"/>
              </a:rPr>
              <a:t>Representing behavior </a:t>
            </a:r>
            <a:r>
              <a:rPr lang="en-US" altLang="en-US" sz="2000" dirty="0">
                <a:latin typeface="+mj-lt"/>
                <a:cs typeface="Times New Roman" panose="02020603050405020304" pitchFamily="18" charset="0"/>
              </a:rPr>
              <a:t>over time and space. </a:t>
            </a:r>
          </a:p>
          <a:p>
            <a:pPr>
              <a:buFont typeface="Wingdings" pitchFamily="2" charset="2"/>
              <a:buChar char="q"/>
            </a:pPr>
            <a:r>
              <a:rPr lang="en-US" altLang="en-US" sz="2000" dirty="0">
                <a:latin typeface="+mj-lt"/>
                <a:cs typeface="Times New Roman" panose="02020603050405020304" pitchFamily="18" charset="0"/>
              </a:rPr>
              <a:t>There are </a:t>
            </a:r>
            <a:r>
              <a:rPr lang="en-US" altLang="en-US" sz="2000" b="1" dirty="0">
                <a:latin typeface="+mj-lt"/>
                <a:cs typeface="Times New Roman" panose="02020603050405020304" pitchFamily="18" charset="0"/>
              </a:rPr>
              <a:t>two</a:t>
            </a:r>
            <a:r>
              <a:rPr lang="en-US" altLang="en-US" sz="2000" dirty="0">
                <a:latin typeface="+mj-lt"/>
                <a:cs typeface="Times New Roman" panose="02020603050405020304" pitchFamily="18" charset="0"/>
              </a:rPr>
              <a:t> kinds of behavioral things</a:t>
            </a:r>
            <a:br>
              <a:rPr lang="en-US" altLang="en-US" sz="2000" dirty="0">
                <a:latin typeface="+mj-lt"/>
                <a:cs typeface="Times New Roman" panose="02020603050405020304" pitchFamily="18" charset="0"/>
              </a:rPr>
            </a:br>
            <a:endParaRPr lang="en-US" altLang="en-US" sz="2000" dirty="0">
              <a:latin typeface="+mj-lt"/>
              <a:cs typeface="Times New Roman" panose="02020603050405020304" pitchFamily="18" charset="0"/>
            </a:endParaRPr>
          </a:p>
          <a:p>
            <a:pPr>
              <a:buNone/>
            </a:pPr>
            <a:r>
              <a:rPr lang="en-US" altLang="en-US" sz="2000" b="1" dirty="0">
                <a:latin typeface="+mj-lt"/>
                <a:cs typeface="Times New Roman" panose="02020603050405020304" pitchFamily="18" charset="0"/>
              </a:rPr>
              <a:t>1.  Interaction: </a:t>
            </a:r>
            <a:r>
              <a:rPr lang="en-US" altLang="en-US" sz="2000" dirty="0">
                <a:latin typeface="+mj-lt"/>
                <a:cs typeface="Times New Roman" panose="02020603050405020304" pitchFamily="18" charset="0"/>
              </a:rPr>
              <a:t>A set of object exchanging messages to accomplish a specific purpose</a:t>
            </a:r>
          </a:p>
          <a:p>
            <a:pPr lvl="1">
              <a:buNone/>
            </a:pPr>
            <a:endParaRPr lang="en-US" altLang="en-US" sz="2000" dirty="0">
              <a:latin typeface="+mj-lt"/>
              <a:cs typeface="Times New Roman" panose="02020603050405020304" pitchFamily="18" charset="0"/>
            </a:endParaRPr>
          </a:p>
          <a:p>
            <a:pPr>
              <a:buNone/>
            </a:pPr>
            <a:r>
              <a:rPr lang="en-US" altLang="en-US" sz="2000" b="1" dirty="0">
                <a:latin typeface="+mj-lt"/>
                <a:cs typeface="Times New Roman" panose="02020603050405020304" pitchFamily="18" charset="0"/>
              </a:rPr>
              <a:t>2.  A state machine: </a:t>
            </a:r>
            <a:r>
              <a:rPr lang="en-US" altLang="en-US" sz="2000" dirty="0">
                <a:latin typeface="+mj-lt"/>
              </a:rPr>
              <a:t>specifies the sequence of states that an object or an interaction goes through during its lifetime in response to events.</a:t>
            </a:r>
            <a:endParaRPr lang="en-US" sz="2000" dirty="0">
              <a:latin typeface="+mj-lt"/>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709" y="4376057"/>
            <a:ext cx="4103688" cy="32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p:nvSpPr>
        <p:spPr>
          <a:xfrm>
            <a:off x="3825240" y="5564459"/>
            <a:ext cx="12192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ln w="12700">
                  <a:solidFill>
                    <a:schemeClr val="tx2">
                      <a:satMod val="155000"/>
                    </a:schemeClr>
                  </a:solidFill>
                  <a:prstDash val="solid"/>
                </a:ln>
                <a:solidFill>
                  <a:schemeClr val="tx1"/>
                </a:solidFill>
              </a:rPr>
              <a:t>Study</a:t>
            </a:r>
          </a:p>
        </p:txBody>
      </p:sp>
      <p:sp>
        <p:nvSpPr>
          <p:cNvPr id="13" name="Oval 12"/>
          <p:cNvSpPr/>
          <p:nvPr/>
        </p:nvSpPr>
        <p:spPr>
          <a:xfrm>
            <a:off x="8055430" y="5640659"/>
            <a:ext cx="16002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ln w="12700">
                  <a:solidFill>
                    <a:schemeClr val="tx2">
                      <a:satMod val="155000"/>
                    </a:schemeClr>
                  </a:solidFill>
                  <a:prstDash val="solid"/>
                </a:ln>
                <a:solidFill>
                  <a:schemeClr val="tx1"/>
                </a:solidFill>
              </a:rPr>
              <a:t>Vacation</a:t>
            </a:r>
          </a:p>
        </p:txBody>
      </p:sp>
      <p:sp>
        <p:nvSpPr>
          <p:cNvPr id="14" name="Line 8"/>
          <p:cNvSpPr>
            <a:spLocks noChangeShapeType="1"/>
          </p:cNvSpPr>
          <p:nvPr/>
        </p:nvSpPr>
        <p:spPr bwMode="auto">
          <a:xfrm>
            <a:off x="4892040" y="5716859"/>
            <a:ext cx="3352800" cy="0"/>
          </a:xfrm>
          <a:prstGeom prst="line">
            <a:avLst/>
          </a:prstGeom>
          <a:noFill/>
          <a:ln w="9525">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8"/>
          <p:cNvSpPr>
            <a:spLocks noChangeShapeType="1"/>
          </p:cNvSpPr>
          <p:nvPr/>
        </p:nvSpPr>
        <p:spPr bwMode="auto">
          <a:xfrm flipH="1">
            <a:off x="4892040" y="6326459"/>
            <a:ext cx="3276600" cy="0"/>
          </a:xfrm>
          <a:prstGeom prst="line">
            <a:avLst/>
          </a:prstGeom>
          <a:noFill/>
          <a:ln w="9525">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Box 9"/>
          <p:cNvSpPr txBox="1">
            <a:spLocks noChangeArrowheads="1"/>
          </p:cNvSpPr>
          <p:nvPr/>
        </p:nvSpPr>
        <p:spPr bwMode="auto">
          <a:xfrm>
            <a:off x="5325291" y="5377225"/>
            <a:ext cx="251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dirty="0"/>
              <a:t>        </a:t>
            </a:r>
            <a:r>
              <a:rPr lang="en-US" altLang="en-US" sz="1600" dirty="0" err="1"/>
              <a:t>Msg</a:t>
            </a:r>
            <a:r>
              <a:rPr lang="en-US" altLang="en-US" sz="1600" dirty="0"/>
              <a:t>: Vacation</a:t>
            </a:r>
          </a:p>
        </p:txBody>
      </p:sp>
      <p:sp>
        <p:nvSpPr>
          <p:cNvPr id="17" name="TextBox 10"/>
          <p:cNvSpPr txBox="1">
            <a:spLocks noChangeArrowheads="1"/>
          </p:cNvSpPr>
          <p:nvPr/>
        </p:nvSpPr>
        <p:spPr bwMode="auto">
          <a:xfrm>
            <a:off x="5438503" y="6309269"/>
            <a:ext cx="2514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t>        </a:t>
            </a:r>
            <a:r>
              <a:rPr lang="en-US" altLang="en-US" sz="1600" dirty="0" err="1"/>
              <a:t>Msg</a:t>
            </a:r>
            <a:r>
              <a:rPr lang="en-US" altLang="en-US" sz="1600" dirty="0"/>
              <a:t>: Study</a:t>
            </a:r>
          </a:p>
        </p:txBody>
      </p:sp>
      <p:pic>
        <p:nvPicPr>
          <p:cNvPr id="18" name="Picture 3"/>
          <p:cNvPicPr>
            <a:picLocks noChangeAspect="1" noChangeArrowheads="1"/>
          </p:cNvPicPr>
          <p:nvPr/>
        </p:nvPicPr>
        <p:blipFill>
          <a:blip r:embed="rId3"/>
          <a:srcRect/>
          <a:stretch>
            <a:fillRect/>
          </a:stretch>
        </p:blipFill>
        <p:spPr bwMode="auto">
          <a:xfrm>
            <a:off x="9845040" y="5640659"/>
            <a:ext cx="2152650" cy="838200"/>
          </a:xfrm>
          <a:prstGeom prst="rect">
            <a:avLst/>
          </a:prstGeom>
          <a:noFill/>
          <a:ln w="9525">
            <a:noFill/>
            <a:miter lim="800000"/>
            <a:headEnd/>
            <a:tailEnd/>
          </a:ln>
          <a:effectLst/>
        </p:spPr>
      </p:pic>
      <p:sp>
        <p:nvSpPr>
          <p:cNvPr id="21" name="Content Placeholder 2">
            <a:extLst>
              <a:ext uri="{FF2B5EF4-FFF2-40B4-BE49-F238E27FC236}">
                <a16:creationId xmlns:a16="http://schemas.microsoft.com/office/drawing/2014/main" id="{48738BD5-8765-4D5E-8CCF-3BDEFFF982A8}"/>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22" name="Slide Number Placeholder 3">
            <a:extLst>
              <a:ext uri="{FF2B5EF4-FFF2-40B4-BE49-F238E27FC236}">
                <a16:creationId xmlns:a16="http://schemas.microsoft.com/office/drawing/2014/main" id="{031320B2-C91E-4449-8E27-3410831EFBC0}"/>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3" name="Rectangle 2" descr="M. Mhahudul Hasan">
            <a:extLst>
              <a:ext uri="{FF2B5EF4-FFF2-40B4-BE49-F238E27FC236}">
                <a16:creationId xmlns:a16="http://schemas.microsoft.com/office/drawing/2014/main" id="{D2E8160B-94B7-4304-B691-DAE58A2EB7A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1BB739E-B38A-4275-B113-2EB86ACF626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B2B2B48E-C73A-4D97-B4B1-E618798F9DA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32460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22441"/>
          </a:xfrm>
        </p:spPr>
        <p:txBody>
          <a:bodyPr/>
          <a:lstStyle/>
          <a:p>
            <a:pPr algn="ctr"/>
            <a:r>
              <a:rPr lang="en-US" altLang="en-US" b="1" dirty="0">
                <a:solidFill>
                  <a:srgbClr val="0070C0"/>
                </a:solidFill>
                <a:latin typeface="Book Antiqua" pitchFamily="18" charset="0"/>
              </a:rPr>
              <a:t>grouping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96696" y="1190522"/>
            <a:ext cx="11182350" cy="2260601"/>
          </a:xfrm>
        </p:spPr>
        <p:txBody>
          <a:bodyPr>
            <a:normAutofit/>
          </a:bodyPr>
          <a:lstStyle/>
          <a:p>
            <a:pPr marL="457200" indent="-457200">
              <a:buFont typeface="Wingdings" pitchFamily="2" charset="2"/>
              <a:buChar char="q"/>
            </a:pPr>
            <a:r>
              <a:rPr lang="en-US" sz="2200" dirty="0"/>
              <a:t>The organizational parts of UML models. These are the boxes into which a model can be decomposed. There is one primary kind of grouping thing, namely, </a:t>
            </a:r>
            <a:r>
              <a:rPr lang="en-US" sz="2200" b="1" dirty="0"/>
              <a:t>packages</a:t>
            </a:r>
            <a:r>
              <a:rPr lang="en-US" sz="2200" dirty="0"/>
              <a:t>. </a:t>
            </a:r>
          </a:p>
          <a:p>
            <a:pPr marL="457200" indent="-457200">
              <a:buFont typeface="Wingdings" pitchFamily="2" charset="2"/>
              <a:buChar char="q"/>
            </a:pPr>
            <a:r>
              <a:rPr lang="en-US" sz="2200" dirty="0"/>
              <a:t>Organizing elements (structural/behavioral) into groups.</a:t>
            </a:r>
          </a:p>
          <a:p>
            <a:pPr marL="457200" indent="-457200">
              <a:buFont typeface="Wingdings" pitchFamily="2" charset="2"/>
              <a:buChar char="q"/>
            </a:pPr>
            <a:r>
              <a:rPr lang="en-US" sz="2200" dirty="0"/>
              <a:t>Purely conceptual. only exists at development time. And can be nested.</a:t>
            </a:r>
          </a:p>
          <a:p>
            <a:pPr marL="457200" indent="-457200">
              <a:buFont typeface="Wingdings" pitchFamily="2" charset="2"/>
              <a:buChar char="q"/>
            </a:pPr>
            <a:r>
              <a:rPr lang="en-US" sz="2200" dirty="0"/>
              <a:t>Variations of packages are: Frameworks, models, &amp; subsystems. </a:t>
            </a:r>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sp>
        <p:nvSpPr>
          <p:cNvPr id="12" name="Rectangle 19"/>
          <p:cNvSpPr>
            <a:spLocks noChangeArrowheads="1"/>
          </p:cNvSpPr>
          <p:nvPr/>
        </p:nvSpPr>
        <p:spPr bwMode="auto">
          <a:xfrm>
            <a:off x="3798201" y="4124984"/>
            <a:ext cx="4495800" cy="1981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8"/>
          <p:cNvSpPr>
            <a:spLocks noChangeArrowheads="1"/>
          </p:cNvSpPr>
          <p:nvPr/>
        </p:nvSpPr>
        <p:spPr bwMode="auto">
          <a:xfrm>
            <a:off x="3950601" y="4486934"/>
            <a:ext cx="698500" cy="1714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Rectangle 13"/>
          <p:cNvSpPr>
            <a:spLocks noChangeArrowheads="1"/>
          </p:cNvSpPr>
          <p:nvPr/>
        </p:nvSpPr>
        <p:spPr bwMode="auto">
          <a:xfrm>
            <a:off x="3798201" y="3820184"/>
            <a:ext cx="1271588" cy="3111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Rectangle 23"/>
          <p:cNvSpPr>
            <a:spLocks noChangeArrowheads="1"/>
          </p:cNvSpPr>
          <p:nvPr/>
        </p:nvSpPr>
        <p:spPr bwMode="auto">
          <a:xfrm>
            <a:off x="5779401" y="4505984"/>
            <a:ext cx="698500" cy="1714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Rectangle 17"/>
          <p:cNvSpPr>
            <a:spLocks noChangeArrowheads="1"/>
          </p:cNvSpPr>
          <p:nvPr/>
        </p:nvSpPr>
        <p:spPr bwMode="auto">
          <a:xfrm>
            <a:off x="3950601" y="4658384"/>
            <a:ext cx="17526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Course Manager</a:t>
            </a:r>
          </a:p>
        </p:txBody>
      </p:sp>
      <p:sp>
        <p:nvSpPr>
          <p:cNvPr id="17" name="Rectangle 22"/>
          <p:cNvSpPr>
            <a:spLocks noChangeArrowheads="1"/>
          </p:cNvSpPr>
          <p:nvPr/>
        </p:nvSpPr>
        <p:spPr bwMode="auto">
          <a:xfrm>
            <a:off x="5779401" y="4658384"/>
            <a:ext cx="1905000" cy="1143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Student Admission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-Student</a:t>
            </a:r>
          </a:p>
          <a:p>
            <a:pPr eaLnBrk="1" hangingPunct="1"/>
            <a:r>
              <a:rPr lang="en-US" altLang="en-US" dirty="0">
                <a:latin typeface="Times New Roman" panose="02020603050405020304" pitchFamily="18" charset="0"/>
              </a:rPr>
              <a:t>+Department</a:t>
            </a:r>
          </a:p>
        </p:txBody>
      </p:sp>
      <p:sp>
        <p:nvSpPr>
          <p:cNvPr id="18" name="Text Box 21"/>
          <p:cNvSpPr txBox="1">
            <a:spLocks noChangeArrowheads="1"/>
          </p:cNvSpPr>
          <p:nvPr/>
        </p:nvSpPr>
        <p:spPr bwMode="auto">
          <a:xfrm>
            <a:off x="4331601" y="4124984"/>
            <a:ext cx="234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University Administration</a:t>
            </a:r>
          </a:p>
        </p:txBody>
      </p:sp>
      <p:sp>
        <p:nvSpPr>
          <p:cNvPr id="21" name="Content Placeholder 2">
            <a:extLst>
              <a:ext uri="{FF2B5EF4-FFF2-40B4-BE49-F238E27FC236}">
                <a16:creationId xmlns:a16="http://schemas.microsoft.com/office/drawing/2014/main" id="{0296CABE-BB7D-4867-803C-74EA18160B29}"/>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22" name="Slide Number Placeholder 3">
            <a:extLst>
              <a:ext uri="{FF2B5EF4-FFF2-40B4-BE49-F238E27FC236}">
                <a16:creationId xmlns:a16="http://schemas.microsoft.com/office/drawing/2014/main" id="{A9B70C6A-A141-48A2-83C0-2FBA1CB041C2}"/>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3" name="Rectangle 2" descr="M. Mhahudul Hasan">
            <a:extLst>
              <a:ext uri="{FF2B5EF4-FFF2-40B4-BE49-F238E27FC236}">
                <a16:creationId xmlns:a16="http://schemas.microsoft.com/office/drawing/2014/main" id="{37CFB58F-27A4-4ACF-AE3E-D625D5DDAF41}"/>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03FB6B1-C3DA-4333-803C-E1A93E42306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64B2141F-FC5A-42FD-A38F-6CEF1FEC835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21033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51938"/>
          </a:xfrm>
        </p:spPr>
        <p:txBody>
          <a:bodyPr/>
          <a:lstStyle/>
          <a:p>
            <a:pPr algn="ctr"/>
            <a:r>
              <a:rPr lang="en-US" altLang="en-US" b="1" dirty="0">
                <a:solidFill>
                  <a:srgbClr val="0070C0"/>
                </a:solidFill>
                <a:latin typeface="Book Antiqua" pitchFamily="18" charset="0"/>
              </a:rPr>
              <a:t>Annotational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988141" y="1446571"/>
            <a:ext cx="10412362" cy="1919288"/>
          </a:xfrm>
        </p:spPr>
        <p:txBody>
          <a:bodyPr>
            <a:normAutofit/>
          </a:bodyPr>
          <a:lstStyle/>
          <a:p>
            <a:pPr lvl="0"/>
            <a:r>
              <a:rPr lang="en-US" sz="2200" dirty="0"/>
              <a:t>Annotational things are the </a:t>
            </a:r>
            <a:r>
              <a:rPr lang="en-US" sz="2200" b="1" dirty="0"/>
              <a:t>explanatory</a:t>
            </a:r>
            <a:r>
              <a:rPr lang="en-US" sz="2200" dirty="0"/>
              <a:t> parts of UML models. </a:t>
            </a:r>
          </a:p>
          <a:p>
            <a:pPr lvl="0"/>
            <a:r>
              <a:rPr lang="en-US" sz="2200" dirty="0"/>
              <a:t>These are the comments you may apply to describe, illuminate, and remark about any element in a model. </a:t>
            </a:r>
          </a:p>
          <a:p>
            <a:r>
              <a:rPr lang="en-US" sz="2200" dirty="0"/>
              <a:t>There is one primary kind of Annotational thing, called a </a:t>
            </a:r>
            <a:r>
              <a:rPr lang="en-US" sz="2200" b="1" dirty="0"/>
              <a:t>note</a:t>
            </a:r>
            <a:r>
              <a:rPr lang="en-US" sz="2200" dirty="0"/>
              <a:t>.</a:t>
            </a:r>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996" y="3938942"/>
            <a:ext cx="28130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a:srcRect/>
          <a:stretch>
            <a:fillRect/>
          </a:stretch>
        </p:blipFill>
        <p:spPr bwMode="auto">
          <a:xfrm>
            <a:off x="2415505" y="3639059"/>
            <a:ext cx="1876425" cy="1495425"/>
          </a:xfrm>
          <a:prstGeom prst="rect">
            <a:avLst/>
          </a:prstGeom>
          <a:noFill/>
          <a:ln w="9525">
            <a:noFill/>
            <a:miter lim="800000"/>
            <a:headEnd/>
            <a:tailEnd/>
          </a:ln>
          <a:effectLst/>
        </p:spPr>
      </p:pic>
      <p:sp>
        <p:nvSpPr>
          <p:cNvPr id="10" name="Content Placeholder 2">
            <a:extLst>
              <a:ext uri="{FF2B5EF4-FFF2-40B4-BE49-F238E27FC236}">
                <a16:creationId xmlns:a16="http://schemas.microsoft.com/office/drawing/2014/main" id="{E74FE781-73BE-47FC-92FA-0D36D8015818}"/>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2" name="Slide Number Placeholder 3">
            <a:extLst>
              <a:ext uri="{FF2B5EF4-FFF2-40B4-BE49-F238E27FC236}">
                <a16:creationId xmlns:a16="http://schemas.microsoft.com/office/drawing/2014/main" id="{A310E53F-FB59-4FA8-9556-3C82F070985C}"/>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3" name="Rectangle 2" descr="M. Mhahudul Hasan">
            <a:extLst>
              <a:ext uri="{FF2B5EF4-FFF2-40B4-BE49-F238E27FC236}">
                <a16:creationId xmlns:a16="http://schemas.microsoft.com/office/drawing/2014/main" id="{D0993D96-CB7C-4DE4-B64E-D20BF3B8C51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9D9F2D48-74B0-4E92-9DB9-F31867F5D84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B2B19ACB-CB16-4869-A319-D343C6807A9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269649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Relationships  in  </a:t>
            </a:r>
            <a:r>
              <a:rPr lang="en-US" altLang="en-US" b="1" dirty="0" err="1">
                <a:latin typeface="Book Antiqua" pitchFamily="18" charset="0"/>
              </a:rPr>
              <a:t>uml</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6388" y="1985553"/>
            <a:ext cx="11181805" cy="3696789"/>
          </a:xfrm>
        </p:spPr>
        <p:txBody>
          <a:bodyPr>
            <a:normAutofit/>
          </a:bodyPr>
          <a:lstStyle/>
          <a:p>
            <a:pPr>
              <a:buFont typeface="Wingdings" pitchFamily="2" charset="2"/>
              <a:buChar char="q"/>
            </a:pPr>
            <a:r>
              <a:rPr lang="en-US" sz="2000" dirty="0"/>
              <a:t>There are four kinds of relationships in the UML</a:t>
            </a:r>
          </a:p>
          <a:p>
            <a:pPr lvl="1"/>
            <a:r>
              <a:rPr lang="en-US" sz="2000" dirty="0"/>
              <a:t>Association</a:t>
            </a:r>
          </a:p>
          <a:p>
            <a:pPr lvl="1"/>
            <a:r>
              <a:rPr lang="en-US" sz="2000" dirty="0"/>
              <a:t>Generalization</a:t>
            </a:r>
          </a:p>
          <a:p>
            <a:pPr lvl="1"/>
            <a:r>
              <a:rPr lang="en-US" sz="2000" dirty="0"/>
              <a:t>Realization</a:t>
            </a:r>
          </a:p>
          <a:p>
            <a:pPr lvl="1"/>
            <a:r>
              <a:rPr lang="en-US" sz="2000" dirty="0"/>
              <a:t>Dependency</a:t>
            </a:r>
          </a:p>
          <a:p>
            <a:pPr lvl="1">
              <a:buNone/>
            </a:pPr>
            <a:endParaRPr lang="en-US" sz="2000" dirty="0"/>
          </a:p>
          <a:p>
            <a:pPr marL="0" indent="0">
              <a:buNone/>
            </a:pPr>
            <a:r>
              <a:rPr lang="en-US" sz="2000" dirty="0">
                <a:solidFill>
                  <a:srgbClr val="C00000"/>
                </a:solidFill>
              </a:rPr>
              <a:t>Association: </a:t>
            </a:r>
            <a:r>
              <a:rPr lang="en-US" sz="2000" dirty="0"/>
              <a:t>is a structural relationship that describes a set of links. A link is a connection between objects.</a:t>
            </a:r>
          </a:p>
          <a:p>
            <a:pPr marL="457200" lvl="0" indent="-457200">
              <a:buNone/>
            </a:pPr>
            <a:endParaRPr lang="en-US" sz="2000" dirty="0"/>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sp>
        <p:nvSpPr>
          <p:cNvPr id="8" name="Line 21"/>
          <p:cNvSpPr>
            <a:spLocks noChangeShapeType="1"/>
          </p:cNvSpPr>
          <p:nvPr/>
        </p:nvSpPr>
        <p:spPr bwMode="auto">
          <a:xfrm>
            <a:off x="6766560" y="5884817"/>
            <a:ext cx="27432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b="1"/>
          </a:p>
        </p:txBody>
      </p:sp>
      <p:sp>
        <p:nvSpPr>
          <p:cNvPr id="9" name="Rectangle 34"/>
          <p:cNvSpPr>
            <a:spLocks noChangeArrowheads="1"/>
          </p:cNvSpPr>
          <p:nvPr/>
        </p:nvSpPr>
        <p:spPr bwMode="auto">
          <a:xfrm>
            <a:off x="5647372" y="5427617"/>
            <a:ext cx="1138238" cy="533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p>
        </p:txBody>
      </p:sp>
      <p:sp>
        <p:nvSpPr>
          <p:cNvPr id="10" name="Rectangle 35"/>
          <p:cNvSpPr>
            <a:spLocks noChangeArrowheads="1"/>
          </p:cNvSpPr>
          <p:nvPr/>
        </p:nvSpPr>
        <p:spPr bwMode="auto">
          <a:xfrm>
            <a:off x="5856922" y="5470480"/>
            <a:ext cx="8592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accent1"/>
                </a:solidFill>
              </a:rPr>
              <a:t>Student</a:t>
            </a:r>
          </a:p>
        </p:txBody>
      </p:sp>
      <p:sp>
        <p:nvSpPr>
          <p:cNvPr id="12" name="Rectangle 42"/>
          <p:cNvSpPr>
            <a:spLocks noChangeArrowheads="1"/>
          </p:cNvSpPr>
          <p:nvPr/>
        </p:nvSpPr>
        <p:spPr bwMode="auto">
          <a:xfrm>
            <a:off x="9533572" y="5460955"/>
            <a:ext cx="1295400" cy="533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p>
        </p:txBody>
      </p:sp>
      <p:sp>
        <p:nvSpPr>
          <p:cNvPr id="13" name="Rectangle 43"/>
          <p:cNvSpPr>
            <a:spLocks noChangeArrowheads="1"/>
          </p:cNvSpPr>
          <p:nvPr/>
        </p:nvSpPr>
        <p:spPr bwMode="auto">
          <a:xfrm>
            <a:off x="9585960" y="5503817"/>
            <a:ext cx="11156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chemeClr val="accent1"/>
                </a:solidFill>
              </a:rPr>
              <a:t>University</a:t>
            </a:r>
          </a:p>
        </p:txBody>
      </p:sp>
      <p:sp>
        <p:nvSpPr>
          <p:cNvPr id="14" name="Rectangle 74"/>
          <p:cNvSpPr>
            <a:spLocks noChangeArrowheads="1"/>
          </p:cNvSpPr>
          <p:nvPr/>
        </p:nvSpPr>
        <p:spPr bwMode="auto">
          <a:xfrm>
            <a:off x="7757160" y="5580017"/>
            <a:ext cx="862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accent1"/>
                </a:solidFill>
              </a:rPr>
              <a:t>attends</a:t>
            </a:r>
          </a:p>
        </p:txBody>
      </p:sp>
      <p:sp>
        <p:nvSpPr>
          <p:cNvPr id="17" name="Content Placeholder 2">
            <a:extLst>
              <a:ext uri="{FF2B5EF4-FFF2-40B4-BE49-F238E27FC236}">
                <a16:creationId xmlns:a16="http://schemas.microsoft.com/office/drawing/2014/main" id="{C997B78F-6AD3-4ADE-BA55-6C90584F1C3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8" name="Slide Number Placeholder 3">
            <a:extLst>
              <a:ext uri="{FF2B5EF4-FFF2-40B4-BE49-F238E27FC236}">
                <a16:creationId xmlns:a16="http://schemas.microsoft.com/office/drawing/2014/main" id="{DD669A9C-6814-488C-B600-6A9FAF35F445}"/>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3" name="Rectangle 2" descr="M. Mhahudul Hasan">
            <a:extLst>
              <a:ext uri="{FF2B5EF4-FFF2-40B4-BE49-F238E27FC236}">
                <a16:creationId xmlns:a16="http://schemas.microsoft.com/office/drawing/2014/main" id="{0E8219C4-8189-486B-872E-FF0CE9FC3E0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100A0CF-7BCB-47D5-9B82-EE7C7B25417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B200DC14-6F64-4ACF-952A-7E3CFFB07E3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98277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Relationships  in  </a:t>
            </a:r>
            <a:r>
              <a:rPr lang="en-US" altLang="en-US" b="1" dirty="0" err="1">
                <a:latin typeface="Book Antiqua" pitchFamily="18" charset="0"/>
              </a:rPr>
              <a:t>uml</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09451" y="1985554"/>
            <a:ext cx="11181805" cy="2638697"/>
          </a:xfrm>
        </p:spPr>
        <p:txBody>
          <a:bodyPr>
            <a:normAutofit/>
          </a:bodyPr>
          <a:lstStyle/>
          <a:p>
            <a:pPr marL="457200" indent="-457200">
              <a:buNone/>
            </a:pPr>
            <a:r>
              <a:rPr lang="en-US" altLang="en-US" sz="2000" dirty="0">
                <a:solidFill>
                  <a:srgbClr val="C00000"/>
                </a:solidFill>
                <a:latin typeface="+mj-lt"/>
              </a:rPr>
              <a:t>Generalization</a:t>
            </a:r>
            <a:r>
              <a:rPr lang="en-US" altLang="en-US" sz="2000" dirty="0">
                <a:latin typeface="+mj-lt"/>
              </a:rPr>
              <a:t>: can be defined as a relationship which connects a specialized element with a generalized element. It basically describes inheritance (IS-A) relationship in the world of objects.</a:t>
            </a:r>
          </a:p>
          <a:p>
            <a:pPr marL="457200" indent="-457200">
              <a:buAutoNum type="arabicPeriod" startAt="2"/>
            </a:pPr>
            <a:endParaRPr lang="en-US" altLang="en-US" sz="2000" dirty="0">
              <a:latin typeface="+mj-lt"/>
            </a:endParaRPr>
          </a:p>
          <a:p>
            <a:pPr marL="457200" indent="-457200">
              <a:buAutoNum type="arabicPeriod" startAt="2"/>
            </a:pPr>
            <a:endParaRPr lang="en-US" altLang="en-US" sz="2000" dirty="0">
              <a:latin typeface="+mj-lt"/>
            </a:endParaRPr>
          </a:p>
          <a:p>
            <a:pPr marL="457200" indent="-457200">
              <a:buAutoNum type="arabicPeriod" startAt="2"/>
            </a:pPr>
            <a:endParaRPr lang="en-US" altLang="en-US" sz="2000" dirty="0">
              <a:latin typeface="+mj-lt"/>
            </a:endParaRPr>
          </a:p>
          <a:p>
            <a:pPr marL="457200" lvl="0" indent="-457200">
              <a:buNone/>
            </a:pPr>
            <a:endParaRPr lang="en-US" sz="2000" dirty="0"/>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775" y="2914986"/>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9450063" y="3457864"/>
            <a:ext cx="1581729" cy="2308756"/>
            <a:chOff x="4560" y="1344"/>
            <a:chExt cx="672" cy="1344"/>
          </a:xfrm>
          <a:solidFill>
            <a:srgbClr val="FFC000"/>
          </a:solidFill>
        </p:grpSpPr>
        <p:grpSp>
          <p:nvGrpSpPr>
            <p:cNvPr id="10" name="Group 4"/>
            <p:cNvGrpSpPr>
              <a:grpSpLocks/>
            </p:cNvGrpSpPr>
            <p:nvPr/>
          </p:nvGrpSpPr>
          <p:grpSpPr bwMode="auto">
            <a:xfrm>
              <a:off x="4560" y="1344"/>
              <a:ext cx="672" cy="432"/>
              <a:chOff x="4128" y="720"/>
              <a:chExt cx="672" cy="432"/>
            </a:xfrm>
            <a:grpFill/>
          </p:grpSpPr>
          <p:sp>
            <p:nvSpPr>
              <p:cNvPr id="19" name="Oval 5"/>
              <p:cNvSpPr>
                <a:spLocks noChangeArrowheads="1"/>
              </p:cNvSpPr>
              <p:nvPr/>
            </p:nvSpPr>
            <p:spPr bwMode="auto">
              <a:xfrm>
                <a:off x="4128" y="720"/>
                <a:ext cx="672" cy="432"/>
              </a:xfrm>
              <a:prstGeom prst="ellipse">
                <a:avLst/>
              </a:prstGeom>
              <a:grp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0" name="Text Box 6"/>
              <p:cNvSpPr txBox="1">
                <a:spLocks noChangeArrowheads="1"/>
              </p:cNvSpPr>
              <p:nvPr/>
            </p:nvSpPr>
            <p:spPr bwMode="auto">
              <a:xfrm>
                <a:off x="4224" y="816"/>
                <a:ext cx="528"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parent</a:t>
                </a:r>
                <a:endParaRPr lang="en-US" altLang="en-US" sz="2400" b="0" dirty="0">
                  <a:latin typeface="Times New Roman" panose="02020603050405020304" pitchFamily="18" charset="0"/>
                </a:endParaRPr>
              </a:p>
            </p:txBody>
          </p:sp>
        </p:grpSp>
        <p:grpSp>
          <p:nvGrpSpPr>
            <p:cNvPr id="12" name="Group 7"/>
            <p:cNvGrpSpPr>
              <a:grpSpLocks/>
            </p:cNvGrpSpPr>
            <p:nvPr/>
          </p:nvGrpSpPr>
          <p:grpSpPr bwMode="auto">
            <a:xfrm>
              <a:off x="4560" y="2256"/>
              <a:ext cx="672" cy="432"/>
              <a:chOff x="4128" y="720"/>
              <a:chExt cx="672" cy="432"/>
            </a:xfrm>
            <a:grpFill/>
          </p:grpSpPr>
          <p:sp>
            <p:nvSpPr>
              <p:cNvPr id="17" name="Oval 8"/>
              <p:cNvSpPr>
                <a:spLocks noChangeArrowheads="1"/>
              </p:cNvSpPr>
              <p:nvPr/>
            </p:nvSpPr>
            <p:spPr bwMode="auto">
              <a:xfrm>
                <a:off x="4128" y="720"/>
                <a:ext cx="672" cy="432"/>
              </a:xfrm>
              <a:prstGeom prst="ellipse">
                <a:avLst/>
              </a:prstGeom>
              <a:grp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 name="Text Box 9"/>
              <p:cNvSpPr txBox="1">
                <a:spLocks noChangeArrowheads="1"/>
              </p:cNvSpPr>
              <p:nvPr/>
            </p:nvSpPr>
            <p:spPr bwMode="auto">
              <a:xfrm>
                <a:off x="4224" y="816"/>
                <a:ext cx="528"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child</a:t>
                </a:r>
                <a:endParaRPr lang="en-US" altLang="en-US" sz="2400" b="0" dirty="0">
                  <a:latin typeface="Times New Roman" panose="02020603050405020304" pitchFamily="18" charset="0"/>
                </a:endParaRPr>
              </a:p>
            </p:txBody>
          </p:sp>
        </p:grpSp>
        <p:sp>
          <p:nvSpPr>
            <p:cNvPr id="13" name="Line 12"/>
            <p:cNvSpPr>
              <a:spLocks noChangeShapeType="1"/>
            </p:cNvSpPr>
            <p:nvPr/>
          </p:nvSpPr>
          <p:spPr bwMode="auto">
            <a:xfrm>
              <a:off x="4896" y="1968"/>
              <a:ext cx="0" cy="288"/>
            </a:xfrm>
            <a:prstGeom prst="line">
              <a:avLst/>
            </a:prstGeom>
            <a:grpFill/>
            <a:ln w="9525">
              <a:solidFill>
                <a:schemeClr val="tx1"/>
              </a:solidFill>
              <a:round/>
              <a:headEnd/>
              <a:tailEnd/>
            </a:ln>
          </p:spPr>
          <p:txBody>
            <a:bodyPr wrap="none" anchor="ctr"/>
            <a:lstStyle/>
            <a:p>
              <a:endParaRPr lang="en-US"/>
            </a:p>
          </p:txBody>
        </p:sp>
        <p:sp>
          <p:nvSpPr>
            <p:cNvPr id="14" name="AutoShape 15"/>
            <p:cNvSpPr>
              <a:spLocks noChangeArrowheads="1"/>
            </p:cNvSpPr>
            <p:nvPr/>
          </p:nvSpPr>
          <p:spPr bwMode="auto">
            <a:xfrm>
              <a:off x="4752" y="1776"/>
              <a:ext cx="288" cy="192"/>
            </a:xfrm>
            <a:prstGeom prst="triangle">
              <a:avLst>
                <a:gd name="adj" fmla="val 50000"/>
              </a:avLst>
            </a:prstGeom>
            <a:grp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grpSp>
      <p:grpSp>
        <p:nvGrpSpPr>
          <p:cNvPr id="34" name="Group 18"/>
          <p:cNvGrpSpPr>
            <a:grpSpLocks/>
          </p:cNvGrpSpPr>
          <p:nvPr/>
        </p:nvGrpSpPr>
        <p:grpSpPr bwMode="auto">
          <a:xfrm>
            <a:off x="1746069" y="3539614"/>
            <a:ext cx="6477000" cy="2685020"/>
            <a:chOff x="1488" y="1149"/>
            <a:chExt cx="2640" cy="2037"/>
          </a:xfrm>
        </p:grpSpPr>
        <p:grpSp>
          <p:nvGrpSpPr>
            <p:cNvPr id="35" name="Group 3"/>
            <p:cNvGrpSpPr>
              <a:grpSpLocks/>
            </p:cNvGrpSpPr>
            <p:nvPr/>
          </p:nvGrpSpPr>
          <p:grpSpPr bwMode="auto">
            <a:xfrm>
              <a:off x="2352" y="1149"/>
              <a:ext cx="960" cy="627"/>
              <a:chOff x="4176" y="525"/>
              <a:chExt cx="576" cy="627"/>
            </a:xfrm>
          </p:grpSpPr>
          <p:sp>
            <p:nvSpPr>
              <p:cNvPr id="45" name="Oval 4"/>
              <p:cNvSpPr>
                <a:spLocks noChangeArrowheads="1"/>
              </p:cNvSpPr>
              <p:nvPr/>
            </p:nvSpPr>
            <p:spPr bwMode="auto">
              <a:xfrm>
                <a:off x="4176" y="525"/>
                <a:ext cx="576" cy="6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6" name="Text Box 5"/>
              <p:cNvSpPr txBox="1">
                <a:spLocks noChangeArrowheads="1"/>
              </p:cNvSpPr>
              <p:nvPr/>
            </p:nvSpPr>
            <p:spPr bwMode="auto">
              <a:xfrm>
                <a:off x="4224" y="525"/>
                <a:ext cx="528"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       Student   </a:t>
                </a:r>
                <a:br>
                  <a:rPr lang="en-US" altLang="en-US" sz="2000" b="0" dirty="0">
                    <a:latin typeface="Times New Roman" panose="02020603050405020304" pitchFamily="18" charset="0"/>
                  </a:rPr>
                </a:br>
                <a:r>
                  <a:rPr lang="en-US" altLang="en-US" sz="2000" b="0" dirty="0">
                    <a:latin typeface="Times New Roman" panose="02020603050405020304" pitchFamily="18" charset="0"/>
                  </a:rPr>
                  <a:t>     registration</a:t>
                </a:r>
                <a:endParaRPr lang="en-US" altLang="en-US" sz="2400" b="0" dirty="0">
                  <a:latin typeface="Times New Roman" panose="02020603050405020304" pitchFamily="18" charset="0"/>
                </a:endParaRPr>
              </a:p>
            </p:txBody>
          </p:sp>
        </p:grpSp>
        <p:sp>
          <p:nvSpPr>
            <p:cNvPr id="36" name="Oval 7"/>
            <p:cNvSpPr>
              <a:spLocks noChangeArrowheads="1"/>
            </p:cNvSpPr>
            <p:nvPr/>
          </p:nvSpPr>
          <p:spPr bwMode="auto">
            <a:xfrm>
              <a:off x="3120" y="2592"/>
              <a:ext cx="1008" cy="5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7" name="Text Box 8"/>
            <p:cNvSpPr txBox="1">
              <a:spLocks noChangeArrowheads="1"/>
            </p:cNvSpPr>
            <p:nvPr/>
          </p:nvSpPr>
          <p:spPr bwMode="auto">
            <a:xfrm>
              <a:off x="3156" y="2581"/>
              <a:ext cx="924"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graduate</a:t>
              </a:r>
            </a:p>
            <a:p>
              <a:pPr algn="ctr" rtl="0"/>
              <a:r>
                <a:rPr lang="en-US" altLang="en-US" sz="2000" b="0" dirty="0">
                  <a:latin typeface="Times New Roman" panose="02020603050405020304" pitchFamily="18" charset="0"/>
                </a:rPr>
                <a:t>registration</a:t>
              </a:r>
              <a:endParaRPr lang="en-US" altLang="en-US" sz="2400" b="0" dirty="0">
                <a:latin typeface="Times New Roman" panose="02020603050405020304" pitchFamily="18" charset="0"/>
              </a:endParaRPr>
            </a:p>
          </p:txBody>
        </p:sp>
        <p:sp>
          <p:nvSpPr>
            <p:cNvPr id="38"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9" name="Line 10"/>
            <p:cNvSpPr>
              <a:spLocks noChangeShapeType="1"/>
            </p:cNvSpPr>
            <p:nvPr/>
          </p:nvSpPr>
          <p:spPr bwMode="auto">
            <a:xfrm>
              <a:off x="2112"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Oval 12"/>
            <p:cNvSpPr>
              <a:spLocks noChangeArrowheads="1"/>
            </p:cNvSpPr>
            <p:nvPr/>
          </p:nvSpPr>
          <p:spPr bwMode="auto">
            <a:xfrm>
              <a:off x="1488" y="2592"/>
              <a:ext cx="1152" cy="5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1" name="Text Box 13"/>
            <p:cNvSpPr txBox="1">
              <a:spLocks noChangeArrowheads="1"/>
            </p:cNvSpPr>
            <p:nvPr/>
          </p:nvSpPr>
          <p:spPr bwMode="auto">
            <a:xfrm>
              <a:off x="1536" y="2581"/>
              <a:ext cx="105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under-graduate</a:t>
              </a:r>
            </a:p>
            <a:p>
              <a:pPr algn="ctr" rtl="0"/>
              <a:r>
                <a:rPr lang="en-US" altLang="en-US" sz="2000" b="0" dirty="0">
                  <a:latin typeface="Times New Roman" panose="02020603050405020304" pitchFamily="18" charset="0"/>
                </a:rPr>
                <a:t>registration</a:t>
              </a:r>
              <a:endParaRPr lang="en-US" altLang="en-US" sz="2400" b="0" dirty="0">
                <a:latin typeface="Times New Roman" panose="02020603050405020304" pitchFamily="18" charset="0"/>
              </a:endParaRPr>
            </a:p>
          </p:txBody>
        </p:sp>
        <p:sp>
          <p:nvSpPr>
            <p:cNvPr id="42" name="Line 14"/>
            <p:cNvSpPr>
              <a:spLocks noChangeShapeType="1"/>
            </p:cNvSpPr>
            <p:nvPr/>
          </p:nvSpPr>
          <p:spPr bwMode="auto">
            <a:xfrm>
              <a:off x="3600"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5"/>
            <p:cNvSpPr>
              <a:spLocks noChangeShapeType="1"/>
            </p:cNvSpPr>
            <p:nvPr/>
          </p:nvSpPr>
          <p:spPr bwMode="auto">
            <a:xfrm>
              <a:off x="2112" y="230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6"/>
            <p:cNvSpPr>
              <a:spLocks noChangeShapeType="1"/>
            </p:cNvSpPr>
            <p:nvPr/>
          </p:nvSpPr>
          <p:spPr bwMode="auto">
            <a:xfrm>
              <a:off x="28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1" name="Content Placeholder 2">
            <a:extLst>
              <a:ext uri="{FF2B5EF4-FFF2-40B4-BE49-F238E27FC236}">
                <a16:creationId xmlns:a16="http://schemas.microsoft.com/office/drawing/2014/main" id="{A6733B01-2571-4FBC-84FC-6D9EC7AD2CB0}"/>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32" name="Slide Number Placeholder 3">
            <a:extLst>
              <a:ext uri="{FF2B5EF4-FFF2-40B4-BE49-F238E27FC236}">
                <a16:creationId xmlns:a16="http://schemas.microsoft.com/office/drawing/2014/main" id="{8638A584-E30D-4273-BEDE-542D52C1BD8B}"/>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3" name="Rectangle 2" descr="M. Mhahudul Hasan">
            <a:extLst>
              <a:ext uri="{FF2B5EF4-FFF2-40B4-BE49-F238E27FC236}">
                <a16:creationId xmlns:a16="http://schemas.microsoft.com/office/drawing/2014/main" id="{4F93B218-ED94-43F5-ADB0-04F95FC9739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26E82F2-76C4-4102-85F3-FA421375DB7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37947551-09B9-477E-9208-7F787CDCF27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220345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40"/>
            <a:ext cx="11029950" cy="537190"/>
          </a:xfrm>
        </p:spPr>
        <p:txBody>
          <a:bodyPr/>
          <a:lstStyle/>
          <a:p>
            <a:pPr algn="ctr"/>
            <a:r>
              <a:rPr lang="en-US" altLang="en-US" b="1" dirty="0">
                <a:solidFill>
                  <a:srgbClr val="0070C0"/>
                </a:solidFill>
                <a:latin typeface="Book Antiqua" pitchFamily="18" charset="0"/>
              </a:rPr>
              <a:t>        Why  we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047135" y="1293504"/>
            <a:ext cx="11029950" cy="992495"/>
          </a:xfrm>
        </p:spPr>
        <p:txBody>
          <a:bodyPr>
            <a:noAutofit/>
          </a:bodyPr>
          <a:lstStyle/>
          <a:p>
            <a:pPr>
              <a:buClr>
                <a:schemeClr val="tx1"/>
              </a:buClr>
              <a:buFont typeface="Wingdings" pitchFamily="2" charset="2"/>
              <a:buChar char="q"/>
            </a:pPr>
            <a:r>
              <a:rPr lang="en-GB" altLang="en-US" sz="2200" dirty="0">
                <a:solidFill>
                  <a:schemeClr val="tx1"/>
                </a:solidFill>
                <a:latin typeface="+mj-lt"/>
              </a:rPr>
              <a:t>A model is a simplification of reality</a:t>
            </a:r>
            <a:endParaRPr lang="en-US" altLang="en-US" sz="2200" dirty="0">
              <a:solidFill>
                <a:schemeClr val="tx1"/>
              </a:solidFill>
              <a:latin typeface="+mj-lt"/>
            </a:endParaRPr>
          </a:p>
          <a:p>
            <a:pPr>
              <a:buClr>
                <a:schemeClr val="tx1"/>
              </a:buClr>
              <a:buFont typeface="Wingdings" pitchFamily="2" charset="2"/>
              <a:buChar char="q"/>
            </a:pPr>
            <a:r>
              <a:rPr lang="en-GB" altLang="en-US" sz="2200" dirty="0">
                <a:solidFill>
                  <a:schemeClr val="tx1"/>
                </a:solidFill>
                <a:latin typeface="+mj-lt"/>
              </a:rPr>
              <a:t>A model provides the blueprints of a system. </a:t>
            </a:r>
            <a:endParaRPr lang="en-US" sz="2200" dirty="0">
              <a:solidFill>
                <a:schemeClr val="tx1"/>
              </a:solidFill>
              <a:latin typeface="+mj-lt"/>
            </a:endParaRPr>
          </a:p>
        </p:txBody>
      </p:sp>
      <p:pic>
        <p:nvPicPr>
          <p:cNvPr id="5" name="Picture 2"/>
          <p:cNvPicPr>
            <a:picLocks noChangeAspect="1" noChangeArrowheads="1"/>
          </p:cNvPicPr>
          <p:nvPr/>
        </p:nvPicPr>
        <p:blipFill>
          <a:blip r:embed="rId2"/>
          <a:srcRect/>
          <a:stretch>
            <a:fillRect/>
          </a:stretch>
        </p:blipFill>
        <p:spPr bwMode="auto">
          <a:xfrm>
            <a:off x="1381292" y="2718620"/>
            <a:ext cx="8138160" cy="3531325"/>
          </a:xfrm>
          <a:prstGeom prst="rect">
            <a:avLst/>
          </a:prstGeom>
          <a:noFill/>
          <a:ln w="9525">
            <a:noFill/>
            <a:miter lim="800000"/>
            <a:headEnd/>
            <a:tailEnd/>
          </a:ln>
          <a:effectLst/>
        </p:spPr>
      </p:pic>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9" y="554192"/>
            <a:ext cx="11029950" cy="640428"/>
          </a:xfrm>
        </p:spPr>
        <p:txBody>
          <a:bodyPr/>
          <a:lstStyle/>
          <a:p>
            <a:pPr algn="ctr"/>
            <a:r>
              <a:rPr lang="en-US" altLang="en-US" b="1" dirty="0">
                <a:solidFill>
                  <a:srgbClr val="0070C0"/>
                </a:solidFill>
                <a:latin typeface="Book Antiqua" pitchFamily="18" charset="0"/>
              </a:rPr>
              <a:t>Relationships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1155" y="1360948"/>
            <a:ext cx="10809851" cy="4951362"/>
          </a:xfrm>
        </p:spPr>
        <p:txBody>
          <a:bodyPr>
            <a:normAutofit/>
          </a:bodyPr>
          <a:lstStyle/>
          <a:p>
            <a:pPr marL="457200" indent="-457200">
              <a:buNone/>
            </a:pPr>
            <a:r>
              <a:rPr lang="en-US" sz="2200" dirty="0">
                <a:solidFill>
                  <a:srgbClr val="C00000"/>
                </a:solidFill>
              </a:rPr>
              <a:t>Realization: </a:t>
            </a:r>
            <a:r>
              <a:rPr lang="en-US" sz="2200" dirty="0"/>
              <a:t>denotes the implementation (interface) of the functionality defined in one class by another class. </a:t>
            </a:r>
          </a:p>
          <a:p>
            <a:pPr marL="457200" indent="-457200">
              <a:buNone/>
            </a:pPr>
            <a:endParaRPr lang="en-US" sz="2200" dirty="0"/>
          </a:p>
          <a:p>
            <a:pPr marL="457200" indent="-457200">
              <a:buNone/>
            </a:pPr>
            <a:endParaRPr lang="en-US" altLang="en-US" sz="2200" dirty="0">
              <a:latin typeface="+mj-lt"/>
            </a:endParaRPr>
          </a:p>
          <a:p>
            <a:pPr marL="457200" indent="-457200">
              <a:buAutoNum type="arabicPeriod" startAt="2"/>
            </a:pPr>
            <a:endParaRPr lang="en-US" altLang="en-US" sz="2200" dirty="0">
              <a:latin typeface="+mj-lt"/>
            </a:endParaRPr>
          </a:p>
          <a:p>
            <a:pPr marL="457200" indent="-457200">
              <a:buNone/>
            </a:pPr>
            <a:endParaRPr lang="en-US" altLang="en-US" sz="2200" dirty="0">
              <a:latin typeface="+mj-lt"/>
            </a:endParaRPr>
          </a:p>
          <a:p>
            <a:pPr marL="457200" indent="-457200">
              <a:buNone/>
            </a:pPr>
            <a:r>
              <a:rPr lang="en-US" altLang="en-US" sz="2200" dirty="0">
                <a:solidFill>
                  <a:srgbClr val="C00000"/>
                </a:solidFill>
                <a:latin typeface="+mj-lt"/>
              </a:rPr>
              <a:t>Dependency: </a:t>
            </a:r>
            <a:r>
              <a:rPr lang="en-US" altLang="en-US" sz="2200" dirty="0">
                <a:latin typeface="+mj-lt"/>
              </a:rPr>
              <a:t>is a relationship between two things in which change in one element also affects the other one.</a:t>
            </a:r>
          </a:p>
          <a:p>
            <a:pPr marL="457200" indent="-457200">
              <a:buNone/>
            </a:pPr>
            <a:endParaRPr lang="en-US" altLang="en-US" sz="2200" dirty="0">
              <a:latin typeface="+mj-lt"/>
            </a:endParaRPr>
          </a:p>
          <a:p>
            <a:pPr marL="457200" indent="-457200">
              <a:buNone/>
            </a:pPr>
            <a:endParaRPr lang="en-US" altLang="en-US" sz="2200" dirty="0">
              <a:latin typeface="+mj-lt"/>
            </a:endParaRPr>
          </a:p>
          <a:p>
            <a:pPr marL="457200" lvl="0" indent="-457200">
              <a:buNone/>
            </a:pPr>
            <a:endParaRPr lang="en-US" sz="2200" dirty="0"/>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pic>
        <p:nvPicPr>
          <p:cNvPr id="8" name="Picture 2" descr="realization"/>
          <p:cNvPicPr>
            <a:picLocks noChangeAspect="1" noChangeArrowheads="1"/>
          </p:cNvPicPr>
          <p:nvPr/>
        </p:nvPicPr>
        <p:blipFill>
          <a:blip r:embed="rId2"/>
          <a:srcRect/>
          <a:stretch>
            <a:fillRect/>
          </a:stretch>
        </p:blipFill>
        <p:spPr bwMode="auto">
          <a:xfrm>
            <a:off x="3909164" y="1900963"/>
            <a:ext cx="4741818" cy="1586820"/>
          </a:xfrm>
          <a:prstGeom prst="rect">
            <a:avLst/>
          </a:prstGeom>
          <a:noFill/>
        </p:spPr>
      </p:pic>
      <p:sp>
        <p:nvSpPr>
          <p:cNvPr id="9" name="Rectangle 8"/>
          <p:cNvSpPr/>
          <p:nvPr/>
        </p:nvSpPr>
        <p:spPr>
          <a:xfrm>
            <a:off x="4828968" y="3466402"/>
            <a:ext cx="3217547" cy="369332"/>
          </a:xfrm>
          <a:prstGeom prst="rect">
            <a:avLst/>
          </a:prstGeom>
        </p:spPr>
        <p:txBody>
          <a:bodyPr wrap="none">
            <a:spAutoFit/>
          </a:bodyPr>
          <a:lstStyle/>
          <a:p>
            <a:r>
              <a:rPr lang="en-US" dirty="0">
                <a:solidFill>
                  <a:srgbClr val="C00000"/>
                </a:solidFill>
                <a:latin typeface="Courier New" pitchFamily="49" charset="0"/>
                <a:cs typeface="Courier New" pitchFamily="49" charset="0"/>
              </a:rPr>
              <a:t>class A3 implements B3</a:t>
            </a:r>
            <a:endParaRPr lang="en-US" dirty="0"/>
          </a:p>
        </p:txBody>
      </p:sp>
      <p:pic>
        <p:nvPicPr>
          <p:cNvPr id="13314" name="Picture 2" descr="dependency"/>
          <p:cNvPicPr>
            <a:picLocks noChangeAspect="1" noChangeArrowheads="1"/>
          </p:cNvPicPr>
          <p:nvPr/>
        </p:nvPicPr>
        <p:blipFill>
          <a:blip r:embed="rId3"/>
          <a:srcRect/>
          <a:stretch>
            <a:fillRect/>
          </a:stretch>
        </p:blipFill>
        <p:spPr bwMode="auto">
          <a:xfrm>
            <a:off x="4563431" y="4633697"/>
            <a:ext cx="4781005" cy="1351689"/>
          </a:xfrm>
          <a:prstGeom prst="rect">
            <a:avLst/>
          </a:prstGeom>
          <a:noFill/>
        </p:spPr>
      </p:pic>
      <p:sp>
        <p:nvSpPr>
          <p:cNvPr id="12" name="Rectangle 11"/>
          <p:cNvSpPr/>
          <p:nvPr/>
        </p:nvSpPr>
        <p:spPr>
          <a:xfrm>
            <a:off x="5023508" y="5962953"/>
            <a:ext cx="3906839" cy="369332"/>
          </a:xfrm>
          <a:prstGeom prst="rect">
            <a:avLst/>
          </a:prstGeom>
        </p:spPr>
        <p:txBody>
          <a:bodyPr wrap="none">
            <a:spAutoFit/>
          </a:bodyPr>
          <a:lstStyle/>
          <a:p>
            <a:r>
              <a:rPr lang="en-US" dirty="0">
                <a:solidFill>
                  <a:srgbClr val="C00000"/>
                </a:solidFill>
                <a:latin typeface="Courier New" pitchFamily="49" charset="0"/>
                <a:cs typeface="Courier New" pitchFamily="49" charset="0"/>
              </a:rPr>
              <a:t>class A depends on class B</a:t>
            </a:r>
            <a:endParaRPr lang="en-US" dirty="0"/>
          </a:p>
        </p:txBody>
      </p:sp>
      <p:sp>
        <p:nvSpPr>
          <p:cNvPr id="14" name="Content Placeholder 2">
            <a:extLst>
              <a:ext uri="{FF2B5EF4-FFF2-40B4-BE49-F238E27FC236}">
                <a16:creationId xmlns:a16="http://schemas.microsoft.com/office/drawing/2014/main" id="{939525EE-2B2E-475B-8841-8233B93F97E3}"/>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5" name="Slide Number Placeholder 3">
            <a:extLst>
              <a:ext uri="{FF2B5EF4-FFF2-40B4-BE49-F238E27FC236}">
                <a16:creationId xmlns:a16="http://schemas.microsoft.com/office/drawing/2014/main" id="{C82AD7D0-A792-4869-8379-329D1959FC5B}"/>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3" name="Rectangle 2" descr="M. Mhahudul Hasan">
            <a:extLst>
              <a:ext uri="{FF2B5EF4-FFF2-40B4-BE49-F238E27FC236}">
                <a16:creationId xmlns:a16="http://schemas.microsoft.com/office/drawing/2014/main" id="{47A08761-65E4-463C-900A-9057E648C7A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EC69E2C-6C7F-4C3D-9B7F-8E1487F062E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05E63077-9577-4568-95F8-E80629200460}"/>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228413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7"/>
            <a:ext cx="11029950" cy="596183"/>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71948" y="1240862"/>
            <a:ext cx="11326762" cy="1148377"/>
          </a:xfrm>
        </p:spPr>
        <p:txBody>
          <a:bodyPr>
            <a:normAutofit/>
          </a:bodyPr>
          <a:lstStyle/>
          <a:p>
            <a:pPr lvl="0">
              <a:buNone/>
            </a:pPr>
            <a:r>
              <a:rPr lang="en-US" sz="2200" dirty="0"/>
              <a:t>A </a:t>
            </a:r>
            <a:r>
              <a:rPr lang="en-US" sz="2200" b="1" dirty="0"/>
              <a:t>diagram</a:t>
            </a:r>
            <a:r>
              <a:rPr lang="en-US" sz="2200" dirty="0"/>
              <a:t> is the graphical presentation of a set of elements, most often rendered as a connected graph of vertices (things) and arcs (relationships).  The UML includes nine such diagrams.</a:t>
            </a:r>
            <a:endParaRPr lang="en-US" dirty="0">
              <a:solidFill>
                <a:srgbClr val="0070C0"/>
              </a:solidFill>
              <a:latin typeface="+mj-lt"/>
            </a:endParaRPr>
          </a:p>
        </p:txBody>
      </p:sp>
      <p:sp>
        <p:nvSpPr>
          <p:cNvPr id="5" name="Rectangle 4"/>
          <p:cNvSpPr/>
          <p:nvPr/>
        </p:nvSpPr>
        <p:spPr>
          <a:xfrm>
            <a:off x="6207807" y="2687859"/>
            <a:ext cx="5664644" cy="2868478"/>
          </a:xfrm>
          <a:prstGeom prst="rect">
            <a:avLst/>
          </a:prstGeom>
        </p:spPr>
        <p:txBody>
          <a:bodyPr wrap="square">
            <a:spAutoFit/>
          </a:bodyPr>
          <a:lstStyle/>
          <a:p>
            <a:pPr>
              <a:spcBef>
                <a:spcPct val="20000"/>
              </a:spcBef>
              <a:buClr>
                <a:schemeClr val="bg2"/>
              </a:buClr>
              <a:buSzPct val="75000"/>
            </a:pPr>
            <a:r>
              <a:rPr lang="en-US" altLang="en-US" sz="2200" b="1" dirty="0">
                <a:solidFill>
                  <a:srgbClr val="0000FF"/>
                </a:solidFill>
                <a:latin typeface="+mj-lt"/>
              </a:rPr>
              <a:t>Behavioral Diagrams</a:t>
            </a:r>
          </a:p>
          <a:p>
            <a:pPr>
              <a:spcBef>
                <a:spcPct val="20000"/>
              </a:spcBef>
              <a:buClr>
                <a:schemeClr val="bg2"/>
              </a:buClr>
              <a:buSzPct val="75000"/>
            </a:pPr>
            <a:r>
              <a:rPr lang="en-US" altLang="en-US" sz="2200" dirty="0">
                <a:latin typeface="+mj-lt"/>
              </a:rPr>
              <a:t>Represent the </a:t>
            </a:r>
            <a:r>
              <a:rPr lang="en-US" altLang="en-US" sz="2200" dirty="0">
                <a:solidFill>
                  <a:srgbClr val="FF00FF"/>
                </a:solidFill>
                <a:latin typeface="+mj-lt"/>
              </a:rPr>
              <a:t>dynamic</a:t>
            </a:r>
            <a:r>
              <a:rPr lang="en-US" altLang="en-US" sz="2200" dirty="0">
                <a:latin typeface="+mj-lt"/>
              </a:rPr>
              <a:t> aspects of a system.</a:t>
            </a:r>
          </a:p>
          <a:p>
            <a:pPr lvl="1">
              <a:spcBef>
                <a:spcPct val="20000"/>
              </a:spcBef>
              <a:buClr>
                <a:schemeClr val="accent2"/>
              </a:buClr>
              <a:buSzPct val="80000"/>
              <a:buFont typeface="Wingdings" panose="05000000000000000000" pitchFamily="2" charset="2"/>
              <a:buChar char="¨"/>
            </a:pPr>
            <a:r>
              <a:rPr lang="en-US" altLang="en-US" sz="2200" dirty="0">
                <a:latin typeface="+mj-lt"/>
              </a:rPr>
              <a:t>  Use case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Sequence Diagram (Interaction)</a:t>
            </a:r>
          </a:p>
          <a:p>
            <a:pPr lvl="1">
              <a:spcBef>
                <a:spcPct val="20000"/>
              </a:spcBef>
              <a:buClr>
                <a:schemeClr val="accent2"/>
              </a:buClr>
              <a:buSzPct val="80000"/>
              <a:buFont typeface="Wingdings" panose="05000000000000000000" pitchFamily="2" charset="2"/>
              <a:buChar char="¨"/>
            </a:pPr>
            <a:r>
              <a:rPr lang="en-US" altLang="en-US" sz="2200" dirty="0">
                <a:latin typeface="+mj-lt"/>
              </a:rPr>
              <a:t>  Collaboration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a:t>
            </a:r>
            <a:r>
              <a:rPr lang="en-US" altLang="en-US" sz="2200" dirty="0" err="1">
                <a:latin typeface="+mj-lt"/>
              </a:rPr>
              <a:t>Statechart</a:t>
            </a:r>
            <a:r>
              <a:rPr lang="en-US" altLang="en-US" sz="2200" dirty="0">
                <a:latin typeface="+mj-lt"/>
              </a:rPr>
              <a:t>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Activity Diagram</a:t>
            </a:r>
          </a:p>
        </p:txBody>
      </p:sp>
      <p:sp>
        <p:nvSpPr>
          <p:cNvPr id="6" name="Rectangle 5"/>
          <p:cNvSpPr/>
          <p:nvPr/>
        </p:nvSpPr>
        <p:spPr>
          <a:xfrm>
            <a:off x="954852" y="2743481"/>
            <a:ext cx="5150980" cy="2462213"/>
          </a:xfrm>
          <a:prstGeom prst="rect">
            <a:avLst/>
          </a:prstGeom>
        </p:spPr>
        <p:txBody>
          <a:bodyPr wrap="square">
            <a:spAutoFit/>
          </a:bodyPr>
          <a:lstStyle/>
          <a:p>
            <a:pPr>
              <a:spcBef>
                <a:spcPct val="20000"/>
              </a:spcBef>
              <a:buClr>
                <a:schemeClr val="bg2"/>
              </a:buClr>
              <a:buSzPct val="75000"/>
            </a:pPr>
            <a:r>
              <a:rPr lang="en-US" altLang="en-US" sz="2200" b="1" dirty="0">
                <a:solidFill>
                  <a:srgbClr val="0000FF"/>
                </a:solidFill>
                <a:latin typeface="+mj-lt"/>
              </a:rPr>
              <a:t>Structural Diagrams</a:t>
            </a:r>
          </a:p>
          <a:p>
            <a:pPr>
              <a:spcBef>
                <a:spcPct val="20000"/>
              </a:spcBef>
              <a:buClr>
                <a:schemeClr val="bg2"/>
              </a:buClr>
              <a:buSzPct val="75000"/>
            </a:pPr>
            <a:r>
              <a:rPr lang="en-US" altLang="en-US" sz="2200" dirty="0">
                <a:latin typeface="+mj-lt"/>
              </a:rPr>
              <a:t>Represent the </a:t>
            </a:r>
            <a:r>
              <a:rPr lang="en-US" altLang="en-US" sz="2200" dirty="0">
                <a:solidFill>
                  <a:srgbClr val="FF00FF"/>
                </a:solidFill>
                <a:latin typeface="+mj-lt"/>
              </a:rPr>
              <a:t>static </a:t>
            </a:r>
            <a:r>
              <a:rPr lang="en-US" altLang="en-US" sz="2200" dirty="0">
                <a:latin typeface="+mj-lt"/>
              </a:rPr>
              <a:t>aspects of a system</a:t>
            </a:r>
            <a:r>
              <a:rPr lang="en-US" altLang="en-US" sz="2200" i="1" dirty="0">
                <a:latin typeface="+mj-lt"/>
              </a:rPr>
              <a:t>.</a:t>
            </a:r>
            <a:endParaRPr lang="en-US" altLang="en-US" sz="2200" dirty="0">
              <a:latin typeface="+mj-lt"/>
            </a:endParaRPr>
          </a:p>
          <a:p>
            <a:pPr lvl="1">
              <a:spcBef>
                <a:spcPct val="20000"/>
              </a:spcBef>
              <a:buClr>
                <a:schemeClr val="accent2"/>
              </a:buClr>
              <a:buSzPct val="80000"/>
              <a:buFont typeface="Wingdings" panose="05000000000000000000" pitchFamily="2" charset="2"/>
              <a:buChar char="¨"/>
            </a:pPr>
            <a:r>
              <a:rPr lang="en-US" altLang="en-US" sz="2200" dirty="0">
                <a:latin typeface="+mj-lt"/>
              </a:rPr>
              <a:t>  Class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Object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Component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Deployment Diagram</a:t>
            </a:r>
          </a:p>
        </p:txBody>
      </p:sp>
      <p:sp>
        <p:nvSpPr>
          <p:cNvPr id="9" name="Content Placeholder 2">
            <a:extLst>
              <a:ext uri="{FF2B5EF4-FFF2-40B4-BE49-F238E27FC236}">
                <a16:creationId xmlns:a16="http://schemas.microsoft.com/office/drawing/2014/main" id="{DA64A600-1A84-4336-96D5-84BDEB299A0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C43B9EDB-61DE-4DB3-987E-673EADB37483}"/>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3" name="Rectangle 2" descr="M. Mhahudul Hasan">
            <a:extLst>
              <a:ext uri="{FF2B5EF4-FFF2-40B4-BE49-F238E27FC236}">
                <a16:creationId xmlns:a16="http://schemas.microsoft.com/office/drawing/2014/main" id="{5605104E-EA47-415D-B585-D9D5D6BEAC3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descr="M. Mhahudul Hasan">
            <a:extLst>
              <a:ext uri="{FF2B5EF4-FFF2-40B4-BE49-F238E27FC236}">
                <a16:creationId xmlns:a16="http://schemas.microsoft.com/office/drawing/2014/main" id="{C85C5703-0D7C-4F54-BBC2-857A204C953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3" name="Rectangle 12" descr="M. Mhahudul Hasan">
            <a:extLst>
              <a:ext uri="{FF2B5EF4-FFF2-40B4-BE49-F238E27FC236}">
                <a16:creationId xmlns:a16="http://schemas.microsoft.com/office/drawing/2014/main" id="{F9EB2597-BDBB-4FE2-B595-434F1613CA8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383401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6193" y="583689"/>
            <a:ext cx="11029950" cy="625680"/>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8929" y="1436688"/>
            <a:ext cx="11029950" cy="4285686"/>
          </a:xfrm>
        </p:spPr>
        <p:txBody>
          <a:bodyPr>
            <a:noAutofit/>
          </a:bodyPr>
          <a:lstStyle/>
          <a:p>
            <a:pPr lvl="0">
              <a:buFont typeface="Wingdings" pitchFamily="2" charset="2"/>
              <a:buChar char="q"/>
            </a:pPr>
            <a:r>
              <a:rPr lang="en-US" sz="2200" b="1" dirty="0"/>
              <a:t>Class diagram</a:t>
            </a:r>
            <a:r>
              <a:rPr lang="en-US" sz="2200" dirty="0"/>
              <a:t> shows a set of classes, interfaces, and collaborations and their relationships. Class diagrams address the </a:t>
            </a:r>
            <a:r>
              <a:rPr lang="en-US" sz="2200" b="1" dirty="0">
                <a:solidFill>
                  <a:srgbClr val="FF0000"/>
                </a:solidFill>
              </a:rPr>
              <a:t>static</a:t>
            </a:r>
            <a:r>
              <a:rPr lang="en-US" sz="2200" dirty="0">
                <a:solidFill>
                  <a:srgbClr val="FF0000"/>
                </a:solidFill>
              </a:rPr>
              <a:t> design view</a:t>
            </a:r>
            <a:r>
              <a:rPr lang="en-US" sz="2200" dirty="0"/>
              <a:t> of a system. Class diagram that includes active classes address the </a:t>
            </a:r>
            <a:r>
              <a:rPr lang="en-US" sz="2200" b="1" dirty="0">
                <a:solidFill>
                  <a:srgbClr val="FF0000"/>
                </a:solidFill>
              </a:rPr>
              <a:t>static</a:t>
            </a:r>
            <a:r>
              <a:rPr lang="en-US" sz="2200" dirty="0">
                <a:solidFill>
                  <a:srgbClr val="FF0000"/>
                </a:solidFill>
              </a:rPr>
              <a:t> process view</a:t>
            </a:r>
            <a:r>
              <a:rPr lang="en-US" sz="2200" dirty="0"/>
              <a:t> of a system.</a:t>
            </a:r>
          </a:p>
          <a:p>
            <a:pPr lvl="0">
              <a:buFont typeface="Wingdings" pitchFamily="2" charset="2"/>
              <a:buChar char="q"/>
            </a:pPr>
            <a:r>
              <a:rPr lang="en-US" sz="2200" b="1" dirty="0"/>
              <a:t>Object diagram</a:t>
            </a:r>
            <a:r>
              <a:rPr lang="en-US" sz="2200" dirty="0"/>
              <a:t> shows a set of objects and their relationships. Object diagrams represent static snapshots on instances of the things found in class diagrams. These designs address the </a:t>
            </a:r>
            <a:r>
              <a:rPr lang="en-US" sz="2200" b="1" dirty="0">
                <a:solidFill>
                  <a:srgbClr val="FF0000"/>
                </a:solidFill>
              </a:rPr>
              <a:t>static</a:t>
            </a:r>
            <a:r>
              <a:rPr lang="en-US" sz="2200" dirty="0">
                <a:solidFill>
                  <a:srgbClr val="FF0000"/>
                </a:solidFill>
              </a:rPr>
              <a:t> design or process view </a:t>
            </a:r>
            <a:r>
              <a:rPr lang="en-US" sz="2200" dirty="0"/>
              <a:t>of a system from the perspective of real or prototypical cases.</a:t>
            </a:r>
          </a:p>
          <a:p>
            <a:pPr lvl="0">
              <a:buFont typeface="Wingdings" pitchFamily="2" charset="2"/>
              <a:buChar char="q"/>
            </a:pPr>
            <a:r>
              <a:rPr lang="en-US" sz="2200" b="1" dirty="0"/>
              <a:t>Component diagram </a:t>
            </a:r>
            <a:r>
              <a:rPr lang="en-US" sz="2200" dirty="0"/>
              <a:t>shows an encapsulated class and its interfaces,  ports, and internal structure consisting of nested components and connectors. Component diagrams address the </a:t>
            </a:r>
            <a:r>
              <a:rPr lang="en-US" sz="2200" b="1" dirty="0">
                <a:solidFill>
                  <a:srgbClr val="FF0000"/>
                </a:solidFill>
              </a:rPr>
              <a:t>static</a:t>
            </a:r>
            <a:r>
              <a:rPr lang="en-US" sz="2200" dirty="0">
                <a:solidFill>
                  <a:srgbClr val="FF0000"/>
                </a:solidFill>
              </a:rPr>
              <a:t> design implementation view</a:t>
            </a:r>
            <a:r>
              <a:rPr lang="en-US" sz="2200" dirty="0"/>
              <a:t> of a system. </a:t>
            </a:r>
          </a:p>
          <a:p>
            <a:pPr>
              <a:buFont typeface="Wingdings" pitchFamily="2" charset="2"/>
              <a:buChar char="q"/>
            </a:pPr>
            <a:r>
              <a:rPr lang="en-US" sz="2200" b="1" dirty="0"/>
              <a:t>Use case diagram</a:t>
            </a:r>
            <a:r>
              <a:rPr lang="en-US" sz="2200" dirty="0"/>
              <a:t> shows a set of use cases and actors and their relationships. Use case diagrams address the </a:t>
            </a:r>
            <a:r>
              <a:rPr lang="en-US" sz="2200" b="1" dirty="0">
                <a:solidFill>
                  <a:srgbClr val="FF0000"/>
                </a:solidFill>
              </a:rPr>
              <a:t>static</a:t>
            </a:r>
            <a:r>
              <a:rPr lang="en-US" sz="2200" dirty="0">
                <a:solidFill>
                  <a:srgbClr val="FF0000"/>
                </a:solidFill>
              </a:rPr>
              <a:t> use case view</a:t>
            </a:r>
            <a:r>
              <a:rPr lang="en-US" sz="2200" dirty="0"/>
              <a:t> of a system.</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BE3A1E46-A797-4176-9384-234CDE184F7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0A631280-D800-430E-B33E-AE59AB8FFB1F}"/>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3" name="Rectangle 2" descr="M. Mhahudul Hasan">
            <a:extLst>
              <a:ext uri="{FF2B5EF4-FFF2-40B4-BE49-F238E27FC236}">
                <a16:creationId xmlns:a16="http://schemas.microsoft.com/office/drawing/2014/main" id="{D51297D6-294D-4AEF-A8AF-8271291811B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5BC62A1-3952-4B8A-B7C3-C4DE694D651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4F139CF9-8218-4018-A193-92D02933E72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350007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98437"/>
            <a:ext cx="11029950" cy="566686"/>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22672" y="1444830"/>
            <a:ext cx="10958052" cy="4218551"/>
          </a:xfrm>
        </p:spPr>
        <p:txBody>
          <a:bodyPr>
            <a:noAutofit/>
          </a:bodyPr>
          <a:lstStyle/>
          <a:p>
            <a:pPr lvl="0">
              <a:buFont typeface="Wingdings" pitchFamily="2" charset="2"/>
              <a:buChar char="q"/>
            </a:pPr>
            <a:r>
              <a:rPr lang="en-US" sz="2200" dirty="0"/>
              <a:t>Both </a:t>
            </a:r>
            <a:r>
              <a:rPr lang="en-US" sz="2200" b="1" dirty="0"/>
              <a:t>sequence diagrams </a:t>
            </a:r>
            <a:r>
              <a:rPr lang="en-US" sz="2200" dirty="0"/>
              <a:t>and </a:t>
            </a:r>
            <a:r>
              <a:rPr lang="en-US" sz="2200" b="1" dirty="0"/>
              <a:t>communication diagrams </a:t>
            </a:r>
            <a:r>
              <a:rPr lang="en-US" sz="2200" dirty="0"/>
              <a:t>are kinds of interaction diagrams. An </a:t>
            </a:r>
            <a:r>
              <a:rPr lang="en-US" sz="2200" b="1" dirty="0"/>
              <a:t>interaction diagram</a:t>
            </a:r>
            <a:r>
              <a:rPr lang="en-US" sz="2200" dirty="0"/>
              <a:t> shows an interaction, consisting of a set of objects or roles, including the messages that may be dispatched among them. Interaction diagrams</a:t>
            </a:r>
            <a:r>
              <a:rPr lang="en-US" sz="2200" b="1" dirty="0"/>
              <a:t> </a:t>
            </a:r>
            <a:r>
              <a:rPr lang="en-US" sz="2200" dirty="0"/>
              <a:t>address the </a:t>
            </a:r>
            <a:r>
              <a:rPr lang="en-US" sz="2200" b="1" dirty="0">
                <a:solidFill>
                  <a:srgbClr val="FF0000"/>
                </a:solidFill>
              </a:rPr>
              <a:t>dynamic</a:t>
            </a:r>
            <a:r>
              <a:rPr lang="en-US" sz="2200" dirty="0">
                <a:solidFill>
                  <a:srgbClr val="FF0000"/>
                </a:solidFill>
              </a:rPr>
              <a:t> view </a:t>
            </a:r>
            <a:r>
              <a:rPr lang="en-US" sz="2200" dirty="0"/>
              <a:t>of a system. </a:t>
            </a:r>
            <a:br>
              <a:rPr lang="en-US" sz="2200" dirty="0"/>
            </a:br>
            <a:endParaRPr lang="en-US" sz="2200" dirty="0"/>
          </a:p>
          <a:p>
            <a:pPr marL="0" lvl="0" indent="0">
              <a:buNone/>
            </a:pPr>
            <a:r>
              <a:rPr lang="en-US" sz="2200" b="1" dirty="0"/>
              <a:t>	A sequence diagram </a:t>
            </a:r>
            <a:r>
              <a:rPr lang="en-US" sz="2200" dirty="0"/>
              <a:t>is an interaction diagram that emphasizes the time-ordering of </a:t>
            </a:r>
            <a:br>
              <a:rPr lang="en-US" sz="2200" dirty="0"/>
            </a:br>
            <a:r>
              <a:rPr lang="en-US" sz="2200" dirty="0"/>
              <a:t>      messages; </a:t>
            </a:r>
            <a:r>
              <a:rPr lang="en-US" sz="2200" b="1" dirty="0"/>
              <a:t>a communication diagram </a:t>
            </a:r>
            <a:r>
              <a:rPr lang="en-US" sz="2200" dirty="0"/>
              <a:t>is an interaction diagram that emphasizes the </a:t>
            </a:r>
            <a:br>
              <a:rPr lang="en-US" sz="2200" dirty="0"/>
            </a:br>
            <a:r>
              <a:rPr lang="en-US" sz="2200" dirty="0"/>
              <a:t>      structural organization of the objects or roles that send and receive messages. </a:t>
            </a:r>
            <a:br>
              <a:rPr lang="en-US" sz="2200" dirty="0"/>
            </a:br>
            <a:endParaRPr lang="en-US" sz="2200" dirty="0"/>
          </a:p>
          <a:p>
            <a:pPr>
              <a:buFont typeface="Wingdings" pitchFamily="2" charset="2"/>
              <a:buChar char="q"/>
            </a:pPr>
            <a:r>
              <a:rPr lang="en-US" sz="2200" b="1" dirty="0"/>
              <a:t>State diagram </a:t>
            </a:r>
            <a:r>
              <a:rPr lang="en-US" sz="2200" dirty="0"/>
              <a:t>shows a state machine, consisting of states, transitions, events, and activities. A state diagrams shows the </a:t>
            </a:r>
            <a:r>
              <a:rPr lang="en-US" sz="2200" b="1" dirty="0">
                <a:solidFill>
                  <a:srgbClr val="FF0000"/>
                </a:solidFill>
              </a:rPr>
              <a:t>dynamic</a:t>
            </a:r>
            <a:r>
              <a:rPr lang="en-US" sz="2200" dirty="0">
                <a:solidFill>
                  <a:srgbClr val="FF0000"/>
                </a:solidFill>
              </a:rPr>
              <a:t> view of an object</a:t>
            </a:r>
            <a:r>
              <a:rPr lang="en-US" sz="2200" dirty="0"/>
              <a:t>.</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5E7A19B9-3B69-4288-85D9-95AA5F5FC39C}"/>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3AFE6ADE-06AB-4AEF-A718-CF4BEDD44348}"/>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23</a:t>
            </a:fld>
            <a:r>
              <a:rPr lang="en-US" sz="1400" b="1" dirty="0"/>
              <a:t> </a:t>
            </a:r>
          </a:p>
        </p:txBody>
      </p:sp>
      <p:sp>
        <p:nvSpPr>
          <p:cNvPr id="3" name="Rectangle 2" descr="M. Mhahudul Hasan">
            <a:extLst>
              <a:ext uri="{FF2B5EF4-FFF2-40B4-BE49-F238E27FC236}">
                <a16:creationId xmlns:a16="http://schemas.microsoft.com/office/drawing/2014/main" id="{652DD57D-FAD6-4A2C-B106-A268D2B9193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41BCB03-B763-4D68-B1B8-C0083281739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479589C8-BAF3-472B-8889-1681A81C766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23604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83688"/>
            <a:ext cx="11029950" cy="522441"/>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8929" y="1282598"/>
            <a:ext cx="11029950" cy="4705248"/>
          </a:xfrm>
        </p:spPr>
        <p:txBody>
          <a:bodyPr>
            <a:noAutofit/>
          </a:bodyPr>
          <a:lstStyle/>
          <a:p>
            <a:pPr>
              <a:buFont typeface="Wingdings" pitchFamily="2" charset="2"/>
              <a:buChar char="q"/>
              <a:defRPr/>
            </a:pPr>
            <a:r>
              <a:rPr lang="en-US" sz="2200" b="1" dirty="0">
                <a:latin typeface="+mj-lt"/>
              </a:rPr>
              <a:t>Activity diagram </a:t>
            </a:r>
            <a:r>
              <a:rPr lang="en-US" sz="2200" dirty="0">
                <a:latin typeface="+mj-lt"/>
              </a:rPr>
              <a:t>shows the structure of a process or other computation as the flow of control and data from step to step within the computation. Activity diagrams address the </a:t>
            </a:r>
            <a:r>
              <a:rPr lang="en-US" sz="2200" b="1" dirty="0">
                <a:solidFill>
                  <a:srgbClr val="FF0000"/>
                </a:solidFill>
                <a:latin typeface="+mj-lt"/>
              </a:rPr>
              <a:t>dynamic</a:t>
            </a:r>
            <a:r>
              <a:rPr lang="en-US" sz="2200" dirty="0">
                <a:solidFill>
                  <a:srgbClr val="FF0000"/>
                </a:solidFill>
                <a:latin typeface="+mj-lt"/>
              </a:rPr>
              <a:t> view </a:t>
            </a:r>
            <a:r>
              <a:rPr lang="en-US" sz="2200" dirty="0">
                <a:latin typeface="+mj-lt"/>
              </a:rPr>
              <a:t>of a system. They are  especially important in modeling the function of a system and emphasize the flow of control among objects.</a:t>
            </a:r>
            <a:br>
              <a:rPr lang="en-US" sz="2200" dirty="0">
                <a:latin typeface="+mj-lt"/>
              </a:rPr>
            </a:br>
            <a:endParaRPr lang="en-US" sz="2200" b="1" dirty="0">
              <a:latin typeface="+mj-lt"/>
            </a:endParaRPr>
          </a:p>
          <a:p>
            <a:pPr>
              <a:buFont typeface="Wingdings" pitchFamily="2" charset="2"/>
              <a:buChar char="q"/>
              <a:defRPr/>
            </a:pPr>
            <a:r>
              <a:rPr lang="en-US" sz="2200" b="1" dirty="0">
                <a:latin typeface="+mj-lt"/>
              </a:rPr>
              <a:t>Deployment diagram </a:t>
            </a:r>
            <a:r>
              <a:rPr lang="en-US" sz="2200" dirty="0">
                <a:latin typeface="+mj-lt"/>
              </a:rPr>
              <a:t>shows the configuration of run-time processing nodes and the components that live on them. Deployment diagrams  address the </a:t>
            </a:r>
            <a:r>
              <a:rPr lang="en-US" sz="2200" b="1" dirty="0">
                <a:solidFill>
                  <a:srgbClr val="FF0000"/>
                </a:solidFill>
                <a:latin typeface="+mj-lt"/>
              </a:rPr>
              <a:t>static</a:t>
            </a:r>
            <a:r>
              <a:rPr lang="en-US" sz="2200" dirty="0">
                <a:solidFill>
                  <a:srgbClr val="FF0000"/>
                </a:solidFill>
                <a:latin typeface="+mj-lt"/>
              </a:rPr>
              <a:t> deployment view</a:t>
            </a:r>
            <a:r>
              <a:rPr lang="en-US" sz="2200" dirty="0">
                <a:latin typeface="+mj-lt"/>
              </a:rPr>
              <a:t> of an architecture (networking). A node typically hosts one or more artifacts.</a:t>
            </a:r>
            <a:br>
              <a:rPr lang="en-US" sz="2200" dirty="0">
                <a:latin typeface="+mj-lt"/>
              </a:rPr>
            </a:br>
            <a:endParaRPr lang="en-US" sz="2200" dirty="0">
              <a:latin typeface="+mj-lt"/>
            </a:endParaRPr>
          </a:p>
          <a:p>
            <a:pPr>
              <a:buFont typeface="Wingdings" pitchFamily="2" charset="2"/>
              <a:buChar char="q"/>
              <a:defRPr/>
            </a:pPr>
            <a:r>
              <a:rPr lang="en-US" sz="2200" b="1" dirty="0">
                <a:latin typeface="+mj-lt"/>
              </a:rPr>
              <a:t>Artifact diagram </a:t>
            </a:r>
            <a:r>
              <a:rPr lang="en-US" sz="2200" dirty="0">
                <a:latin typeface="+mj-lt"/>
              </a:rPr>
              <a:t>shows the physical constituents of a system on the computer. Artifacts include files, databases, and similar physical collections of bits.  Artifacts are often used in conjunction with deployment diagrams.</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948A0CDC-8AF5-4EC5-9268-4FC977BCA69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F2560B1E-B329-437C-8D0D-39CBCDB32EEE}"/>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24</a:t>
            </a:fld>
            <a:r>
              <a:rPr lang="en-US" sz="1400" b="1" dirty="0"/>
              <a:t> </a:t>
            </a:r>
          </a:p>
        </p:txBody>
      </p:sp>
      <p:sp>
        <p:nvSpPr>
          <p:cNvPr id="3" name="Rectangle 2" descr="M. Mhahudul Hasan">
            <a:extLst>
              <a:ext uri="{FF2B5EF4-FFF2-40B4-BE49-F238E27FC236}">
                <a16:creationId xmlns:a16="http://schemas.microsoft.com/office/drawing/2014/main" id="{39726512-0873-4F77-BD58-82FEBA66D68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7F7C2D0A-571D-49C9-9E53-F7AC940E7D0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B3379C0-FDBF-40E2-AE42-BD1D86259DA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280485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8" y="598436"/>
            <a:ext cx="11029950" cy="655177"/>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93174" y="1480421"/>
            <a:ext cx="11029950" cy="3534031"/>
          </a:xfrm>
        </p:spPr>
        <p:txBody>
          <a:bodyPr>
            <a:normAutofit/>
          </a:bodyPr>
          <a:lstStyle/>
          <a:p>
            <a:pPr>
              <a:buFont typeface="Wingdings" pitchFamily="2" charset="2"/>
              <a:buChar char="q"/>
              <a:defRPr/>
            </a:pPr>
            <a:r>
              <a:rPr lang="en-US" sz="2200" b="1" dirty="0">
                <a:latin typeface="+mj-lt"/>
              </a:rPr>
              <a:t>Package diagram </a:t>
            </a:r>
            <a:r>
              <a:rPr lang="en-US" sz="2200" dirty="0">
                <a:latin typeface="+mj-lt"/>
              </a:rPr>
              <a:t>shows the decomposition of the model itself into organization units and their dependencies (package contains a set of diagrams and their dependency grouping).</a:t>
            </a:r>
          </a:p>
          <a:p>
            <a:pPr>
              <a:buFont typeface="Wingdings" pitchFamily="2" charset="2"/>
              <a:buChar char="q"/>
              <a:defRPr/>
            </a:pPr>
            <a:endParaRPr lang="en-US" sz="2200" b="1" dirty="0">
              <a:latin typeface="+mj-lt"/>
            </a:endParaRPr>
          </a:p>
          <a:p>
            <a:pPr>
              <a:buFont typeface="Wingdings" pitchFamily="2" charset="2"/>
              <a:buChar char="q"/>
              <a:defRPr/>
            </a:pPr>
            <a:r>
              <a:rPr lang="en-US" sz="2200" b="1" dirty="0">
                <a:latin typeface="+mj-lt"/>
              </a:rPr>
              <a:t>Timing diagram </a:t>
            </a:r>
            <a:r>
              <a:rPr lang="en-US" sz="2200" dirty="0">
                <a:latin typeface="+mj-lt"/>
              </a:rPr>
              <a:t>is an interaction diagram that shows actual times across different objects or roles, as opposed to just relative sequences of messages.</a:t>
            </a:r>
          </a:p>
          <a:p>
            <a:pPr>
              <a:buFont typeface="Wingdings" pitchFamily="2" charset="2"/>
              <a:buChar char="q"/>
              <a:defRPr/>
            </a:pPr>
            <a:endParaRPr lang="en-US" sz="2200" b="1" dirty="0">
              <a:latin typeface="+mj-lt"/>
            </a:endParaRPr>
          </a:p>
          <a:p>
            <a:pPr>
              <a:buFont typeface="Wingdings" pitchFamily="2" charset="2"/>
              <a:buChar char="q"/>
              <a:defRPr/>
            </a:pPr>
            <a:r>
              <a:rPr lang="en-US" sz="2200" b="1" dirty="0">
                <a:latin typeface="+mj-lt"/>
              </a:rPr>
              <a:t>Interaction overview diagram </a:t>
            </a:r>
            <a:r>
              <a:rPr lang="en-US" sz="2200" dirty="0">
                <a:latin typeface="+mj-lt"/>
              </a:rPr>
              <a:t>is a hybrid of an activity diagram and a sequence diagram.</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92CA2200-3077-40D0-B570-363CD4D9767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5C0C1805-8CDC-40A3-ABE8-534CCA4C43B4}"/>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25</a:t>
            </a:fld>
            <a:r>
              <a:rPr lang="en-US" sz="1400" b="1" dirty="0"/>
              <a:t> </a:t>
            </a:r>
          </a:p>
        </p:txBody>
      </p:sp>
      <p:sp>
        <p:nvSpPr>
          <p:cNvPr id="3" name="Rectangle 2" descr="M. Mhahudul Hasan">
            <a:extLst>
              <a:ext uri="{FF2B5EF4-FFF2-40B4-BE49-F238E27FC236}">
                <a16:creationId xmlns:a16="http://schemas.microsoft.com/office/drawing/2014/main" id="{6B74A679-FC9E-45E8-AAB1-59CA6DD9ABD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4EBAD97-7E04-4BD0-9438-5D41F6F85CD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E83058FA-9507-4BB1-88D1-D88DADBB7AA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85415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8" y="598436"/>
            <a:ext cx="11029950" cy="655177"/>
          </a:xfrm>
        </p:spPr>
        <p:txBody>
          <a:bodyPr/>
          <a:lstStyle/>
          <a:p>
            <a:pPr algn="ctr"/>
            <a:r>
              <a:rPr lang="en-US" altLang="en-US" b="1" dirty="0">
                <a:solidFill>
                  <a:srgbClr val="0070C0"/>
                </a:solidFill>
                <a:latin typeface="Book Antiqua" pitchFamily="18" charset="0"/>
              </a:rPr>
              <a:t>Architecture of OO Software System</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92CA2200-3077-40D0-B570-363CD4D9767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5C0C1805-8CDC-40A3-ABE8-534CCA4C43B4}"/>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26</a:t>
            </a:fld>
            <a:r>
              <a:rPr lang="en-US" sz="1400" b="1" dirty="0"/>
              <a:t> </a:t>
            </a:r>
          </a:p>
        </p:txBody>
      </p:sp>
      <p:sp>
        <p:nvSpPr>
          <p:cNvPr id="3" name="Rectangle 2" descr="M. Mhahudul Hasan">
            <a:extLst>
              <a:ext uri="{FF2B5EF4-FFF2-40B4-BE49-F238E27FC236}">
                <a16:creationId xmlns:a16="http://schemas.microsoft.com/office/drawing/2014/main" id="{6B74A679-FC9E-45E8-AAB1-59CA6DD9ABD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4EBAD97-7E04-4BD0-9438-5D41F6F85CD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E83058FA-9507-4BB1-88D1-D88DADBB7AA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
        <p:nvSpPr>
          <p:cNvPr id="6" name="Content Placeholder 2">
            <a:extLst>
              <a:ext uri="{FF2B5EF4-FFF2-40B4-BE49-F238E27FC236}">
                <a16:creationId xmlns:a16="http://schemas.microsoft.com/office/drawing/2014/main" id="{02C303AD-2B00-7DA9-A118-A50293A950E4}"/>
              </a:ext>
            </a:extLst>
          </p:cNvPr>
          <p:cNvSpPr txBox="1">
            <a:spLocks/>
          </p:cNvSpPr>
          <p:nvPr/>
        </p:nvSpPr>
        <p:spPr>
          <a:xfrm>
            <a:off x="923889" y="1568302"/>
            <a:ext cx="10781414" cy="4525963"/>
          </a:xfrm>
          <a:prstGeom prst="rect">
            <a:avLst/>
          </a:prstGeom>
        </p:spPr>
        <p:txBody>
          <a:bodyPr rtlCol="0">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GB" sz="2800" dirty="0"/>
              <a:t>To understand the architecture of object oriented software system, one needs several complementary and interlocking views: </a:t>
            </a:r>
          </a:p>
          <a:p>
            <a:pPr lvl="1">
              <a:spcAft>
                <a:spcPts val="0"/>
              </a:spcAft>
              <a:defRPr/>
            </a:pPr>
            <a:r>
              <a:rPr lang="en-GB" sz="2400" dirty="0"/>
              <a:t>A </a:t>
            </a:r>
            <a:r>
              <a:rPr lang="en-GB" sz="2400" dirty="0">
                <a:solidFill>
                  <a:srgbClr val="FF0000"/>
                </a:solidFill>
              </a:rPr>
              <a:t>use case view</a:t>
            </a:r>
            <a:r>
              <a:rPr lang="en-GB" sz="2400" dirty="0"/>
              <a:t> (exposing the requirements of the system), </a:t>
            </a:r>
          </a:p>
          <a:p>
            <a:pPr lvl="1">
              <a:spcAft>
                <a:spcPts val="0"/>
              </a:spcAft>
              <a:defRPr/>
            </a:pPr>
            <a:r>
              <a:rPr lang="en-GB" sz="2400" dirty="0"/>
              <a:t>A </a:t>
            </a:r>
            <a:r>
              <a:rPr lang="en-GB" sz="2400" dirty="0">
                <a:solidFill>
                  <a:srgbClr val="FF0000"/>
                </a:solidFill>
              </a:rPr>
              <a:t>design view</a:t>
            </a:r>
            <a:r>
              <a:rPr lang="en-GB" sz="2400" dirty="0"/>
              <a:t> (capturing the vocabulary of the problem space and the solution space), </a:t>
            </a:r>
          </a:p>
          <a:p>
            <a:pPr lvl="1">
              <a:spcAft>
                <a:spcPts val="0"/>
              </a:spcAft>
              <a:defRPr/>
            </a:pPr>
            <a:r>
              <a:rPr lang="en-GB" sz="2400" dirty="0"/>
              <a:t>A </a:t>
            </a:r>
            <a:r>
              <a:rPr lang="en-GB" sz="2400" dirty="0">
                <a:solidFill>
                  <a:srgbClr val="FF0000"/>
                </a:solidFill>
              </a:rPr>
              <a:t>process view</a:t>
            </a:r>
            <a:r>
              <a:rPr lang="en-GB" sz="2400" dirty="0"/>
              <a:t> (modelling the distribution of the system’s processes and threads), </a:t>
            </a:r>
          </a:p>
          <a:p>
            <a:pPr lvl="1">
              <a:spcAft>
                <a:spcPts val="0"/>
              </a:spcAft>
              <a:defRPr/>
            </a:pPr>
            <a:r>
              <a:rPr lang="en-GB" sz="2400" dirty="0"/>
              <a:t>An </a:t>
            </a:r>
            <a:r>
              <a:rPr lang="en-GB" sz="2400" dirty="0">
                <a:solidFill>
                  <a:srgbClr val="FF0000"/>
                </a:solidFill>
              </a:rPr>
              <a:t>implementation view</a:t>
            </a:r>
            <a:r>
              <a:rPr lang="en-GB" sz="2400" dirty="0"/>
              <a:t> (addressing the physical realization of the system), </a:t>
            </a:r>
          </a:p>
          <a:p>
            <a:pPr lvl="1">
              <a:spcAft>
                <a:spcPts val="0"/>
              </a:spcAft>
              <a:defRPr/>
            </a:pPr>
            <a:r>
              <a:rPr lang="en-GB" sz="2400" dirty="0"/>
              <a:t>A </a:t>
            </a:r>
            <a:r>
              <a:rPr lang="en-GB" sz="2400" dirty="0">
                <a:solidFill>
                  <a:srgbClr val="FF0000"/>
                </a:solidFill>
              </a:rPr>
              <a:t>deployment view</a:t>
            </a:r>
            <a:r>
              <a:rPr lang="en-GB" sz="2400" dirty="0"/>
              <a:t> (focusing on system engineering view). </a:t>
            </a:r>
          </a:p>
          <a:p>
            <a:pPr>
              <a:spcAft>
                <a:spcPts val="0"/>
              </a:spcAft>
              <a:defRPr/>
            </a:pPr>
            <a:r>
              <a:rPr lang="en-GB" sz="2800" dirty="0"/>
              <a:t>Each of these views may have structural, as well as behavioural, aspects. Together these views represent the blueprints of Object Oriented Software System.</a:t>
            </a:r>
            <a:endParaRPr lang="en-US" sz="2800" i="1" dirty="0"/>
          </a:p>
        </p:txBody>
      </p:sp>
    </p:spTree>
    <p:extLst>
      <p:ext uri="{BB962C8B-B14F-4D97-AF65-F5344CB8AC3E}">
        <p14:creationId xmlns:p14="http://schemas.microsoft.com/office/powerpoint/2010/main" val="65487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22441"/>
          </a:xfrm>
        </p:spPr>
        <p:txBody>
          <a:bodyPr/>
          <a:lstStyle/>
          <a:p>
            <a:pPr algn="ctr"/>
            <a:r>
              <a:rPr lang="en-US" altLang="en-US" b="1" dirty="0">
                <a:solidFill>
                  <a:srgbClr val="0070C0"/>
                </a:solidFill>
                <a:latin typeface="Book Antiqua" pitchFamily="18" charset="0"/>
              </a:rPr>
              <a:t>System  architecture  modeling</a:t>
            </a:r>
            <a:endParaRPr lang="en-US" b="1" dirty="0">
              <a:solidFill>
                <a:srgbClr val="0070C0"/>
              </a:solidFill>
              <a:effectLst>
                <a:outerShdw blurRad="38100" dist="38100" dir="2700000" algn="tl">
                  <a:srgbClr val="000000">
                    <a:alpha val="43137"/>
                  </a:srgbClr>
                </a:outerShdw>
              </a:effectLst>
            </a:endParaRPr>
          </a:p>
        </p:txBody>
      </p:sp>
      <p:pic>
        <p:nvPicPr>
          <p:cNvPr id="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870155" y="1486566"/>
            <a:ext cx="10385425"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ED2BDB64-6E29-4A92-9E7C-970F7149E21E}"/>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7530069F-4AC7-427D-9A94-B8427CD6ACFA}"/>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27</a:t>
            </a:fld>
            <a:r>
              <a:rPr lang="en-US" sz="1400" b="1" dirty="0"/>
              <a:t> </a:t>
            </a:r>
          </a:p>
        </p:txBody>
      </p:sp>
      <p:sp>
        <p:nvSpPr>
          <p:cNvPr id="3" name="Rectangle 2" descr="M. Mhahudul Hasan">
            <a:extLst>
              <a:ext uri="{FF2B5EF4-FFF2-40B4-BE49-F238E27FC236}">
                <a16:creationId xmlns:a16="http://schemas.microsoft.com/office/drawing/2014/main" id="{EBB6B334-885F-418B-B7CB-29BCB1A3303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96F71BC7-A1EB-43EC-BCFB-E1450AF2AA4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5" name="Rectangle 4" descr="M. Mhahudul Hasan">
            <a:extLst>
              <a:ext uri="{FF2B5EF4-FFF2-40B4-BE49-F238E27FC236}">
                <a16:creationId xmlns:a16="http://schemas.microsoft.com/office/drawing/2014/main" id="{1155BC7B-FFE4-4B7B-96BD-267FDFD2FD6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82878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b="1" dirty="0">
                <a:solidFill>
                  <a:srgbClr val="0070C0"/>
                </a:solidFill>
                <a:latin typeface="Book Antiqua" pitchFamily="18" charset="0"/>
              </a:rPr>
              <a:t>Uml  architecture </a:t>
            </a:r>
            <a:endParaRPr lang="en-US" b="1" dirty="0">
              <a:solidFill>
                <a:srgbClr val="0070C0"/>
              </a:solidFill>
            </a:endParaRPr>
          </a:p>
        </p:txBody>
      </p:sp>
      <p:sp>
        <p:nvSpPr>
          <p:cNvPr id="4" name="Content Placeholder 3"/>
          <p:cNvSpPr>
            <a:spLocks noGrp="1"/>
          </p:cNvSpPr>
          <p:nvPr>
            <p:ph idx="4294967295"/>
          </p:nvPr>
        </p:nvSpPr>
        <p:spPr>
          <a:xfrm>
            <a:off x="471948" y="1408215"/>
            <a:ext cx="11029950" cy="4376737"/>
          </a:xfrm>
        </p:spPr>
        <p:txBody>
          <a:bodyPr>
            <a:normAutofit/>
          </a:bodyPr>
          <a:lstStyle/>
          <a:p>
            <a:pPr lvl="0" algn="just">
              <a:buFont typeface="Wingdings" pitchFamily="2" charset="2"/>
              <a:buChar char="q"/>
            </a:pPr>
            <a:r>
              <a:rPr lang="en-US" sz="2200" dirty="0"/>
              <a:t>Visualizing, specifying, constructing and documenting a software intensive system demands that the system be viewed from a number of  perspectives (e.g., ATM system development design in several diagram drawing perspective). </a:t>
            </a:r>
          </a:p>
          <a:p>
            <a:pPr lvl="0" algn="just">
              <a:buFont typeface="Wingdings" pitchFamily="2" charset="2"/>
              <a:buChar char="q"/>
            </a:pPr>
            <a:r>
              <a:rPr lang="en-US" sz="2200" dirty="0">
                <a:solidFill>
                  <a:srgbClr val="FF0000"/>
                </a:solidFill>
              </a:rPr>
              <a:t>Different stakeholders- </a:t>
            </a:r>
            <a:r>
              <a:rPr lang="en-US" sz="2200" dirty="0"/>
              <a:t>end users, analysts, developers, system integrators, testers, technical writers and project managers- each bring different  agenda to a project, and each looks at that system in different ways at different times over the project’s life.</a:t>
            </a:r>
          </a:p>
          <a:p>
            <a:pPr marL="342900" lvl="0" indent="-342900" algn="just">
              <a:buNone/>
            </a:pPr>
            <a:endParaRPr lang="en-US" sz="2200" dirty="0"/>
          </a:p>
          <a:p>
            <a:pPr marL="342900" lvl="0" indent="-342900" algn="just">
              <a:buNone/>
            </a:pPr>
            <a:r>
              <a:rPr lang="en-US" sz="2200" dirty="0"/>
              <a:t>1.  The </a:t>
            </a:r>
            <a:r>
              <a:rPr lang="en-US" sz="2200" b="1" dirty="0"/>
              <a:t>use case view </a:t>
            </a:r>
            <a:r>
              <a:rPr lang="en-US" sz="2200" dirty="0"/>
              <a:t>of a system encompasses the </a:t>
            </a:r>
            <a:r>
              <a:rPr lang="en-US" sz="2200" dirty="0">
                <a:solidFill>
                  <a:srgbClr val="FF0000"/>
                </a:solidFill>
              </a:rPr>
              <a:t>use</a:t>
            </a:r>
            <a:r>
              <a:rPr lang="en-US" sz="2200" dirty="0"/>
              <a:t> </a:t>
            </a:r>
            <a:r>
              <a:rPr lang="en-US" sz="2200" dirty="0">
                <a:solidFill>
                  <a:srgbClr val="C00000"/>
                </a:solidFill>
              </a:rPr>
              <a:t>cases that describe the behavior of the system </a:t>
            </a:r>
            <a:r>
              <a:rPr lang="en-US" sz="2200" dirty="0"/>
              <a:t>as seen by its end users, analysts, and testers. With the UML, the static aspects of this view are captured in </a:t>
            </a:r>
            <a:r>
              <a:rPr lang="en-US" sz="2200" dirty="0">
                <a:solidFill>
                  <a:srgbClr val="FF0000"/>
                </a:solidFill>
              </a:rPr>
              <a:t>use case diagrams</a:t>
            </a:r>
            <a:r>
              <a:rPr lang="en-US" sz="2200" dirty="0"/>
              <a:t>; the dynamic aspects of this view are captured in </a:t>
            </a:r>
            <a:r>
              <a:rPr lang="en-US" sz="2200" dirty="0">
                <a:solidFill>
                  <a:srgbClr val="FF0000"/>
                </a:solidFill>
              </a:rPr>
              <a:t>interaction diagrams, state diagrams, and activity diagrams</a:t>
            </a:r>
            <a:r>
              <a:rPr lang="en-US" sz="2200" dirty="0"/>
              <a:t>. </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CA19A278-C932-46B6-A3D7-E03E3343C579}"/>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EEEF6F04-48E9-496A-B2DD-D56C2452A268}"/>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28</a:t>
            </a:fld>
            <a:r>
              <a:rPr lang="en-US" sz="1400" b="1" dirty="0"/>
              <a:t> </a:t>
            </a:r>
          </a:p>
        </p:txBody>
      </p:sp>
      <p:sp>
        <p:nvSpPr>
          <p:cNvPr id="3" name="Rectangle 2" descr="M. Mhahudul Hasan">
            <a:extLst>
              <a:ext uri="{FF2B5EF4-FFF2-40B4-BE49-F238E27FC236}">
                <a16:creationId xmlns:a16="http://schemas.microsoft.com/office/drawing/2014/main" id="{AA7BBF0C-23BD-495B-BB04-801FDE9236F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E7E310E-4977-425A-BECC-2F11F7C23B2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CBBF4B8B-3292-43FD-BAA0-7D638B1E167A}"/>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253235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655177"/>
          </a:xfrm>
        </p:spPr>
        <p:txBody>
          <a:bodyPr/>
          <a:lstStyle/>
          <a:p>
            <a:pPr algn="ctr"/>
            <a:r>
              <a:rPr lang="en-US" b="1" dirty="0">
                <a:solidFill>
                  <a:srgbClr val="0070C0"/>
                </a:solidFill>
                <a:latin typeface="Book Antiqua" pitchFamily="18" charset="0"/>
              </a:rPr>
              <a:t>Uml  architecture </a:t>
            </a:r>
            <a:endParaRPr lang="en-US" b="1" dirty="0">
              <a:solidFill>
                <a:srgbClr val="0070C0"/>
              </a:solidFill>
            </a:endParaRPr>
          </a:p>
        </p:txBody>
      </p:sp>
      <p:sp>
        <p:nvSpPr>
          <p:cNvPr id="4" name="Content Placeholder 3"/>
          <p:cNvSpPr>
            <a:spLocks noGrp="1"/>
          </p:cNvSpPr>
          <p:nvPr>
            <p:ph idx="4294967295"/>
          </p:nvPr>
        </p:nvSpPr>
        <p:spPr>
          <a:xfrm>
            <a:off x="368710" y="1457017"/>
            <a:ext cx="11056938" cy="4752053"/>
          </a:xfrm>
        </p:spPr>
        <p:txBody>
          <a:bodyPr>
            <a:noAutofit/>
          </a:bodyPr>
          <a:lstStyle/>
          <a:p>
            <a:pPr marL="457200" indent="-457200" algn="just">
              <a:buNone/>
            </a:pPr>
            <a:r>
              <a:rPr lang="en-US" sz="2200" dirty="0">
                <a:latin typeface="+mj-lt"/>
              </a:rPr>
              <a:t>2.   The </a:t>
            </a:r>
            <a:r>
              <a:rPr lang="en-US" sz="2200" b="1" dirty="0">
                <a:latin typeface="+mj-lt"/>
              </a:rPr>
              <a:t>design view </a:t>
            </a:r>
            <a:r>
              <a:rPr lang="en-US" sz="2200" dirty="0">
                <a:latin typeface="+mj-lt"/>
              </a:rPr>
              <a:t>of a system encompasses the classes, interfaces, and collaborations that form the </a:t>
            </a:r>
            <a:r>
              <a:rPr lang="en-US" sz="2200" dirty="0">
                <a:solidFill>
                  <a:srgbClr val="C00000"/>
                </a:solidFill>
                <a:latin typeface="+mj-lt"/>
              </a:rPr>
              <a:t>vocabulary</a:t>
            </a:r>
            <a:r>
              <a:rPr lang="en-US" sz="2200" dirty="0">
                <a:latin typeface="+mj-lt"/>
              </a:rPr>
              <a:t> </a:t>
            </a:r>
            <a:r>
              <a:rPr lang="en-US" sz="2200" dirty="0">
                <a:solidFill>
                  <a:srgbClr val="C00000"/>
                </a:solidFill>
                <a:latin typeface="+mj-lt"/>
              </a:rPr>
              <a:t>of the problem and its solution</a:t>
            </a:r>
            <a:r>
              <a:rPr lang="en-US" sz="2200" dirty="0">
                <a:latin typeface="+mj-lt"/>
              </a:rPr>
              <a:t>.  This view primarily </a:t>
            </a:r>
            <a:r>
              <a:rPr lang="en-US" sz="2200" dirty="0">
                <a:solidFill>
                  <a:srgbClr val="FF0000"/>
                </a:solidFill>
                <a:latin typeface="+mj-lt"/>
              </a:rPr>
              <a:t>supports the functional requirements</a:t>
            </a:r>
            <a:r>
              <a:rPr lang="en-US" sz="2200" dirty="0">
                <a:latin typeface="+mj-lt"/>
              </a:rPr>
              <a:t> of the system, meaning the services that the system should provide to its end users. With the UML, the static aspects of this view are captured in </a:t>
            </a:r>
            <a:r>
              <a:rPr lang="en-US" sz="2200" dirty="0">
                <a:solidFill>
                  <a:srgbClr val="FF0000"/>
                </a:solidFill>
                <a:latin typeface="+mj-lt"/>
              </a:rPr>
              <a:t>class diagrams and object diagrams</a:t>
            </a:r>
            <a:r>
              <a:rPr lang="en-US" sz="2200" dirty="0">
                <a:latin typeface="+mj-lt"/>
              </a:rPr>
              <a:t>; the dynamic aspects of this view are captured in </a:t>
            </a:r>
            <a:r>
              <a:rPr lang="en-US" sz="2200" dirty="0">
                <a:solidFill>
                  <a:srgbClr val="FF0000"/>
                </a:solidFill>
                <a:latin typeface="+mj-lt"/>
              </a:rPr>
              <a:t>interaction diagrams, state diagrams, and activity diagrams</a:t>
            </a:r>
            <a:r>
              <a:rPr lang="en-US" sz="2200" dirty="0">
                <a:latin typeface="+mj-lt"/>
              </a:rPr>
              <a:t>.</a:t>
            </a:r>
          </a:p>
          <a:p>
            <a:pPr marL="457200" indent="-457200" algn="just">
              <a:buAutoNum type="arabicPeriod" startAt="2"/>
            </a:pPr>
            <a:endParaRPr lang="en-US" sz="2200" dirty="0">
              <a:latin typeface="+mj-lt"/>
            </a:endParaRPr>
          </a:p>
          <a:p>
            <a:pPr marL="342900" lvl="0" indent="-342900" algn="just">
              <a:buNone/>
            </a:pPr>
            <a:r>
              <a:rPr lang="en-US" sz="2200" dirty="0">
                <a:latin typeface="+mj-lt"/>
              </a:rPr>
              <a:t>3. The </a:t>
            </a:r>
            <a:r>
              <a:rPr lang="en-US" sz="2200" b="1" dirty="0">
                <a:latin typeface="+mj-lt"/>
              </a:rPr>
              <a:t>interaction view </a:t>
            </a:r>
            <a:r>
              <a:rPr lang="en-US" sz="2200" dirty="0">
                <a:latin typeface="+mj-lt"/>
              </a:rPr>
              <a:t>of a system shows the </a:t>
            </a:r>
            <a:r>
              <a:rPr lang="en-US" sz="2200" dirty="0">
                <a:solidFill>
                  <a:srgbClr val="C00000"/>
                </a:solidFill>
                <a:latin typeface="+mj-lt"/>
              </a:rPr>
              <a:t>flow of control among its various parts</a:t>
            </a:r>
            <a:r>
              <a:rPr lang="en-US" sz="2200" dirty="0">
                <a:latin typeface="+mj-lt"/>
              </a:rPr>
              <a:t>, including possible concurrency and synchronization mechanisms. This view primarily addresses the </a:t>
            </a:r>
            <a:r>
              <a:rPr lang="en-US" sz="2200" dirty="0">
                <a:solidFill>
                  <a:srgbClr val="FF0000"/>
                </a:solidFill>
                <a:latin typeface="+mj-lt"/>
              </a:rPr>
              <a:t>performance, scalability, and throughput</a:t>
            </a:r>
            <a:r>
              <a:rPr lang="en-US" sz="2200" dirty="0">
                <a:latin typeface="+mj-lt"/>
              </a:rPr>
              <a:t> of the system. With the UML, the static and dynamic aspects of this view are captured in the same kinds of diagrams as for the design view, but with a </a:t>
            </a:r>
            <a:r>
              <a:rPr lang="en-US" sz="2200" dirty="0">
                <a:solidFill>
                  <a:srgbClr val="FF0000"/>
                </a:solidFill>
                <a:latin typeface="+mj-lt"/>
              </a:rPr>
              <a:t>focus on the active classes</a:t>
            </a:r>
            <a:r>
              <a:rPr lang="en-US" sz="2200" dirty="0">
                <a:latin typeface="+mj-lt"/>
              </a:rPr>
              <a:t> that control the system and the messages that flow between them.</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BB658FCB-5D89-46DE-8362-BA19288F2D99}"/>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8C01551D-6EA6-466D-8011-11559F7EB201}"/>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29</a:t>
            </a:fld>
            <a:r>
              <a:rPr lang="en-US" sz="1400" b="1" dirty="0"/>
              <a:t> </a:t>
            </a:r>
          </a:p>
        </p:txBody>
      </p:sp>
      <p:sp>
        <p:nvSpPr>
          <p:cNvPr id="3" name="Rectangle 2" descr="M. Mhahudul Hasan">
            <a:extLst>
              <a:ext uri="{FF2B5EF4-FFF2-40B4-BE49-F238E27FC236}">
                <a16:creationId xmlns:a16="http://schemas.microsoft.com/office/drawing/2014/main" id="{B4562A94-7CD9-4BDA-9504-E952E32FDAD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9FD9041-880A-4F97-885E-70CBA6979C7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8054D50-E3B9-488B-A176-D75891EDB1A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90714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2" y="568939"/>
            <a:ext cx="11029950" cy="522441"/>
          </a:xfrm>
        </p:spPr>
        <p:txBody>
          <a:bodyPr/>
          <a:lstStyle/>
          <a:p>
            <a:pPr algn="ctr"/>
            <a:r>
              <a:rPr lang="en-US" altLang="en-US" b="1" dirty="0">
                <a:solidFill>
                  <a:srgbClr val="0070C0"/>
                </a:solidFill>
                <a:latin typeface="Book Antiqua" pitchFamily="18" charset="0"/>
              </a:rPr>
              <a:t>Why  we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8" y="1276964"/>
            <a:ext cx="11029950" cy="2203655"/>
          </a:xfrm>
        </p:spPr>
        <p:txBody>
          <a:bodyPr>
            <a:noAutofit/>
          </a:bodyPr>
          <a:lstStyle/>
          <a:p>
            <a:pPr>
              <a:buClrTx/>
              <a:buFont typeface="Wingdings" pitchFamily="2" charset="2"/>
              <a:buChar char="q"/>
            </a:pPr>
            <a:r>
              <a:rPr lang="en-GB" altLang="en-US" sz="2200" dirty="0">
                <a:solidFill>
                  <a:schemeClr val="tx1"/>
                </a:solidFill>
                <a:latin typeface="+mj-lt"/>
              </a:rPr>
              <a:t>The larger and more complex the system, the more important modelling becomes, for one very simple reason:</a:t>
            </a:r>
            <a:br>
              <a:rPr lang="en-US" altLang="en-US" sz="2200" dirty="0">
                <a:latin typeface="+mj-lt"/>
              </a:rPr>
            </a:br>
            <a:br>
              <a:rPr lang="en-GB" altLang="en-US" sz="2200" i="1" dirty="0">
                <a:latin typeface="+mj-lt"/>
              </a:rPr>
            </a:br>
            <a:r>
              <a:rPr lang="en-GB" altLang="en-US" sz="2200" i="1" dirty="0">
                <a:solidFill>
                  <a:srgbClr val="C00000"/>
                </a:solidFill>
                <a:latin typeface="+mj-lt"/>
              </a:rPr>
              <a:t>We build models of complex systems because we cannot fully mean of such a system in its entirety.</a:t>
            </a:r>
            <a:endParaRPr lang="en-GB" altLang="en-US" sz="2200" dirty="0">
              <a:solidFill>
                <a:srgbClr val="C00000"/>
              </a:solidFill>
              <a:latin typeface="+mj-lt"/>
            </a:endParaRPr>
          </a:p>
          <a:p>
            <a:pPr>
              <a:buClr>
                <a:schemeClr val="tx1"/>
              </a:buClr>
              <a:buFont typeface="Wingdings" pitchFamily="2" charset="2"/>
              <a:buChar char="q"/>
            </a:pPr>
            <a:r>
              <a:rPr lang="en-GB" altLang="en-US" sz="2200" dirty="0">
                <a:solidFill>
                  <a:schemeClr val="tx1"/>
                </a:solidFill>
                <a:latin typeface="+mj-lt"/>
              </a:rPr>
              <a:t>There are limits to the human ability to understand complexity. Through modelling we narrow the problem we are studying by focusing on only </a:t>
            </a:r>
            <a:r>
              <a:rPr lang="en-GB" altLang="en-US" sz="2200" b="1" dirty="0">
                <a:solidFill>
                  <a:schemeClr val="tx1"/>
                </a:solidFill>
                <a:latin typeface="+mj-lt"/>
              </a:rPr>
              <a:t>one aspect </a:t>
            </a:r>
            <a:r>
              <a:rPr lang="en-GB" altLang="en-US" sz="2200" dirty="0">
                <a:solidFill>
                  <a:schemeClr val="tx1"/>
                </a:solidFill>
                <a:latin typeface="+mj-lt"/>
              </a:rPr>
              <a:t>at a time.</a:t>
            </a:r>
            <a:endParaRPr lang="en-US" sz="2200" dirty="0">
              <a:solidFill>
                <a:schemeClr val="tx1"/>
              </a:solidFill>
              <a:latin typeface="+mj-lt"/>
            </a:endParaRPr>
          </a:p>
        </p:txBody>
      </p:sp>
      <p:pic>
        <p:nvPicPr>
          <p:cNvPr id="6" name="Picture 2"/>
          <p:cNvPicPr>
            <a:picLocks noChangeAspect="1" noChangeArrowheads="1"/>
          </p:cNvPicPr>
          <p:nvPr/>
        </p:nvPicPr>
        <p:blipFill>
          <a:blip r:embed="rId2"/>
          <a:srcRect/>
          <a:stretch>
            <a:fillRect/>
          </a:stretch>
        </p:blipFill>
        <p:spPr bwMode="auto">
          <a:xfrm>
            <a:off x="1103670" y="3927987"/>
            <a:ext cx="9625149" cy="2209800"/>
          </a:xfrm>
          <a:prstGeom prst="rect">
            <a:avLst/>
          </a:prstGeom>
          <a:noFill/>
          <a:ln w="9525">
            <a:noFill/>
            <a:miter lim="800000"/>
            <a:headEnd/>
            <a:tailEnd/>
          </a:ln>
          <a:effectLst/>
        </p:spPr>
      </p:pic>
      <p:sp>
        <p:nvSpPr>
          <p:cNvPr id="9" name="Content Placeholder 2">
            <a:extLst>
              <a:ext uri="{FF2B5EF4-FFF2-40B4-BE49-F238E27FC236}">
                <a16:creationId xmlns:a16="http://schemas.microsoft.com/office/drawing/2014/main" id="{4BC02A89-7FDC-4520-B260-94E64C8F95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8FBEF14D-9F1B-4956-920A-AE7B3F0C92B1}"/>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3" name="Rectangle 2" descr="M. Mhahudul Hasan">
            <a:extLst>
              <a:ext uri="{FF2B5EF4-FFF2-40B4-BE49-F238E27FC236}">
                <a16:creationId xmlns:a16="http://schemas.microsoft.com/office/drawing/2014/main" id="{9BF30A4D-B93D-44C5-9DA2-D969A6BA552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FECC8F0-7D36-49CF-97D9-13C0082EF16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8" name="Rectangle 7" descr="M. Mhahudul Hasan">
            <a:extLst>
              <a:ext uri="{FF2B5EF4-FFF2-40B4-BE49-F238E27FC236}">
                <a16:creationId xmlns:a16="http://schemas.microsoft.com/office/drawing/2014/main" id="{F2526B8C-2844-44AD-B93A-5AC35A1440E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42868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598437"/>
            <a:ext cx="11029950" cy="551937"/>
          </a:xfrm>
        </p:spPr>
        <p:txBody>
          <a:bodyPr/>
          <a:lstStyle/>
          <a:p>
            <a:pPr algn="ctr"/>
            <a:r>
              <a:rPr lang="en-US" b="1" dirty="0">
                <a:solidFill>
                  <a:srgbClr val="0070C0"/>
                </a:solidFill>
                <a:latin typeface="Book Antiqua" pitchFamily="18" charset="0"/>
              </a:rPr>
              <a:t>          </a:t>
            </a:r>
            <a:r>
              <a:rPr lang="en-US" b="1" dirty="0" err="1">
                <a:solidFill>
                  <a:srgbClr val="0070C0"/>
                </a:solidFill>
                <a:latin typeface="Book Antiqua" pitchFamily="18" charset="0"/>
              </a:rPr>
              <a:t>Uml</a:t>
            </a:r>
            <a:r>
              <a:rPr lang="en-US" b="1" dirty="0">
                <a:solidFill>
                  <a:srgbClr val="0070C0"/>
                </a:solidFill>
                <a:latin typeface="Book Antiqua" pitchFamily="18" charset="0"/>
              </a:rPr>
              <a:t>  architecture </a:t>
            </a:r>
            <a:endParaRPr lang="en-US" b="1" dirty="0">
              <a:solidFill>
                <a:srgbClr val="0070C0"/>
              </a:solidFill>
            </a:endParaRPr>
          </a:p>
        </p:txBody>
      </p:sp>
      <p:sp>
        <p:nvSpPr>
          <p:cNvPr id="4" name="Content Placeholder 3"/>
          <p:cNvSpPr>
            <a:spLocks noGrp="1"/>
          </p:cNvSpPr>
          <p:nvPr>
            <p:ph idx="4294967295"/>
          </p:nvPr>
        </p:nvSpPr>
        <p:spPr>
          <a:xfrm>
            <a:off x="353961" y="1455533"/>
            <a:ext cx="11326762" cy="4362450"/>
          </a:xfrm>
        </p:spPr>
        <p:txBody>
          <a:bodyPr>
            <a:noAutofit/>
          </a:bodyPr>
          <a:lstStyle/>
          <a:p>
            <a:pPr marL="457200" indent="-457200" algn="just">
              <a:buAutoNum type="arabicPeriod" startAt="4"/>
              <a:defRPr/>
            </a:pPr>
            <a:r>
              <a:rPr lang="en-US" sz="2200" dirty="0">
                <a:latin typeface="+mj-lt"/>
              </a:rPr>
              <a:t>The </a:t>
            </a:r>
            <a:r>
              <a:rPr lang="en-US" sz="2200" b="1" dirty="0">
                <a:latin typeface="+mj-lt"/>
              </a:rPr>
              <a:t>implementation view </a:t>
            </a:r>
            <a:r>
              <a:rPr lang="en-US" sz="2200" dirty="0">
                <a:latin typeface="+mj-lt"/>
              </a:rPr>
              <a:t>of a system encompasses the artifacts that are used to </a:t>
            </a:r>
            <a:r>
              <a:rPr lang="en-US" sz="2200" dirty="0">
                <a:solidFill>
                  <a:srgbClr val="C00000"/>
                </a:solidFill>
                <a:latin typeface="+mj-lt"/>
              </a:rPr>
              <a:t>assemble and release the physical system.</a:t>
            </a:r>
            <a:r>
              <a:rPr lang="en-US" sz="2200" dirty="0">
                <a:latin typeface="+mj-lt"/>
              </a:rPr>
              <a:t> This view primarily addresses the </a:t>
            </a:r>
            <a:r>
              <a:rPr lang="en-US" sz="2200" dirty="0">
                <a:solidFill>
                  <a:srgbClr val="FF0000"/>
                </a:solidFill>
                <a:latin typeface="+mj-lt"/>
              </a:rPr>
              <a:t>configuration management of the system's releases</a:t>
            </a:r>
            <a:r>
              <a:rPr lang="en-US" sz="2200" dirty="0">
                <a:latin typeface="+mj-lt"/>
              </a:rPr>
              <a:t>, made up of somewhat independent files that can be assembled in various ways to produce a running system. It is also concerned with the mapping from logical classes and components to physical artifacts. With the UML, the static aspects of this view are captured in </a:t>
            </a:r>
            <a:r>
              <a:rPr lang="en-US" sz="2200" dirty="0">
                <a:solidFill>
                  <a:srgbClr val="FF0000"/>
                </a:solidFill>
                <a:latin typeface="+mj-lt"/>
              </a:rPr>
              <a:t>artifact diagrams</a:t>
            </a:r>
            <a:r>
              <a:rPr lang="en-US" sz="2200" dirty="0">
                <a:latin typeface="+mj-lt"/>
              </a:rPr>
              <a:t>; the dynamic aspects of this view are captured in </a:t>
            </a:r>
            <a:r>
              <a:rPr lang="en-US" sz="2200" dirty="0">
                <a:solidFill>
                  <a:srgbClr val="FF0000"/>
                </a:solidFill>
                <a:latin typeface="+mj-lt"/>
              </a:rPr>
              <a:t>interaction diagrams, state diagrams,  and activity diagrams</a:t>
            </a:r>
            <a:r>
              <a:rPr lang="en-US" sz="2200" dirty="0">
                <a:latin typeface="+mj-lt"/>
              </a:rPr>
              <a:t>.</a:t>
            </a:r>
          </a:p>
          <a:p>
            <a:pPr algn="just">
              <a:buNone/>
              <a:defRPr/>
            </a:pPr>
            <a:r>
              <a:rPr lang="en-US" sz="2200" dirty="0">
                <a:latin typeface="+mj-lt"/>
              </a:rPr>
              <a:t>5.  The </a:t>
            </a:r>
            <a:r>
              <a:rPr lang="en-US" sz="2200" b="1" dirty="0">
                <a:latin typeface="+mj-lt"/>
              </a:rPr>
              <a:t>deployment view </a:t>
            </a:r>
            <a:r>
              <a:rPr lang="en-US" sz="2200" dirty="0">
                <a:latin typeface="+mj-lt"/>
              </a:rPr>
              <a:t>of a system encompasses the </a:t>
            </a:r>
            <a:r>
              <a:rPr lang="en-US" sz="2200" dirty="0">
                <a:solidFill>
                  <a:srgbClr val="C00000"/>
                </a:solidFill>
                <a:latin typeface="+mj-lt"/>
              </a:rPr>
              <a:t>nodes that form the system's hardware topology</a:t>
            </a:r>
            <a:r>
              <a:rPr lang="en-US" sz="2200" dirty="0">
                <a:latin typeface="+mj-lt"/>
              </a:rPr>
              <a:t> on which the system executes. This view primarily addresses the </a:t>
            </a:r>
            <a:r>
              <a:rPr lang="en-US" sz="2200" dirty="0">
                <a:solidFill>
                  <a:srgbClr val="C00000"/>
                </a:solidFill>
                <a:latin typeface="+mj-lt"/>
              </a:rPr>
              <a:t>distribution, delivery</a:t>
            </a:r>
            <a:r>
              <a:rPr lang="en-US" sz="2200" dirty="0">
                <a:latin typeface="+mj-lt"/>
              </a:rPr>
              <a:t>, and installation of the parts that make up the physical system. With the UML, </a:t>
            </a:r>
            <a:r>
              <a:rPr lang="en-US" sz="2200" dirty="0">
                <a:solidFill>
                  <a:srgbClr val="C00000"/>
                </a:solidFill>
                <a:latin typeface="+mj-lt"/>
              </a:rPr>
              <a:t>the static aspects of this view are captured in deployment diagrams</a:t>
            </a:r>
            <a:r>
              <a:rPr lang="en-US" sz="2200" dirty="0">
                <a:latin typeface="+mj-lt"/>
              </a:rPr>
              <a:t>; the </a:t>
            </a:r>
            <a:r>
              <a:rPr lang="en-US" sz="2200" dirty="0">
                <a:solidFill>
                  <a:srgbClr val="C00000"/>
                </a:solidFill>
                <a:latin typeface="+mj-lt"/>
              </a:rPr>
              <a:t>dynamic aspects of this view are captured in interaction diagrams, state diagrams, and activity diagrams</a:t>
            </a:r>
            <a:r>
              <a:rPr lang="en-US" sz="2200" dirty="0">
                <a:latin typeface="+mj-lt"/>
              </a:rPr>
              <a:t>.</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387FD83D-2FF4-4DA7-BC48-506DBAC9EEA2}"/>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5BE81F3A-C3DB-4099-9EF2-B9744D9513B3}"/>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30</a:t>
            </a:fld>
            <a:r>
              <a:rPr lang="en-US" sz="1400" b="1" dirty="0"/>
              <a:t> </a:t>
            </a:r>
          </a:p>
        </p:txBody>
      </p:sp>
      <p:sp>
        <p:nvSpPr>
          <p:cNvPr id="3" name="Rectangle 2" descr="M. Mhahudul Hasan">
            <a:extLst>
              <a:ext uri="{FF2B5EF4-FFF2-40B4-BE49-F238E27FC236}">
                <a16:creationId xmlns:a16="http://schemas.microsoft.com/office/drawing/2014/main" id="{7340ACE0-8337-495A-9731-839B10293880}"/>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9E6546AD-F814-4D4B-A03D-3E2788E8E6B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10764CF1-D9E7-4650-99AB-7766F18E8BF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48045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4" y="554192"/>
            <a:ext cx="11029950" cy="551938"/>
          </a:xfrm>
        </p:spPr>
        <p:txBody>
          <a:bodyPr/>
          <a:lstStyle/>
          <a:p>
            <a:pPr algn="ctr"/>
            <a:r>
              <a:rPr lang="en-US" altLang="en-US" b="1" dirty="0">
                <a:solidFill>
                  <a:srgbClr val="0070C0"/>
                </a:solidFill>
                <a:latin typeface="Book Antiqua" pitchFamily="18" charset="0"/>
              </a:rPr>
              <a:t>        SDLC – Rational  Unified  Model (RUP)</a:t>
            </a:r>
            <a:endParaRPr lang="en-US" b="1" dirty="0">
              <a:solidFill>
                <a:srgbClr val="0070C0"/>
              </a:solidFill>
              <a:effectLst>
                <a:outerShdw blurRad="38100" dist="38100" dir="2700000" algn="tl">
                  <a:srgbClr val="000000">
                    <a:alpha val="43137"/>
                  </a:srgbClr>
                </a:outerShdw>
              </a:effectLst>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16" y="1404045"/>
            <a:ext cx="11299372" cy="471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F6224044-F8AF-49C3-AB20-95CDE2DF8051}"/>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35E99771-47A0-439A-986A-A8E8915BA0D0}"/>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31</a:t>
            </a:fld>
            <a:r>
              <a:rPr lang="en-US" sz="1400" b="1" dirty="0"/>
              <a:t> </a:t>
            </a:r>
          </a:p>
        </p:txBody>
      </p:sp>
      <p:sp>
        <p:nvSpPr>
          <p:cNvPr id="3" name="Rectangle 2" descr="M. Mhahudul Hasan">
            <a:extLst>
              <a:ext uri="{FF2B5EF4-FFF2-40B4-BE49-F238E27FC236}">
                <a16:creationId xmlns:a16="http://schemas.microsoft.com/office/drawing/2014/main" id="{5690B663-D042-44EE-A08B-15F77F49CA1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9E136EA6-6EA8-43C5-BB83-7829E608791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5" name="Rectangle 4" descr="M. Mhahudul Hasan">
            <a:extLst>
              <a:ext uri="{FF2B5EF4-FFF2-40B4-BE49-F238E27FC236}">
                <a16:creationId xmlns:a16="http://schemas.microsoft.com/office/drawing/2014/main" id="{9E3F6549-A30D-4E0A-9243-C4E768F47D6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7178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6" y="583689"/>
            <a:ext cx="11029950" cy="537190"/>
          </a:xfrm>
        </p:spPr>
        <p:txBody>
          <a:bodyPr/>
          <a:lstStyle/>
          <a:p>
            <a:pPr algn="ctr"/>
            <a:r>
              <a:rPr lang="en-US" altLang="en-US" b="1" dirty="0">
                <a:solidFill>
                  <a:srgbClr val="0070C0"/>
                </a:solidFill>
                <a:latin typeface="Book Antiqua" pitchFamily="18" charset="0"/>
              </a:rPr>
              <a:t>SDLC – Rational  Unified  Model (RUP)</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0439" y="1232720"/>
            <a:ext cx="11029950" cy="4858364"/>
          </a:xfrm>
        </p:spPr>
        <p:txBody>
          <a:bodyPr>
            <a:noAutofit/>
          </a:bodyPr>
          <a:lstStyle/>
          <a:p>
            <a:pPr algn="just">
              <a:buFont typeface="Wingdings" pitchFamily="2" charset="2"/>
              <a:buChar char="q"/>
              <a:defRPr/>
            </a:pPr>
            <a:r>
              <a:rPr lang="en-US" sz="2200" b="1" dirty="0">
                <a:solidFill>
                  <a:srgbClr val="C00000"/>
                </a:solidFill>
                <a:latin typeface="+mj-lt"/>
              </a:rPr>
              <a:t>Inception</a:t>
            </a:r>
            <a:r>
              <a:rPr lang="en-US" sz="2200" dirty="0">
                <a:latin typeface="+mj-lt"/>
              </a:rPr>
              <a:t> is the first phase of the process, when the seed idea for the  development is brought up to the point of being at least internally sufficiently well-founded to warrant entering into the elaboration phase.</a:t>
            </a:r>
            <a:endParaRPr lang="en-US" sz="2200" b="1" dirty="0">
              <a:latin typeface="+mj-lt"/>
            </a:endParaRPr>
          </a:p>
          <a:p>
            <a:pPr algn="just">
              <a:buFont typeface="Wingdings" pitchFamily="2" charset="2"/>
              <a:buChar char="q"/>
              <a:defRPr/>
            </a:pPr>
            <a:r>
              <a:rPr lang="en-US" sz="2200" b="1" dirty="0">
                <a:solidFill>
                  <a:srgbClr val="C00000"/>
                </a:solidFill>
                <a:latin typeface="+mj-lt"/>
              </a:rPr>
              <a:t>Elaboration</a:t>
            </a:r>
            <a:r>
              <a:rPr lang="en-US" sz="2200" dirty="0">
                <a:latin typeface="+mj-lt"/>
              </a:rPr>
              <a:t> is the second phase of the process, when the product  requirements and architecture are defined. In this phase, the requirements  are articulated, prioritized, and </a:t>
            </a:r>
            <a:r>
              <a:rPr lang="en-US" sz="2200" dirty="0" err="1">
                <a:latin typeface="+mj-lt"/>
              </a:rPr>
              <a:t>baselined</a:t>
            </a:r>
            <a:r>
              <a:rPr lang="en-US" sz="2200" dirty="0">
                <a:latin typeface="+mj-lt"/>
              </a:rPr>
              <a:t>. A system's requirements may range from general vision statements to precise evaluation criteria, each specifying particular functional or nonfunctional behavior and each providing a basis for testing.</a:t>
            </a:r>
            <a:endParaRPr lang="en-US" sz="2200" b="1" dirty="0">
              <a:latin typeface="+mj-lt"/>
            </a:endParaRPr>
          </a:p>
          <a:p>
            <a:pPr algn="just">
              <a:buFont typeface="Wingdings" pitchFamily="2" charset="2"/>
              <a:buChar char="q"/>
              <a:defRPr/>
            </a:pPr>
            <a:r>
              <a:rPr lang="en-US" sz="2200" b="1" dirty="0">
                <a:solidFill>
                  <a:srgbClr val="C00000"/>
                </a:solidFill>
                <a:latin typeface="+mj-lt"/>
              </a:rPr>
              <a:t>Construction</a:t>
            </a:r>
            <a:r>
              <a:rPr lang="en-US" sz="2200" dirty="0">
                <a:latin typeface="+mj-lt"/>
              </a:rPr>
              <a:t> is the third phase of the process, when the software is  brought from an executable architectural baseline to being ready to be  transitioned to the user community. Here also, the system's requirements  and especially its evaluation criteria are constantly reexamined against the business needs of the project, and resources are allocated as  appropriate to actively attack risks to the project.</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2F3351AE-C2F2-4BA3-A63E-E6B0250601F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8E1692EB-DDD8-4073-8502-5842F71BFE6A}"/>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32</a:t>
            </a:fld>
            <a:r>
              <a:rPr lang="en-US" sz="1400" b="1" dirty="0"/>
              <a:t> </a:t>
            </a:r>
          </a:p>
        </p:txBody>
      </p:sp>
      <p:sp>
        <p:nvSpPr>
          <p:cNvPr id="3" name="Rectangle 2" descr="M. Mhahudul Hasan">
            <a:extLst>
              <a:ext uri="{FF2B5EF4-FFF2-40B4-BE49-F238E27FC236}">
                <a16:creationId xmlns:a16="http://schemas.microsoft.com/office/drawing/2014/main" id="{9140E00D-7D33-4B0D-A401-FCBEE13222A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F738736-B494-4C2D-B639-144301A1379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B65AE98F-2333-429D-B70E-87915EA6CE1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55441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54192"/>
            <a:ext cx="11029950" cy="551938"/>
          </a:xfrm>
        </p:spPr>
        <p:txBody>
          <a:bodyPr/>
          <a:lstStyle/>
          <a:p>
            <a:pPr algn="ctr"/>
            <a:r>
              <a:rPr lang="en-US" altLang="en-US" b="1" dirty="0">
                <a:solidFill>
                  <a:srgbClr val="0070C0"/>
                </a:solidFill>
                <a:latin typeface="Book Antiqua" pitchFamily="18" charset="0"/>
              </a:rPr>
              <a:t>SDLC – Rational  Unified  Process (RUP)</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01445" y="1533270"/>
            <a:ext cx="10736826" cy="2547937"/>
          </a:xfrm>
        </p:spPr>
        <p:txBody>
          <a:bodyPr>
            <a:normAutofit/>
          </a:bodyPr>
          <a:lstStyle/>
          <a:p>
            <a:pPr>
              <a:buFont typeface="Wingdings" pitchFamily="2" charset="2"/>
              <a:buChar char="q"/>
              <a:defRPr/>
            </a:pPr>
            <a:r>
              <a:rPr lang="en-US" sz="2200" b="1" dirty="0">
                <a:solidFill>
                  <a:srgbClr val="C00000"/>
                </a:solidFill>
                <a:latin typeface="+mj-lt"/>
              </a:rPr>
              <a:t>Transition</a:t>
            </a:r>
            <a:r>
              <a:rPr lang="en-US" sz="2200" dirty="0">
                <a:solidFill>
                  <a:srgbClr val="C00000"/>
                </a:solidFill>
                <a:latin typeface="+mj-lt"/>
              </a:rPr>
              <a:t> </a:t>
            </a:r>
            <a:r>
              <a:rPr lang="en-US" sz="2200" dirty="0">
                <a:latin typeface="+mj-lt"/>
              </a:rPr>
              <a:t>is the fourth phase of the process, when the software is delivered to the user community. Rarely does the software development process end here, for even during this phase, the system is continuously  improved, bugs are eliminated, and features that didn't make an earlier  release are added.</a:t>
            </a:r>
          </a:p>
          <a:p>
            <a:pPr>
              <a:buFont typeface="Wingdings" pitchFamily="2" charset="2"/>
              <a:buChar char="q"/>
              <a:defRPr/>
            </a:pPr>
            <a:r>
              <a:rPr lang="en-US" sz="2200" b="1" dirty="0">
                <a:solidFill>
                  <a:srgbClr val="C00000"/>
                </a:solidFill>
                <a:latin typeface="+mj-lt"/>
              </a:rPr>
              <a:t>Iteration</a:t>
            </a:r>
            <a:r>
              <a:rPr lang="en-US" sz="2200" dirty="0">
                <a:latin typeface="+mj-lt"/>
              </a:rPr>
              <a:t> is a distinct set of work tasks, with a baselined plan and evaluation criteria that results in an  executable system that can be run, tested, and evaluated. </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5E5169EA-811F-4A9D-BC8E-2236833810D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2795FFEA-AC80-4665-B08C-7904F1D91BB1}"/>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33</a:t>
            </a:fld>
            <a:r>
              <a:rPr lang="en-US" sz="1400" b="1" dirty="0"/>
              <a:t> </a:t>
            </a:r>
          </a:p>
        </p:txBody>
      </p:sp>
      <p:sp>
        <p:nvSpPr>
          <p:cNvPr id="3" name="Rectangle 2" descr="M. Mhahudul Hasan">
            <a:extLst>
              <a:ext uri="{FF2B5EF4-FFF2-40B4-BE49-F238E27FC236}">
                <a16:creationId xmlns:a16="http://schemas.microsoft.com/office/drawing/2014/main" id="{692E698E-37B2-4CBE-9E18-7D60AD42CA4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E59F6849-49BD-4140-B33C-D5155DFA12B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CA8A455B-FD9D-4696-B487-07AE3C2F09C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58634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83688"/>
            <a:ext cx="11029950" cy="551938"/>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56291" y="1194056"/>
            <a:ext cx="11149012" cy="1608137"/>
          </a:xfrm>
        </p:spPr>
        <p:txBody>
          <a:bodyPr>
            <a:normAutofit/>
          </a:bodyPr>
          <a:lstStyle/>
          <a:p>
            <a:pPr lvl="0">
              <a:buFont typeface="Wingdings" pitchFamily="2" charset="2"/>
              <a:buChar char="q"/>
              <a:defRPr/>
            </a:pPr>
            <a:r>
              <a:rPr lang="en-US" dirty="0" err="1"/>
              <a:t>Booch</a:t>
            </a:r>
            <a:r>
              <a:rPr lang="en-US" dirty="0"/>
              <a:t>, G., Rumbaugh, J. &amp; Jacobson, I. (2005). </a:t>
            </a:r>
            <a:r>
              <a:rPr lang="en-US" i="1" dirty="0"/>
              <a:t>The unified modeling language user guide</a:t>
            </a:r>
            <a:r>
              <a:rPr lang="en-US" dirty="0"/>
              <a:t>. Pearson Education India.</a:t>
            </a:r>
          </a:p>
          <a:p>
            <a:pPr>
              <a:buFont typeface="Wingdings" pitchFamily="2" charset="2"/>
              <a:buChar char="q"/>
              <a:defRPr/>
            </a:pPr>
            <a:endParaRPr lang="en-US" dirty="0">
              <a:solidFill>
                <a:srgbClr val="0070C0"/>
              </a:solidFill>
              <a:latin typeface="+mj-lt"/>
            </a:endParaRPr>
          </a:p>
        </p:txBody>
      </p:sp>
      <p:sp>
        <p:nvSpPr>
          <p:cNvPr id="7" name="Content Placeholder 2">
            <a:extLst>
              <a:ext uri="{FF2B5EF4-FFF2-40B4-BE49-F238E27FC236}">
                <a16:creationId xmlns:a16="http://schemas.microsoft.com/office/drawing/2014/main" id="{2EBE54A0-EB73-4EED-B351-8CB18A70482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20BB48AD-CA08-4BBC-9485-0A4A02721765}"/>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34</a:t>
            </a:fld>
            <a:r>
              <a:rPr lang="en-US" sz="1400" b="1" dirty="0"/>
              <a:t> </a:t>
            </a:r>
          </a:p>
        </p:txBody>
      </p:sp>
      <p:sp>
        <p:nvSpPr>
          <p:cNvPr id="3" name="Rectangle 2" descr="M. Mhahudul Hasan">
            <a:extLst>
              <a:ext uri="{FF2B5EF4-FFF2-40B4-BE49-F238E27FC236}">
                <a16:creationId xmlns:a16="http://schemas.microsoft.com/office/drawing/2014/main" id="{8A6707E3-4839-4707-BB7B-B17C7A53CC7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E4A929A-2326-4541-9265-F0D2A087A14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2" name="Rectangle 11" descr="M. Mhahudul Hasan">
            <a:extLst>
              <a:ext uri="{FF2B5EF4-FFF2-40B4-BE49-F238E27FC236}">
                <a16:creationId xmlns:a16="http://schemas.microsoft.com/office/drawing/2014/main" id="{2CAC1144-039D-48B7-AD48-153CAE1F156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391381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41"/>
            <a:ext cx="11029950" cy="551938"/>
          </a:xfrm>
        </p:spPr>
        <p:txBody>
          <a:bodyPr/>
          <a:lstStyle/>
          <a:p>
            <a:pPr algn="ctr"/>
            <a:r>
              <a:rPr lang="en-US" altLang="en-US" b="1" dirty="0">
                <a:solidFill>
                  <a:srgbClr val="0070C0"/>
                </a:solidFill>
                <a:latin typeface="Book Antiqua" pitchFamily="18" charset="0"/>
              </a:rPr>
              <a:t>Why  we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4709" y="1242450"/>
            <a:ext cx="11028362" cy="4449763"/>
          </a:xfrm>
        </p:spPr>
        <p:txBody>
          <a:bodyPr>
            <a:noAutofit/>
          </a:bodyPr>
          <a:lstStyle/>
          <a:p>
            <a:pPr>
              <a:buFont typeface="Wingdings" pitchFamily="2" charset="2"/>
              <a:buChar char="q"/>
            </a:pPr>
            <a:r>
              <a:rPr lang="en-US" altLang="en-US" sz="2200" b="1" dirty="0">
                <a:latin typeface="+mj-lt"/>
              </a:rPr>
              <a:t>Modeling</a:t>
            </a:r>
            <a:r>
              <a:rPr lang="en-US" altLang="en-US" sz="2200" dirty="0">
                <a:latin typeface="+mj-lt"/>
              </a:rPr>
              <a:t> is the designing of software applications before coding.</a:t>
            </a:r>
          </a:p>
          <a:p>
            <a:pPr>
              <a:buFont typeface="Wingdings" pitchFamily="2" charset="2"/>
              <a:buChar char="q"/>
            </a:pPr>
            <a:r>
              <a:rPr lang="en-US" altLang="en-US" sz="2200" dirty="0">
                <a:latin typeface="+mj-lt"/>
              </a:rPr>
              <a:t>Modeling is an Essential Part of large software projects, and helpful to medium and even small projects as well.</a:t>
            </a:r>
            <a:endParaRPr lang="en-GB" altLang="en-US" sz="2200" b="1" dirty="0">
              <a:latin typeface="+mj-lt"/>
            </a:endParaRPr>
          </a:p>
          <a:p>
            <a:pPr>
              <a:buFont typeface="Wingdings" pitchFamily="2" charset="2"/>
              <a:buChar char="q"/>
            </a:pPr>
            <a:r>
              <a:rPr lang="en-GB" altLang="en-US" sz="2200" b="1" dirty="0">
                <a:latin typeface="+mj-lt"/>
              </a:rPr>
              <a:t>Modelling</a:t>
            </a:r>
            <a:r>
              <a:rPr lang="en-GB" altLang="en-US" sz="2200" dirty="0">
                <a:latin typeface="+mj-lt"/>
              </a:rPr>
              <a:t> is a proven and well-accepted engineering technique.</a:t>
            </a:r>
          </a:p>
          <a:p>
            <a:pPr>
              <a:buFont typeface="Wingdings" pitchFamily="2" charset="2"/>
              <a:buChar char="q"/>
            </a:pPr>
            <a:r>
              <a:rPr lang="en-GB" altLang="en-US" sz="2200" dirty="0">
                <a:latin typeface="+mj-lt"/>
              </a:rPr>
              <a:t>Unsuccessful software projects fail in their own unique ways, but all successful projects are alike in many ways. </a:t>
            </a:r>
          </a:p>
          <a:p>
            <a:pPr>
              <a:buFont typeface="Wingdings" pitchFamily="2" charset="2"/>
              <a:buChar char="q"/>
            </a:pPr>
            <a:r>
              <a:rPr lang="en-GB" altLang="en-US" sz="2200" dirty="0">
                <a:latin typeface="+mj-lt"/>
              </a:rPr>
              <a:t>There are many elements that contribute to a successful software organization; one common thread is the use of </a:t>
            </a:r>
            <a:r>
              <a:rPr lang="en-GB" altLang="en-US" sz="2200" b="1" dirty="0">
                <a:latin typeface="+mj-lt"/>
              </a:rPr>
              <a:t>modelling</a:t>
            </a:r>
            <a:r>
              <a:rPr lang="en-GB" altLang="en-US" sz="2200" dirty="0">
                <a:latin typeface="+mj-lt"/>
              </a:rPr>
              <a:t>.</a:t>
            </a:r>
          </a:p>
          <a:p>
            <a:pPr>
              <a:buFont typeface="Wingdings" pitchFamily="2" charset="2"/>
              <a:buChar char="q"/>
            </a:pPr>
            <a:r>
              <a:rPr lang="en-GB" altLang="en-US" sz="2200" dirty="0">
                <a:latin typeface="+mj-lt"/>
              </a:rPr>
              <a:t>We do model so that we can better understand the system we are developing.</a:t>
            </a:r>
          </a:p>
        </p:txBody>
      </p:sp>
      <p:sp>
        <p:nvSpPr>
          <p:cNvPr id="7" name="Content Placeholder 2">
            <a:extLst>
              <a:ext uri="{FF2B5EF4-FFF2-40B4-BE49-F238E27FC236}">
                <a16:creationId xmlns:a16="http://schemas.microsoft.com/office/drawing/2014/main" id="{C4C2C9EA-CD69-40BB-B1A6-8923E99D5D22}"/>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0BFAC87B-C384-4214-AD9A-2B47D7BD673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3" name="Rectangle 2" descr="M. Mhahudul Hasan">
            <a:extLst>
              <a:ext uri="{FF2B5EF4-FFF2-40B4-BE49-F238E27FC236}">
                <a16:creationId xmlns:a16="http://schemas.microsoft.com/office/drawing/2014/main" id="{974D7999-1B6A-4D74-A331-B8320C49579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CAF846A-238D-4D16-8B45-2EAF123636F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3673C30-8415-4D90-B946-0EFEF8ABC83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348599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Benefits  of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19432" y="1371600"/>
            <a:ext cx="11029950" cy="3082925"/>
          </a:xfrm>
        </p:spPr>
        <p:txBody>
          <a:bodyPr>
            <a:normAutofit fontScale="85000" lnSpcReduction="20000"/>
          </a:bodyPr>
          <a:lstStyle/>
          <a:p>
            <a:pPr>
              <a:buFont typeface="Wingdings" pitchFamily="2" charset="2"/>
              <a:buChar char="q"/>
            </a:pPr>
            <a:endParaRPr lang="en-GB" altLang="en-US" sz="2400" dirty="0">
              <a:latin typeface="+mj-lt"/>
            </a:endParaRPr>
          </a:p>
          <a:p>
            <a:pPr>
              <a:buFont typeface="Wingdings" pitchFamily="2" charset="2"/>
              <a:buChar char="q"/>
            </a:pPr>
            <a:r>
              <a:rPr lang="en-GB" altLang="en-US" sz="2600" dirty="0">
                <a:latin typeface="+mj-lt"/>
              </a:rPr>
              <a:t>Through modelling we achieve four aims:</a:t>
            </a:r>
          </a:p>
          <a:p>
            <a:pPr>
              <a:buFont typeface="Wingdings" pitchFamily="2" charset="2"/>
              <a:buChar char="q"/>
            </a:pP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help us to </a:t>
            </a:r>
            <a:r>
              <a:rPr lang="en-GB" altLang="en-US" sz="2600" b="1" dirty="0">
                <a:latin typeface="+mj-lt"/>
              </a:rPr>
              <a:t>visualize a system </a:t>
            </a:r>
            <a:r>
              <a:rPr lang="en-GB" altLang="en-US" sz="2600" dirty="0">
                <a:latin typeface="+mj-lt"/>
              </a:rPr>
              <a:t>as it is or as we want it to be</a:t>
            </a: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permit us to specify the </a:t>
            </a:r>
            <a:r>
              <a:rPr lang="en-GB" altLang="en-US" sz="2600" b="1" dirty="0">
                <a:latin typeface="+mj-lt"/>
              </a:rPr>
              <a:t>structure or behaviour </a:t>
            </a:r>
            <a:r>
              <a:rPr lang="en-GB" altLang="en-US" sz="2600" dirty="0">
                <a:latin typeface="+mj-lt"/>
              </a:rPr>
              <a:t>of a system</a:t>
            </a: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give us </a:t>
            </a:r>
            <a:r>
              <a:rPr lang="en-GB" altLang="en-US" sz="2600" b="1" dirty="0">
                <a:latin typeface="+mj-lt"/>
              </a:rPr>
              <a:t>a template that guides us in constructing</a:t>
            </a:r>
            <a:r>
              <a:rPr lang="en-GB" altLang="en-US" sz="2600" dirty="0">
                <a:latin typeface="+mj-lt"/>
              </a:rPr>
              <a:t> a system</a:t>
            </a: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a:t>
            </a:r>
            <a:r>
              <a:rPr lang="en-GB" altLang="en-US" sz="2600" b="1" dirty="0">
                <a:latin typeface="+mj-lt"/>
              </a:rPr>
              <a:t>document the decisions </a:t>
            </a:r>
            <a:r>
              <a:rPr lang="en-GB" altLang="en-US" sz="2600" dirty="0">
                <a:latin typeface="+mj-lt"/>
              </a:rPr>
              <a:t>we have made</a:t>
            </a:r>
            <a:endParaRPr lang="en-US" sz="2600" b="1" dirty="0">
              <a:latin typeface="+mj-lt"/>
            </a:endParaRPr>
          </a:p>
          <a:p>
            <a:pPr>
              <a:buFont typeface="Wingdings" pitchFamily="2" charset="2"/>
              <a:buChar char="q"/>
            </a:pPr>
            <a:endParaRPr lang="en-US" dirty="0">
              <a:solidFill>
                <a:srgbClr val="0070C0"/>
              </a:solidFill>
              <a:latin typeface="+mj-l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232533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68941"/>
            <a:ext cx="11029950" cy="566686"/>
          </a:xfrm>
        </p:spPr>
        <p:txBody>
          <a:bodyPr/>
          <a:lstStyle/>
          <a:p>
            <a:pPr algn="ctr"/>
            <a:r>
              <a:rPr lang="en-US" altLang="en-US" b="1" dirty="0">
                <a:solidFill>
                  <a:srgbClr val="0070C0"/>
                </a:solidFill>
                <a:latin typeface="Book Antiqua" pitchFamily="18" charset="0"/>
              </a:rPr>
              <a:t>Software  development  evolution</a:t>
            </a:r>
            <a:endParaRPr lang="en-US" b="1" dirty="0">
              <a:solidFill>
                <a:srgbClr val="0070C0"/>
              </a:solidFill>
              <a:effectLst>
                <a:outerShdw blurRad="38100" dist="38100" dir="2700000" algn="tl">
                  <a:srgbClr val="000000">
                    <a:alpha val="43137"/>
                  </a:srgbClr>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6502" y="1413739"/>
            <a:ext cx="11416938" cy="4689565"/>
          </a:xfrm>
          <a:prstGeom prst="rect">
            <a:avLst/>
          </a:prstGeom>
          <a:noFill/>
        </p:spPr>
      </p:pic>
      <p:sp>
        <p:nvSpPr>
          <p:cNvPr id="9" name="Content Placeholder 2">
            <a:extLst>
              <a:ext uri="{FF2B5EF4-FFF2-40B4-BE49-F238E27FC236}">
                <a16:creationId xmlns:a16="http://schemas.microsoft.com/office/drawing/2014/main" id="{EDCFC4DF-E3FD-43F8-A6A7-DB847757EB7D}"/>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4D4C858D-99E9-4E42-9F1B-DD7C7F25F91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3" name="Rectangle 2" descr="M. Mhahudul Hasan">
            <a:extLst>
              <a:ext uri="{FF2B5EF4-FFF2-40B4-BE49-F238E27FC236}">
                <a16:creationId xmlns:a16="http://schemas.microsoft.com/office/drawing/2014/main" id="{03C2F716-C6AF-43AF-AFC2-2EEA5300D5C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83725F8F-8789-45FF-9222-14D18AC0C1C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5" name="Rectangle 4" descr="M. Mhahudul Hasan">
            <a:extLst>
              <a:ext uri="{FF2B5EF4-FFF2-40B4-BE49-F238E27FC236}">
                <a16:creationId xmlns:a16="http://schemas.microsoft.com/office/drawing/2014/main" id="{5A9C5E40-F21B-44D5-90CF-2CBF5DB626A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89151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4563" y="1194876"/>
            <a:ext cx="11293475" cy="2403475"/>
          </a:xfrm>
        </p:spPr>
        <p:txBody>
          <a:bodyPr>
            <a:normAutofit/>
          </a:bodyPr>
          <a:lstStyle/>
          <a:p>
            <a:pPr>
              <a:buFont typeface="Wingdings" pitchFamily="2" charset="2"/>
              <a:buChar char="q"/>
            </a:pPr>
            <a:r>
              <a:rPr lang="en-US" altLang="en-US" sz="2200" dirty="0">
                <a:latin typeface="+mj-lt"/>
              </a:rPr>
              <a:t>Unified Modeling Language </a:t>
            </a:r>
          </a:p>
          <a:p>
            <a:pPr>
              <a:buFont typeface="Wingdings" pitchFamily="2" charset="2"/>
              <a:buChar char="q"/>
            </a:pPr>
            <a:r>
              <a:rPr lang="en-US" altLang="en-US" sz="2200" dirty="0">
                <a:latin typeface="+mj-lt"/>
              </a:rPr>
              <a:t>UML is a standardized general-purpose modeling language in the field of </a:t>
            </a:r>
            <a:r>
              <a:rPr lang="en-US" altLang="en-US" sz="2200" b="1" dirty="0">
                <a:latin typeface="+mj-lt"/>
              </a:rPr>
              <a:t>software engineering</a:t>
            </a:r>
            <a:r>
              <a:rPr lang="en-US" altLang="en-US" sz="2200" dirty="0">
                <a:latin typeface="+mj-lt"/>
              </a:rPr>
              <a:t>. The standard is managed, and was created by, the Object Management Group (OMG) (</a:t>
            </a:r>
            <a:r>
              <a:rPr lang="en-US" altLang="en-US" sz="2200" dirty="0">
                <a:latin typeface="+mj-lt"/>
                <a:hlinkClick r:id="rId2"/>
              </a:rPr>
              <a:t>http://www.omg.org/</a:t>
            </a:r>
            <a:r>
              <a:rPr lang="en-US" altLang="en-US" sz="2200" dirty="0">
                <a:latin typeface="+mj-lt"/>
              </a:rPr>
              <a:t>)</a:t>
            </a:r>
          </a:p>
          <a:p>
            <a:pPr>
              <a:buFont typeface="Wingdings" pitchFamily="2" charset="2"/>
              <a:buChar char="q"/>
            </a:pPr>
            <a:r>
              <a:rPr lang="en-US" altLang="en-US" sz="2200" dirty="0">
                <a:latin typeface="+mj-lt"/>
              </a:rPr>
              <a:t>UML website: </a:t>
            </a:r>
            <a:r>
              <a:rPr lang="en-US" altLang="en-US" sz="2200" dirty="0">
                <a:latin typeface="+mj-lt"/>
                <a:hlinkClick r:id="rId3"/>
              </a:rPr>
              <a:t>http://www.uml.org</a:t>
            </a:r>
            <a:endParaRPr lang="en-US" sz="2200" dirty="0">
              <a:solidFill>
                <a:srgbClr val="0070C0"/>
              </a:solidFill>
              <a:latin typeface="+mj-l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3687097"/>
            <a:ext cx="11220994" cy="23154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b="1" dirty="0">
                <a:solidFill>
                  <a:srgbClr val="C00000"/>
                </a:solidFill>
                <a:latin typeface="Book Antiqua" pitchFamily="18" charset="0"/>
              </a:rPr>
              <a:t>Why  do  you  use  UML?</a:t>
            </a:r>
          </a:p>
          <a:p>
            <a:pPr>
              <a:buFont typeface="Wingdings" panose="05000000000000000000" pitchFamily="2" charset="2"/>
              <a:buChar char="§"/>
            </a:pPr>
            <a:r>
              <a:rPr lang="en-US" altLang="en-US" sz="2200" dirty="0">
                <a:latin typeface="+mj-lt"/>
                <a:cs typeface="Times New Roman" panose="02020603050405020304" pitchFamily="18" charset="0"/>
              </a:rPr>
              <a:t>Standardized graphical notation for Specifying,  Visualizing,  Constructing, and  Documenting software systems </a:t>
            </a:r>
          </a:p>
          <a:p>
            <a:pPr>
              <a:buFont typeface="Wingdings" panose="05000000000000000000" pitchFamily="2" charset="2"/>
              <a:buChar char="§"/>
            </a:pPr>
            <a:r>
              <a:rPr lang="en-US" altLang="en-US" sz="2200" dirty="0">
                <a:latin typeface="+mj-lt"/>
                <a:cs typeface="Times New Roman" panose="02020603050405020304" pitchFamily="18" charset="0"/>
              </a:rPr>
              <a:t>Increase understanding/communication of product to customers and developers</a:t>
            </a:r>
          </a:p>
          <a:p>
            <a:pPr>
              <a:buFont typeface="Wingdings" panose="05000000000000000000" pitchFamily="2" charset="2"/>
              <a:buChar char="§"/>
            </a:pPr>
            <a:r>
              <a:rPr lang="en-US" altLang="en-US" sz="2200" dirty="0">
                <a:latin typeface="+mj-lt"/>
                <a:cs typeface="Times New Roman" panose="02020603050405020304" pitchFamily="18" charset="0"/>
              </a:rPr>
              <a:t>Support for UML in many software packages today (e.g., </a:t>
            </a:r>
            <a:r>
              <a:rPr lang="en-US" altLang="en-US" sz="2200" dirty="0" err="1">
                <a:latin typeface="+mj-lt"/>
                <a:cs typeface="Times New Roman" panose="02020603050405020304" pitchFamily="18" charset="0"/>
              </a:rPr>
              <a:t>UMLet</a:t>
            </a:r>
            <a:r>
              <a:rPr lang="en-US" altLang="en-US" sz="2200" dirty="0">
                <a:latin typeface="+mj-lt"/>
                <a:cs typeface="Times New Roman" panose="02020603050405020304" pitchFamily="18" charset="0"/>
              </a:rPr>
              <a:t>, Rational Rose, </a:t>
            </a:r>
            <a:r>
              <a:rPr lang="en-US" altLang="en-US" sz="2200" dirty="0" err="1">
                <a:latin typeface="+mj-lt"/>
                <a:cs typeface="Times New Roman" panose="02020603050405020304" pitchFamily="18" charset="0"/>
              </a:rPr>
              <a:t>ArgoUML</a:t>
            </a:r>
            <a:r>
              <a:rPr lang="en-US" altLang="en-US" sz="2200" dirty="0">
                <a:latin typeface="+mj-lt"/>
                <a:cs typeface="Times New Roman" panose="02020603050405020304" pitchFamily="18" charset="0"/>
              </a:rPr>
              <a:t>, etc.)</a:t>
            </a:r>
            <a:endParaRPr lang="en-GB" altLang="en-US" sz="2400" dirty="0">
              <a:latin typeface="+mj-lt"/>
            </a:endParaRP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284123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81" y="598436"/>
            <a:ext cx="11029950" cy="448699"/>
          </a:xfrm>
        </p:spPr>
        <p:txBody>
          <a:bodyPr>
            <a:normAutofit fontScale="90000"/>
          </a:bodyPr>
          <a:lstStyle/>
          <a:p>
            <a:pPr algn="ctr"/>
            <a:r>
              <a:rPr lang="en-US" altLang="en-US" b="1" dirty="0">
                <a:solidFill>
                  <a:srgbClr val="0070C0"/>
                </a:solidFill>
                <a:latin typeface="Book Antiqua" pitchFamily="18" charset="0"/>
              </a:rPr>
              <a:t>Building  blocks  of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85021" y="1176952"/>
            <a:ext cx="11272682" cy="1963737"/>
          </a:xfrm>
        </p:spPr>
        <p:txBody>
          <a:bodyPr>
            <a:noAutofit/>
          </a:bodyPr>
          <a:lstStyle/>
          <a:p>
            <a:pPr>
              <a:buFont typeface="Wingdings" pitchFamily="2" charset="2"/>
              <a:buChar char="q"/>
            </a:pPr>
            <a:r>
              <a:rPr lang="en-US" altLang="en-US" sz="2200" dirty="0">
                <a:solidFill>
                  <a:srgbClr val="000000"/>
                </a:solidFill>
                <a:latin typeface="+mj-lt"/>
                <a:cs typeface="Times New Roman" panose="02020603050405020304" pitchFamily="18" charset="0"/>
              </a:rPr>
              <a:t>The vocabulary of the UML include three kinds of building blocks:</a:t>
            </a:r>
          </a:p>
          <a:p>
            <a:pPr marL="971550" lvl="1" indent="-514350">
              <a:buFont typeface="Calibri" panose="020F0502020204030204" pitchFamily="34" charset="0"/>
              <a:buAutoNum type="arabicPeriod"/>
            </a:pPr>
            <a:r>
              <a:rPr lang="en-US" altLang="en-US" sz="2200" b="1" dirty="0">
                <a:solidFill>
                  <a:srgbClr val="000000"/>
                </a:solidFill>
                <a:latin typeface="+mj-lt"/>
                <a:cs typeface="Times New Roman" panose="02020603050405020304" pitchFamily="18" charset="0"/>
              </a:rPr>
              <a:t>Things </a:t>
            </a:r>
            <a:r>
              <a:rPr lang="en-US" altLang="en-US" sz="2200" dirty="0">
                <a:solidFill>
                  <a:srgbClr val="000000"/>
                </a:solidFill>
                <a:latin typeface="+mj-lt"/>
                <a:cs typeface="Times New Roman" panose="02020603050405020304" pitchFamily="18" charset="0"/>
              </a:rPr>
              <a:t>- abstractions that are primary concern in a model (John, </a:t>
            </a:r>
            <a:r>
              <a:rPr lang="en-US" altLang="en-US" sz="2200" dirty="0" err="1">
                <a:solidFill>
                  <a:srgbClr val="000000"/>
                </a:solidFill>
                <a:latin typeface="+mj-lt"/>
                <a:cs typeface="Times New Roman" panose="02020603050405020304" pitchFamily="18" charset="0"/>
              </a:rPr>
              <a:t>Jesmin</a:t>
            </a:r>
            <a:r>
              <a:rPr lang="en-US" altLang="en-US" sz="2200" dirty="0">
                <a:solidFill>
                  <a:srgbClr val="000000"/>
                </a:solidFill>
                <a:latin typeface="+mj-lt"/>
                <a:cs typeface="Times New Roman" panose="02020603050405020304" pitchFamily="18" charset="0"/>
              </a:rPr>
              <a:t>, </a:t>
            </a:r>
            <a:r>
              <a:rPr lang="en-US" altLang="en-US" sz="2200" dirty="0" err="1">
                <a:solidFill>
                  <a:srgbClr val="000000"/>
                </a:solidFill>
                <a:latin typeface="+mj-lt"/>
                <a:cs typeface="Times New Roman" panose="02020603050405020304" pitchFamily="18" charset="0"/>
              </a:rPr>
              <a:t>Josheph</a:t>
            </a:r>
            <a:r>
              <a:rPr lang="en-US" altLang="en-US" sz="2200" dirty="0">
                <a:solidFill>
                  <a:srgbClr val="000000"/>
                </a:solidFill>
                <a:latin typeface="+mj-lt"/>
                <a:cs typeface="Times New Roman" panose="02020603050405020304" pitchFamily="18" charset="0"/>
              </a:rPr>
              <a:t>, Jessy)</a:t>
            </a:r>
          </a:p>
          <a:p>
            <a:pPr marL="971550" lvl="1" indent="-514350">
              <a:buFont typeface="Calibri" panose="020F0502020204030204" pitchFamily="34" charset="0"/>
              <a:buAutoNum type="arabicPeriod"/>
            </a:pPr>
            <a:r>
              <a:rPr lang="en-US" altLang="en-US" sz="2200" b="1" dirty="0">
                <a:solidFill>
                  <a:srgbClr val="000000"/>
                </a:solidFill>
                <a:latin typeface="+mj-lt"/>
                <a:cs typeface="Times New Roman" panose="02020603050405020304" pitchFamily="18" charset="0"/>
              </a:rPr>
              <a:t>Relationships</a:t>
            </a:r>
            <a:r>
              <a:rPr lang="en-US" altLang="en-US" sz="2200" dirty="0">
                <a:solidFill>
                  <a:srgbClr val="000000"/>
                </a:solidFill>
                <a:latin typeface="+mj-lt"/>
                <a:cs typeface="Times New Roman" panose="02020603050405020304" pitchFamily="18" charset="0"/>
              </a:rPr>
              <a:t> - tie these things together (Father, Mother, Daughter, Son)</a:t>
            </a:r>
          </a:p>
          <a:p>
            <a:pPr marL="971550" lvl="1" indent="-514350">
              <a:buFont typeface="Calibri" panose="020F0502020204030204" pitchFamily="34" charset="0"/>
              <a:buAutoNum type="arabicPeriod"/>
            </a:pPr>
            <a:r>
              <a:rPr lang="en-US" altLang="en-US" sz="2200" b="1" dirty="0">
                <a:solidFill>
                  <a:srgbClr val="000000"/>
                </a:solidFill>
                <a:latin typeface="+mj-lt"/>
                <a:cs typeface="Times New Roman" panose="02020603050405020304" pitchFamily="18" charset="0"/>
              </a:rPr>
              <a:t>Diagrams</a:t>
            </a:r>
            <a:r>
              <a:rPr lang="en-US" altLang="en-US" sz="2200" dirty="0">
                <a:solidFill>
                  <a:srgbClr val="000000"/>
                </a:solidFill>
                <a:latin typeface="+mj-lt"/>
                <a:cs typeface="Times New Roman" panose="02020603050405020304" pitchFamily="18" charset="0"/>
              </a:rPr>
              <a:t> - group collections of things (Happy Family)</a:t>
            </a:r>
            <a:endParaRPr lang="en-GB" altLang="en-US" sz="2200" dirty="0">
              <a:solidFill>
                <a:schemeClr val="tx1"/>
              </a:solidFill>
              <a:latin typeface="+mj-lt"/>
            </a:endParaRPr>
          </a:p>
        </p:txBody>
      </p:sp>
      <p:pic>
        <p:nvPicPr>
          <p:cNvPr id="1030" name="Picture 6" descr="Image result for father daughter and son sketch">
            <a:extLst>
              <a:ext uri="{FF2B5EF4-FFF2-40B4-BE49-F238E27FC236}">
                <a16:creationId xmlns:a16="http://schemas.microsoft.com/office/drawing/2014/main" id="{06AC2407-1854-4370-88BE-F4CDAB8F7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020" y="3185651"/>
            <a:ext cx="7536426" cy="353961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E270BC7C-B5B6-4EBE-AC33-4EAC0293B67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FE3F35CF-5D47-4F53-910D-D2F952922ED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3" name="Rectangle 2" descr="M. Mhahudul Hasan">
            <a:extLst>
              <a:ext uri="{FF2B5EF4-FFF2-40B4-BE49-F238E27FC236}">
                <a16:creationId xmlns:a16="http://schemas.microsoft.com/office/drawing/2014/main" id="{CB42D865-C230-4A97-BFEF-B75CB5A1FBC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C9A46CE8-AC10-465C-BE7E-D002EA62C15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C455E74A-5F96-438F-A29D-BC9FE81E44E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294250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24694"/>
            <a:ext cx="11029950" cy="581435"/>
          </a:xfrm>
        </p:spPr>
        <p:txBody>
          <a:bodyPr/>
          <a:lstStyle/>
          <a:p>
            <a:pPr algn="ctr"/>
            <a:r>
              <a:rPr lang="en-US" altLang="en-US" b="1" dirty="0">
                <a:solidFill>
                  <a:srgbClr val="0070C0"/>
                </a:solidFill>
                <a:latin typeface="Book Antiqua" pitchFamily="18" charset="0"/>
              </a:rPr>
              <a:t>Things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07923" y="1253101"/>
            <a:ext cx="10267950" cy="3971925"/>
          </a:xfrm>
        </p:spPr>
        <p:txBody>
          <a:bodyPr>
            <a:normAutofit/>
          </a:bodyPr>
          <a:lstStyle/>
          <a:p>
            <a:pPr marL="342900" lvl="1" indent="-342900">
              <a:buFont typeface="Wingdings" pitchFamily="2" charset="2"/>
              <a:buChar char="q"/>
              <a:defRPr/>
            </a:pPr>
            <a:r>
              <a:rPr lang="en-US" sz="2000" b="1" dirty="0">
                <a:solidFill>
                  <a:srgbClr val="000000"/>
                </a:solidFill>
                <a:latin typeface="+mj-lt"/>
                <a:cs typeface="Times New Roman" charset="0"/>
              </a:rPr>
              <a:t>Structural things</a:t>
            </a:r>
          </a:p>
          <a:p>
            <a:pPr marL="742950" lvl="2" indent="-342900">
              <a:defRPr/>
            </a:pPr>
            <a:r>
              <a:rPr lang="en-US" sz="2000" dirty="0">
                <a:latin typeface="+mj-lt"/>
              </a:rPr>
              <a:t>nouns/static parts of UML models (irrespective of time)</a:t>
            </a:r>
            <a:endParaRPr lang="en-US" sz="2000" dirty="0">
              <a:solidFill>
                <a:srgbClr val="000000"/>
              </a:solidFill>
              <a:latin typeface="+mj-lt"/>
              <a:cs typeface="Times New Roman" charset="0"/>
            </a:endParaRPr>
          </a:p>
          <a:p>
            <a:pPr>
              <a:buFont typeface="Wingdings" pitchFamily="2" charset="2"/>
              <a:buChar char="q"/>
              <a:defRPr/>
            </a:pPr>
            <a:r>
              <a:rPr lang="en-US" sz="2000" dirty="0">
                <a:solidFill>
                  <a:srgbClr val="000000"/>
                </a:solidFill>
                <a:latin typeface="+mj-lt"/>
                <a:cs typeface="Times New Roman" charset="0"/>
              </a:rPr>
              <a:t>  </a:t>
            </a:r>
            <a:r>
              <a:rPr lang="en-US" sz="2000" b="1" dirty="0">
                <a:solidFill>
                  <a:srgbClr val="000000"/>
                </a:solidFill>
                <a:latin typeface="+mj-lt"/>
                <a:cs typeface="Times New Roman" charset="0"/>
              </a:rPr>
              <a:t>Behavioral things</a:t>
            </a:r>
          </a:p>
          <a:p>
            <a:pPr lvl="1">
              <a:defRPr/>
            </a:pPr>
            <a:r>
              <a:rPr lang="en-US" sz="2000" dirty="0">
                <a:latin typeface="+mj-lt"/>
              </a:rPr>
              <a:t>verbs/dynamic  parts of UML models</a:t>
            </a:r>
            <a:endParaRPr lang="en-US" sz="2000" dirty="0">
              <a:solidFill>
                <a:srgbClr val="000000"/>
              </a:solidFill>
              <a:latin typeface="+mj-lt"/>
              <a:cs typeface="Times New Roman" charset="0"/>
            </a:endParaRPr>
          </a:p>
          <a:p>
            <a:pPr>
              <a:buFont typeface="Wingdings" pitchFamily="2" charset="2"/>
              <a:buChar char="q"/>
              <a:defRPr/>
            </a:pPr>
            <a:r>
              <a:rPr lang="en-US" sz="2000" dirty="0">
                <a:solidFill>
                  <a:srgbClr val="000000"/>
                </a:solidFill>
                <a:latin typeface="+mj-lt"/>
                <a:cs typeface="Times New Roman" charset="0"/>
              </a:rPr>
              <a:t>  </a:t>
            </a:r>
            <a:r>
              <a:rPr lang="en-US" sz="2000" b="1" dirty="0">
                <a:solidFill>
                  <a:srgbClr val="000000"/>
                </a:solidFill>
                <a:latin typeface="+mj-lt"/>
                <a:cs typeface="Times New Roman" charset="0"/>
              </a:rPr>
              <a:t>Grouping things </a:t>
            </a:r>
            <a:endParaRPr lang="en-US" sz="2000" b="1" dirty="0">
              <a:latin typeface="+mj-lt"/>
            </a:endParaRPr>
          </a:p>
          <a:p>
            <a:pPr lvl="1">
              <a:defRPr/>
            </a:pPr>
            <a:r>
              <a:rPr lang="en-US" sz="2000" dirty="0">
                <a:latin typeface="+mj-lt"/>
              </a:rPr>
              <a:t>organizational parts of UML models</a:t>
            </a:r>
            <a:endParaRPr lang="en-US" sz="2000" dirty="0">
              <a:solidFill>
                <a:srgbClr val="000000"/>
              </a:solidFill>
              <a:latin typeface="+mj-lt"/>
              <a:cs typeface="Times New Roman" charset="0"/>
            </a:endParaRPr>
          </a:p>
          <a:p>
            <a:pPr>
              <a:buFont typeface="Wingdings" pitchFamily="2" charset="2"/>
              <a:buChar char="q"/>
              <a:defRPr/>
            </a:pPr>
            <a:r>
              <a:rPr lang="en-US" sz="2000" b="1" dirty="0">
                <a:solidFill>
                  <a:srgbClr val="000000"/>
                </a:solidFill>
                <a:latin typeface="+mj-lt"/>
                <a:cs typeface="Times New Roman" charset="0"/>
              </a:rPr>
              <a:t>  Annotation things </a:t>
            </a:r>
          </a:p>
          <a:p>
            <a:pPr lvl="1">
              <a:defRPr/>
            </a:pPr>
            <a:r>
              <a:rPr lang="en-US" sz="2000" dirty="0">
                <a:latin typeface="+mj-lt"/>
              </a:rPr>
              <a:t>explanatory parts of UML models</a:t>
            </a:r>
            <a:endParaRPr lang="en-US" altLang="en-US" sz="2000" dirty="0">
              <a:latin typeface="+mj-lt"/>
            </a:endParaRPr>
          </a:p>
        </p:txBody>
      </p:sp>
      <p:sp>
        <p:nvSpPr>
          <p:cNvPr id="7" name="Content Placeholder 2">
            <a:extLst>
              <a:ext uri="{FF2B5EF4-FFF2-40B4-BE49-F238E27FC236}">
                <a16:creationId xmlns:a16="http://schemas.microsoft.com/office/drawing/2014/main" id="{8E972F0F-B6B0-4C5E-9CE7-8A0BBA4EF532}"/>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30384A41-D9E6-4897-840C-24AD2701678D}"/>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3" name="Rectangle 2" descr="M. Mhahudul Hasan">
            <a:extLst>
              <a:ext uri="{FF2B5EF4-FFF2-40B4-BE49-F238E27FC236}">
                <a16:creationId xmlns:a16="http://schemas.microsoft.com/office/drawing/2014/main" id="{7E29EF72-8ABB-451E-A4BD-A179E38B567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6092522-BA48-4CC2-8753-0FA9DDD045A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01FE0CCA-36F5-4168-A506-31169AF7741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 Mahmudul Hasan</a:t>
            </a:r>
          </a:p>
        </p:txBody>
      </p:sp>
    </p:spTree>
    <p:extLst>
      <p:ext uri="{BB962C8B-B14F-4D97-AF65-F5344CB8AC3E}">
        <p14:creationId xmlns:p14="http://schemas.microsoft.com/office/powerpoint/2010/main" val="183295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3400</Words>
  <Application>Microsoft Office PowerPoint</Application>
  <PresentationFormat>Widescreen</PresentationFormat>
  <Paragraphs>348</Paragraphs>
  <Slides>34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Bell MT</vt:lpstr>
      <vt:lpstr>Book Antiqua</vt:lpstr>
      <vt:lpstr>Calibri</vt:lpstr>
      <vt:lpstr>Courier New</vt:lpstr>
      <vt:lpstr>Gill Sans MT</vt:lpstr>
      <vt:lpstr>Times New Roman</vt:lpstr>
      <vt:lpstr>Wingdings</vt:lpstr>
      <vt:lpstr>Wingdings 2</vt:lpstr>
      <vt:lpstr>Dividend</vt:lpstr>
      <vt:lpstr>PowerPoint Presentation</vt:lpstr>
      <vt:lpstr>        Why  we  model?</vt:lpstr>
      <vt:lpstr>Why  we  model?</vt:lpstr>
      <vt:lpstr>Why  we  model?</vt:lpstr>
      <vt:lpstr>Benefits  of  model</vt:lpstr>
      <vt:lpstr>Software  development  evolution</vt:lpstr>
      <vt:lpstr>UML</vt:lpstr>
      <vt:lpstr>Building  blocks  of  uml</vt:lpstr>
      <vt:lpstr>Things  in  uml</vt:lpstr>
      <vt:lpstr>Structural  things</vt:lpstr>
      <vt:lpstr>Structural  things</vt:lpstr>
      <vt:lpstr>Structural  things</vt:lpstr>
      <vt:lpstr>Structural  things</vt:lpstr>
      <vt:lpstr>Structural  things</vt:lpstr>
      <vt:lpstr>behavioral  things</vt:lpstr>
      <vt:lpstr>grouping  things</vt:lpstr>
      <vt:lpstr>Annotational  things</vt:lpstr>
      <vt:lpstr>Relationships  in  uml</vt:lpstr>
      <vt:lpstr>Relationships  in  uml</vt:lpstr>
      <vt:lpstr>Relationships  in  uml</vt:lpstr>
      <vt:lpstr>Diagrams  in  uml</vt:lpstr>
      <vt:lpstr>Diagrams  in  uml</vt:lpstr>
      <vt:lpstr>Diagrams  in  uml</vt:lpstr>
      <vt:lpstr>Diagrams  in  uml</vt:lpstr>
      <vt:lpstr>Diagrams  in  uml</vt:lpstr>
      <vt:lpstr>Architecture of OO Software System</vt:lpstr>
      <vt:lpstr>System  architecture  modeling</vt:lpstr>
      <vt:lpstr>Uml  architecture </vt:lpstr>
      <vt:lpstr>Uml  architecture </vt:lpstr>
      <vt:lpstr>          Uml  architecture </vt:lpstr>
      <vt:lpstr>        SDLC – Rational  Unified  Model (RUP)</vt:lpstr>
      <vt:lpstr>SDLC – Rational  Unified  Model (RUP)</vt:lpstr>
      <vt:lpstr>SDLC – Rational  Unified  Process (RUP)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Ch.01 - Why do We Model Things</dc:title>
  <dc:subject>Object Oriented Analysis and Design (OOAD)</dc:subject>
  <dc:creator>M. Mahmudul Hasan</dc:creator>
  <cp:lastModifiedBy>Mohaimen-Bin-Noor</cp:lastModifiedBy>
  <cp:revision>83</cp:revision>
  <cp:lastPrinted>2021-01-26T07:46:39Z</cp:lastPrinted>
  <dcterms:created xsi:type="dcterms:W3CDTF">2019-05-13T08:37:20Z</dcterms:created>
  <dcterms:modified xsi:type="dcterms:W3CDTF">2023-02-01T03:50:12Z</dcterms:modified>
</cp:coreProperties>
</file>