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4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7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01-Feb-22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01-Feb-22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01-Feb-22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01-Feb-22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01-Feb-22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01-Feb-22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01-Feb-22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01-Feb-22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01-Feb-22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01-Feb-22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01-Feb-22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01-Feb-22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researchgate.net/profile/M_Mahmudul_Hasan" TargetMode="External"/><Relationship Id="rId7" Type="http://schemas.openxmlformats.org/officeDocument/2006/relationships/hyperlink" Target="https://scholar.google.com/citations?user=VqMvaIIAAAAJ&amp;hl=en" TargetMode="External"/><Relationship Id="rId12" Type="http://schemas.openxmlformats.org/officeDocument/2006/relationships/hyperlink" Target="https://wordpress.com/view/mhasansuman.wordpres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hyperlink" Target="http://cs.aiub.edu/profile/m.hasan" TargetMode="External"/><Relationship Id="rId5" Type="http://schemas.openxmlformats.org/officeDocument/2006/relationships/hyperlink" Target="https://www.linkedin.com/in/m-mahmudul-hasan-93043a87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9AA9F65-94B8-41A5-A7FF-23D2CFB11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E8B0F8E-3F6C-4541-B9C1-774D80A08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45F5BC-32D1-41CD-B270-C46F18CA1A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E57EE13-72B0-4FFA-ACE1-EBDE89340E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DA182162-B517-4B41-B039-339F87FAE1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9B5AD54-1E68-4239-A6AF-FE0F49BB8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71131479-3A67-4241-BA19-63C61B2AD6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D71187A8-1267-46DA-BD99-56CA1E3D4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xmlns="" id="{BC2278FC-331B-4EF7-9D0D-AA0D349A2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807A075E-21A0-4954-BEA3-22C78E6FA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xmlns="" id="{F58081DC-3CFD-4290-87AE-164515084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xmlns="" id="{F6FC796D-883B-4149-9128-47B4179B3B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606035" y="486697"/>
            <a:ext cx="3405526" cy="29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u="sng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/>
            </a: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object oriented analysis and design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2210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2</a:t>
            </a:r>
            <a:br>
              <a:rPr lang="en-US" sz="3000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/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use case diagram</a:t>
            </a:r>
          </a:p>
        </p:txBody>
      </p:sp>
      <p:pic>
        <p:nvPicPr>
          <p:cNvPr id="25" name="Picture 24">
            <a:hlinkClick r:id="rId3"/>
            <a:extLst>
              <a:ext uri="{FF2B5EF4-FFF2-40B4-BE49-F238E27FC236}">
                <a16:creationId xmlns:a16="http://schemas.microsoft.com/office/drawing/2014/main" xmlns="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5"/>
            <a:extLst>
              <a:ext uri="{FF2B5EF4-FFF2-40B4-BE49-F238E27FC236}">
                <a16:creationId xmlns:a16="http://schemas.microsoft.com/office/drawing/2014/main" xmlns="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7"/>
            <a:extLst>
              <a:ext uri="{FF2B5EF4-FFF2-40B4-BE49-F238E27FC236}">
                <a16:creationId xmlns:a16="http://schemas.microsoft.com/office/drawing/2014/main" xmlns="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1" descr="C:\Users\teacher\Desktop\download.jpg">
            <a:extLst>
              <a:ext uri="{FF2B5EF4-FFF2-40B4-BE49-F238E27FC236}">
                <a16:creationId xmlns:a16="http://schemas.microsoft.com/office/drawing/2014/main" xmlns="" id="{1799BA9A-E3B9-47F7-BB6C-545ACE6A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6697" y="3333135"/>
            <a:ext cx="3598606" cy="1887793"/>
          </a:xfrm>
          <a:prstGeom prst="rect">
            <a:avLst/>
          </a:prstGeom>
          <a:noFill/>
        </p:spPr>
      </p:pic>
      <p:pic>
        <p:nvPicPr>
          <p:cNvPr id="31" name="Picture 3" descr="https://encrypted-tbn2.gstatic.com/images?q=tbn:ANd9GcTZSqWmbgJA9IY9oTGf6ls2w158A103Jg2WEGhWbMSOl3O_igInBAxJpJ9N">
            <a:extLst>
              <a:ext uri="{FF2B5EF4-FFF2-40B4-BE49-F238E27FC236}">
                <a16:creationId xmlns:a16="http://schemas.microsoft.com/office/drawing/2014/main" xmlns="" id="{ACD720F7-42BA-49BE-A110-5F85475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6697" y="5279921"/>
            <a:ext cx="3598606" cy="10804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8B4230-4D6D-4764-84CF-BC99A0261177}"/>
              </a:ext>
            </a:extLst>
          </p:cNvPr>
          <p:cNvSpPr txBox="1">
            <a:spLocks/>
          </p:cNvSpPr>
          <p:nvPr/>
        </p:nvSpPr>
        <p:spPr>
          <a:xfrm>
            <a:off x="4321278" y="3471955"/>
            <a:ext cx="715296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100" cap="none" dirty="0">
                <a:solidFill>
                  <a:srgbClr val="0070C0"/>
                </a:solidFill>
              </a:rPr>
              <a:t>Web:</a:t>
            </a:r>
            <a:r>
              <a:rPr lang="en-US" sz="2100" cap="none" dirty="0">
                <a:solidFill>
                  <a:srgbClr val="F49100"/>
                </a:solidFill>
              </a:rPr>
              <a:t> </a:t>
            </a:r>
            <a:r>
              <a:rPr lang="en-US" sz="2300" cap="none" dirty="0">
                <a:solidFill>
                  <a:srgbClr val="F4910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http://cs.aiub.edu/profile/m.hasan</a:t>
            </a:r>
            <a:r>
              <a:rPr lang="en-US" sz="2300" cap="none" dirty="0">
                <a:solidFill>
                  <a:srgbClr val="F49100"/>
                </a:solidFill>
              </a:rPr>
              <a:t> </a:t>
            </a:r>
          </a:p>
          <a:p>
            <a:r>
              <a:rPr lang="en-US" sz="2100" cap="none" dirty="0">
                <a:solidFill>
                  <a:srgbClr val="0070C0"/>
                </a:solidFill>
              </a:rPr>
              <a:t>WordPress:</a:t>
            </a:r>
            <a:r>
              <a:rPr lang="en-US" sz="2300" cap="none" dirty="0">
                <a:solidFill>
                  <a:srgbClr val="0070C0"/>
                </a:solidFill>
              </a:rPr>
              <a:t> </a:t>
            </a:r>
            <a:r>
              <a:rPr lang="en-US" sz="1800" cap="none" dirty="0">
                <a:hlinkClick r:id="rId12"/>
              </a:rPr>
              <a:t>https://wordpress.com/view/mhasansuman.wordpress.com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39443"/>
            <a:ext cx="11029950" cy="5076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Relationships  between  Use cases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50710" y="1029828"/>
            <a:ext cx="11530011" cy="9612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Generalization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200" dirty="0">
                <a:latin typeface="+mj-lt"/>
              </a:rPr>
              <a:t>- </a:t>
            </a:r>
            <a:r>
              <a:rPr lang="en-US" sz="2200" dirty="0"/>
              <a:t>A generalization relationship means that a child use case inherits the behavior and meaning of the parent use case. The child may add or override the behavior of the parent.</a:t>
            </a:r>
            <a:endParaRPr lang="en-US" sz="2200" dirty="0">
              <a:latin typeface="+mj-lt"/>
            </a:endParaRPr>
          </a:p>
        </p:txBody>
      </p:sp>
      <p:pic>
        <p:nvPicPr>
          <p:cNvPr id="25606" name="Picture 6" descr="http://geeksww.com/images/Lab2-PartA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524" y="2020529"/>
            <a:ext cx="8961121" cy="4586748"/>
          </a:xfrm>
          <a:prstGeom prst="rect">
            <a:avLst/>
          </a:prstGeom>
          <a:noFill/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7BEBBE5B-9642-4A32-A9D6-89D7FE470CC6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E5AEB1-4FFB-426D-951C-FEF00FF32C1A}"/>
              </a:ext>
            </a:extLst>
          </p:cNvPr>
          <p:cNvSpPr>
            <a:spLocks noGrp="1"/>
          </p:cNvSpPr>
          <p:nvPr/>
        </p:nvSpPr>
        <p:spPr>
          <a:xfrm>
            <a:off x="-137653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40BD0876-1C54-4E64-8388-47688A1E8869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 descr="M. Mhahudul Hasan">
            <a:extLst>
              <a:ext uri="{FF2B5EF4-FFF2-40B4-BE49-F238E27FC236}">
                <a16:creationId xmlns:a16="http://schemas.microsoft.com/office/drawing/2014/main" xmlns="" id="{E5912640-BCD7-46AF-A6F7-952CE125FE2E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xmlns="" id="{7854C550-1096-413C-B23A-97D2367F195C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39781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613185"/>
            <a:ext cx="11029950" cy="4339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    Use cases  description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814388" y="1457530"/>
            <a:ext cx="10920412" cy="4611688"/>
          </a:xfrm>
        </p:spPr>
        <p:txBody>
          <a:bodyPr>
            <a:noAutofit/>
          </a:bodyPr>
          <a:lstStyle/>
          <a:p>
            <a:pPr marL="342900" lvl="0" indent="-342900" algn="r" defTabSz="914400" rtl="1">
              <a:lnSpc>
                <a:spcPct val="115000"/>
              </a:lnSpc>
              <a:spcAft>
                <a:spcPts val="0"/>
              </a:spcAft>
              <a:buClrTx/>
              <a:buSzTx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Title or Reference Name	- meaningful name of the UC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Author/Date		- the author and creation date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Modification/Date		- last modification and its date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Purpose			- specifies the goal to be achieved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Overview			- short description of the processes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Cross References		- requirements references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Actors			- agents participating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Pre-Conditions		- must be true to allow execution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Post Conditions		- will be set when completes normally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Normal flow of events	- regular flow of activities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Alternative flow of events 	- other flow of activities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Exceptional flow of events 	- unusual situations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Implementation issues	- foreseen implementation problems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Tx/>
              <a:buNone/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1EAFB8A-1AEA-40B5-A14A-190A9EB4C6FE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26FFB59-C743-4792-AC58-F4CA6580670A}"/>
              </a:ext>
            </a:extLst>
          </p:cNvPr>
          <p:cNvSpPr>
            <a:spLocks noGrp="1"/>
          </p:cNvSpPr>
          <p:nvPr/>
        </p:nvSpPr>
        <p:spPr>
          <a:xfrm>
            <a:off x="-137653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2F422778-FE59-4072-9EBD-8F4419A44187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xmlns="" id="{C0F454B2-17D6-41A5-8E4B-B520B5BFB47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xmlns="" id="{7C9A1C11-7E03-4D44-98A8-9A94CA6A2CB1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40034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6193" y="634182"/>
            <a:ext cx="11029950" cy="47194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 Use cases  example –  atm  money   withdraw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78414" y="1463624"/>
            <a:ext cx="10920412" cy="4863434"/>
          </a:xfrm>
        </p:spPr>
        <p:txBody>
          <a:bodyPr>
            <a:noAutofit/>
          </a:bodyPr>
          <a:lstStyle/>
          <a:p>
            <a:pPr marL="342900" indent="-342900" defTabSz="914400"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Use case Title: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UC-1</a:t>
            </a:r>
          </a:p>
          <a:p>
            <a:pPr marL="342900" lvl="0" indent="-342900" defTabSz="914400"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Use Case: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Withdraw Money</a:t>
            </a:r>
          </a:p>
          <a:p>
            <a:pPr marL="342900" lvl="0" indent="-342900" defTabSz="914400"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Author: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Jack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Lonagon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342900" lvl="0" indent="-342900" defTabSz="914400"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Created Date: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1-OCT-2015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Modification Date: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20-Apr-2017</a:t>
            </a:r>
          </a:p>
          <a:p>
            <a:pPr marL="342900" lvl="0" indent="-342900" defTabSz="914400"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Purpose: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To withdraw some cash from user’s bank account</a:t>
            </a:r>
          </a:p>
          <a:p>
            <a:pPr marL="342900" lvl="0" indent="-342900" defTabSz="914400"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Overview: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The use case starts when the customer inserts his credit card into the system.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chemeClr val="tx1"/>
                </a:solidFill>
                <a:latin typeface="+mj-lt"/>
              </a:rPr>
              <a:t> The system requests the user PIN. The system validates the PIN. If the validation succeeded,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chemeClr val="tx1"/>
                </a:solidFill>
                <a:latin typeface="+mj-lt"/>
              </a:rPr>
              <a:t> the customer can choose the withdraw operation else alternative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1 – validation failure is executed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 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chemeClr val="tx1"/>
                </a:solidFill>
                <a:latin typeface="+mj-lt"/>
              </a:rPr>
              <a:t>The customer enters the amount of cash to withdraw. The system checks the amount of cash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chemeClr val="tx1"/>
                </a:solidFill>
                <a:latin typeface="+mj-lt"/>
              </a:rPr>
              <a:t>in the user account, its credit limit. If the withdraw amount in the range between the current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chemeClr val="tx1"/>
                </a:solidFill>
                <a:latin typeface="+mj-lt"/>
              </a:rPr>
              <a:t>amount + credit limit, the system dispense the cash and prints a withdraw receipt, 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rgbClr val="C00000"/>
                </a:solidFill>
                <a:latin typeface="+mj-lt"/>
              </a:rPr>
              <a:t>else alternative 2 – amount exceeded is executed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lvl="0" indent="-342900" defTabSz="914400"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Cross References: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UC-3</a:t>
            </a:r>
            <a:endParaRPr lang="en-US" sz="2000" dirty="0">
              <a:latin typeface="+mj-lt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EAE2D1A0-CE28-459B-8C21-71CC56CEF1F2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3E109EE-77C0-4AC0-BB07-5D07C5086C3E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F70E40E8-7988-4473-AE58-7AB2DA4AAE32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xmlns="" id="{1C8A9A93-5568-477A-8E57-61231E913D3A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xmlns="" id="{46E451D6-D87C-4417-B09C-BB89E660144E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15457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613185"/>
            <a:ext cx="11029950" cy="5076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Use cases  example –  </a:t>
            </a:r>
            <a:r>
              <a:rPr lang="en-US" altLang="en-US" b="1" dirty="0" err="1">
                <a:solidFill>
                  <a:srgbClr val="0070C0"/>
                </a:solidFill>
                <a:latin typeface="Book Antiqua" pitchFamily="18" charset="0"/>
              </a:rPr>
              <a:t>atm</a:t>
            </a:r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  money   withdraw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63665" y="1463625"/>
            <a:ext cx="10920412" cy="4114800"/>
          </a:xfrm>
        </p:spPr>
        <p:txBody>
          <a:bodyPr>
            <a:noAutofit/>
          </a:bodyPr>
          <a:lstStyle/>
          <a:p>
            <a:pPr marL="342900" lvl="0" indent="-34290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Actors: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Customer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342900" lvl="0" indent="-34290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Pre-Condition: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The ATM must be in a state ready to accept transactions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The ATM must have at least some cash on hand that it can dispense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The ATM must have enough paper to print a receipt for at least one transaction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342900" lvl="0" indent="-34290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Post Condition: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The current amount of cash in the user account is the amount before the withdraw minus the withdraw amount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 receipt was printed on the withdraw amount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The withdraw transaction was audit in the System log file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5E90CDEA-99D1-4F07-9266-ACDB79BB370C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A2E17333-5B6F-4634-B70D-4393047AB208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B405D476-85D0-45D8-8C27-E11175E8129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xmlns="" id="{A454C812-F5B4-4761-9778-C941B9FF9DE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xmlns="" id="{9B3D68A6-1431-4AEC-B29B-B665A06A326C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301707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7" y="627933"/>
            <a:ext cx="11029950" cy="5076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Use cases  example –  </a:t>
            </a:r>
            <a:r>
              <a:rPr lang="en-US" altLang="en-US" b="1" dirty="0" err="1">
                <a:solidFill>
                  <a:srgbClr val="0070C0"/>
                </a:solidFill>
                <a:latin typeface="Book Antiqua" pitchFamily="18" charset="0"/>
              </a:rPr>
              <a:t>atm</a:t>
            </a:r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  money   withdraw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84891" y="1474327"/>
            <a:ext cx="10920412" cy="509588"/>
          </a:xfrm>
        </p:spPr>
        <p:txBody>
          <a:bodyPr>
            <a:no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latin typeface="Bell MT" pitchFamily="18" charset="0"/>
              </a:rPr>
              <a:t>Typical Course of events: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250738"/>
              </p:ext>
            </p:extLst>
          </p:nvPr>
        </p:nvGraphicFramePr>
        <p:xfrm>
          <a:off x="903023" y="1990330"/>
          <a:ext cx="10763794" cy="4087122"/>
        </p:xfrm>
        <a:graphic>
          <a:graphicData uri="http://schemas.openxmlformats.org/drawingml/2006/table">
            <a:tbl>
              <a:tblPr/>
              <a:tblGrid>
                <a:gridCol w="4976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68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Actor Actions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System Actions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1. Begins when a Customer arrives at ATM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2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2. Customer inserts a Credit card into ATM &amp; PIN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3. System verifies the customer ID and PIN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91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5. Customer chooses  “Withdraw” operation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4. System asks for an operation type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7. Customer enters the cash amount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6. System asks for the withdraw amount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83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8. System checks if withdraw amount is legal (50k per day)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60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9. System dispenses the cash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90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10. System deduces the withdraw amount from account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      balance and set new balance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75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lt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11. System prints a receipt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75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13. Customer takes the cash and the receipt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lt"/>
                        </a:rPr>
                        <a:t>12. System ejects the cash card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F2C64CDD-C2AC-43E8-B790-DE0060260981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6B3AB9A-43C9-44D0-8046-FDB689E26A21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A1301CA7-2394-41D5-8135-8ADEC92F9DF5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xmlns="" id="{12BF6B06-6843-4C94-8A90-856A7C3B991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xmlns="" id="{D245FC0D-45A2-4E4A-B7DF-9A3DDE4A223B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436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6696" y="672179"/>
            <a:ext cx="11029950" cy="52244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Use cases  example –  atm  money   withdraw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45678" y="1507869"/>
            <a:ext cx="10920412" cy="4701202"/>
          </a:xfrm>
        </p:spPr>
        <p:txBody>
          <a:bodyPr>
            <a:noAutofit/>
          </a:bodyPr>
          <a:lstStyle/>
          <a:p>
            <a:pPr marL="342900" lvl="0" indent="-34290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200" b="1" dirty="0">
                <a:solidFill>
                  <a:schemeClr val="tx1"/>
                </a:solidFill>
                <a:latin typeface="+mj-lt"/>
              </a:rPr>
              <a:t>Alternative flow of events: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Arial" pitchFamily="34" charset="0"/>
              <a:buChar char="–"/>
              <a:defRPr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Step 3: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Customer authorization failed. Display an error message, cancel the transaction and eject the card. Some other thing may happen for example go to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step 2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try login again for maximum 3 times and after that the failed login attempt will seize and inform related authority of any suspicious activity in the ATM machine.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Arial" pitchFamily="34" charset="0"/>
              <a:buChar char="–"/>
              <a:defRPr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Step 8: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Customer has insufficient funds in its account. Display an error message and go to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step 6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Arial" pitchFamily="34" charset="0"/>
              <a:buChar char="–"/>
              <a:defRPr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Step 8: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Customer exceeds its legal amount. Display an error message and go to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step 4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Tx/>
              <a:buSzTx/>
              <a:defRPr/>
            </a:pP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marL="342900" lvl="0" indent="-34290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Wingdings" pitchFamily="2" charset="2"/>
              <a:buChar char="q"/>
              <a:defRPr/>
            </a:pPr>
            <a:r>
              <a:rPr lang="en-US" sz="2200" b="1" dirty="0">
                <a:solidFill>
                  <a:schemeClr val="tx1"/>
                </a:solidFill>
                <a:latin typeface="+mj-lt"/>
              </a:rPr>
              <a:t>Exceptional flow of events: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0"/>
              </a:spcAft>
              <a:buClrTx/>
              <a:buSzTx/>
              <a:buFont typeface="Arial" pitchFamily="34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Power failure in the process of the transaction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before step 9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 cancel the transaction and eject the card</a:t>
            </a:r>
          </a:p>
          <a:p>
            <a:pPr marL="342900" lvl="0" indent="-342900" defTabSz="914400">
              <a:lnSpc>
                <a:spcPct val="90000"/>
              </a:lnSpc>
              <a:spcAft>
                <a:spcPts val="0"/>
              </a:spcAft>
              <a:buClrTx/>
              <a:buSzTx/>
              <a:buNone/>
              <a:defRPr/>
            </a:pP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7096AD7-E141-4168-9306-0092D5BABDEA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 S.</a:t>
            </a:r>
            <a:fld id="{D57F1E4F-1CFF-5643-939E-217C01CDF565}" type="slidenum">
              <a:rPr lang="en-US" sz="1400" b="1" smtClean="0"/>
              <a:pPr/>
              <a:t>15</a:t>
            </a:fld>
            <a:r>
              <a:rPr lang="en-US" sz="1400" b="1"/>
              <a:t> </a:t>
            </a:r>
            <a:endParaRPr lang="en-US" sz="1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2C3B8E8-7EBD-431B-AA3F-9A6EB9C8BB5D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4BE68796-2ED8-4D5A-8FF5-F8DFBBF447E8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xmlns="" id="{D0E328B3-9439-47C8-A7CC-00A65E4690D1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xmlns="" id="{A3653883-661A-498F-AEE3-E169986B3642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17434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722" y="568941"/>
            <a:ext cx="11029950" cy="566686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Identify  Use cases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40646" y="1387885"/>
            <a:ext cx="10920412" cy="4611688"/>
          </a:xfrm>
        </p:spPr>
        <p:txBody>
          <a:bodyPr>
            <a:noAutofit/>
          </a:bodyPr>
          <a:lstStyle/>
          <a:p>
            <a:pPr marL="342900" lvl="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One method to identify use cases is actor-based:</a:t>
            </a:r>
          </a:p>
          <a:p>
            <a:pPr marL="742950" lvl="1" indent="-28575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-   Identify the actors related to a system or organization.</a:t>
            </a:r>
          </a:p>
          <a:p>
            <a:pPr marL="742950" lvl="1" indent="-28575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Tx/>
              <a:buChar char="-"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For each actor, identify the processes they initiate or participate in.</a:t>
            </a:r>
          </a:p>
          <a:p>
            <a:pPr marL="742950" lvl="1" indent="-28575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Tx/>
              <a:buChar char="-"/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342900" lvl="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A second method to identify use cases is event-based:</a:t>
            </a:r>
          </a:p>
          <a:p>
            <a:pPr marL="342900" lvl="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       - Identify the external events that a system must respond to.</a:t>
            </a:r>
          </a:p>
          <a:p>
            <a:pPr marL="342900" lvl="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       - Relate the events (cash withdraw) to actors (customer) and use cases (ATM system).</a:t>
            </a:r>
          </a:p>
          <a:p>
            <a:pPr marL="342900" lvl="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None/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342900" lvl="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The following questions may be used to help identify the use cases for a system:</a:t>
            </a:r>
          </a:p>
          <a:p>
            <a:pPr marL="742950" lvl="1" indent="-285750" defTabSz="914400">
              <a:lnSpc>
                <a:spcPct val="80000"/>
              </a:lnSpc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What are the tasks of each actor ?</a:t>
            </a:r>
          </a:p>
          <a:p>
            <a:pPr marL="742950" lvl="1" indent="-285750" defTabSz="914400">
              <a:lnSpc>
                <a:spcPct val="80000"/>
              </a:lnSpc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Will any actor create, store, change, remove, or read information in the system ?</a:t>
            </a:r>
          </a:p>
          <a:p>
            <a:pPr marL="742950" lvl="1" indent="-285750" defTabSz="914400">
              <a:lnSpc>
                <a:spcPct val="80000"/>
              </a:lnSpc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What use cases will create, store, change, remove, or read this information ?</a:t>
            </a:r>
          </a:p>
          <a:p>
            <a:pPr marL="742950" lvl="1" indent="-285750" defTabSz="914400">
              <a:lnSpc>
                <a:spcPct val="80000"/>
              </a:lnSpc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Will any actor need to inform the system about sudden, external changes ? </a:t>
            </a:r>
          </a:p>
          <a:p>
            <a:pPr marL="742950" lvl="1" indent="-285750" defTabSz="914400">
              <a:lnSpc>
                <a:spcPct val="80000"/>
              </a:lnSpc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Does any actor need to be informed about certain occurrences in the system 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7BA0A2B6-5C78-4BB7-B624-35A996EF4253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16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D9C2256-9C81-467E-A423-01DCF83B6027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8079F5AA-3A8E-4EFF-8720-D91A1E258868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xmlns="" id="{FFA6C7B6-CCBB-4CC7-A438-C55D5F8AB91E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xmlns="" id="{76FCF0BE-B873-4D02-8C7A-511B96D5C374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10456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568940"/>
            <a:ext cx="11029950" cy="59618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references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45678" y="1255149"/>
            <a:ext cx="10920412" cy="2024063"/>
          </a:xfrm>
        </p:spPr>
        <p:txBody>
          <a:bodyPr>
            <a:noAutofit/>
          </a:bodyPr>
          <a:lstStyle/>
          <a:p>
            <a:pPr marL="34290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defRPr/>
            </a:pPr>
            <a:r>
              <a:rPr lang="en-US" sz="2000" dirty="0" err="1"/>
              <a:t>Booch</a:t>
            </a:r>
            <a:r>
              <a:rPr lang="en-US" sz="2000" dirty="0"/>
              <a:t>, G., Rumbaugh, J. &amp; Jacobson, I. (2005). </a:t>
            </a:r>
            <a:r>
              <a:rPr lang="en-US" sz="2000" i="1" dirty="0"/>
              <a:t>The unified modeling language user guide</a:t>
            </a:r>
            <a:r>
              <a:rPr lang="en-US" sz="2000" dirty="0"/>
              <a:t>. Pearson Education India.</a:t>
            </a:r>
          </a:p>
          <a:p>
            <a:pPr marL="342900" lvl="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2B0835D3-F935-4C37-B394-BA08E152F4D1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17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FFF6B16-0B77-45FC-B604-FBF30D4EB2D8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D8D550C5-EB22-4339-8C19-5B67051F1789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xmlns="" id="{59505159-2B8F-48FD-95A4-5EE9BABDF3FB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xmlns="" id="{DDE2FDC1-2C28-49A4-914D-C9DC8AFAFDED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29679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32" y="598437"/>
            <a:ext cx="11029950" cy="55193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Usage  of  Use  case  diagram?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45691" y="1518060"/>
            <a:ext cx="11341510" cy="2782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Use case diagrams are used to visualize, specify, construct, and document the (intended) behavior of the system, during requirements capture and analysis.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Provide a way for developers, domain experts, and end-users to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Communicate</a:t>
            </a:r>
            <a:r>
              <a:rPr lang="en-US" sz="2200" dirty="0">
                <a:latin typeface="+mj-lt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Serve as basis for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testing</a:t>
            </a:r>
            <a:r>
              <a:rPr lang="en-US" sz="2200" dirty="0">
                <a:latin typeface="+mj-lt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Use case diagrams contain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use cases, actors</a:t>
            </a:r>
            <a:r>
              <a:rPr lang="en-US" sz="2200" dirty="0">
                <a:latin typeface="+mj-lt"/>
              </a:rPr>
              <a:t>, and their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relationships</a:t>
            </a:r>
            <a:r>
              <a:rPr lang="en-US" sz="2200" dirty="0">
                <a:latin typeface="+mj-lt"/>
              </a:rPr>
              <a:t>.</a:t>
            </a:r>
          </a:p>
          <a:p>
            <a:pPr>
              <a:buNone/>
            </a:pPr>
            <a:endParaRPr lang="en-GB" altLang="en-US" sz="24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5EBC13E5-3E22-45A2-A3EE-DF8965FB78DC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2B700D8-FC12-4A20-9277-4E76097243AB}"/>
              </a:ext>
            </a:extLst>
          </p:cNvPr>
          <p:cNvSpPr>
            <a:spLocks noGrp="1"/>
          </p:cNvSpPr>
          <p:nvPr/>
        </p:nvSpPr>
        <p:spPr>
          <a:xfrm>
            <a:off x="-137653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5AF30078-3F01-4F0C-8EA6-A3149CFFDC94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 descr="M. Mhahudul Hasan">
            <a:extLst>
              <a:ext uri="{FF2B5EF4-FFF2-40B4-BE49-F238E27FC236}">
                <a16:creationId xmlns:a16="http://schemas.microsoft.com/office/drawing/2014/main" xmlns="" id="{0A634077-6B0F-4AC7-8036-4871C5EA15AD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xmlns="" id="{224224C9-B650-4F80-A14E-6A0CA82EA689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16635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3" y="524694"/>
            <a:ext cx="11029950" cy="59618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   USE  Case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86695" y="1226676"/>
            <a:ext cx="11223523" cy="532160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 Use cases specify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desired behavior</a:t>
            </a:r>
            <a:r>
              <a:rPr lang="en-US" sz="2200" dirty="0">
                <a:latin typeface="+mj-lt"/>
              </a:rPr>
              <a:t>.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 A use case is a description of a set of sequences of actions, including variants (alternatives),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a system performs to yield an observable result of value to an actor.</a:t>
            </a:r>
          </a:p>
          <a:p>
            <a:pPr marL="306000" lvl="1">
              <a:buFont typeface="Wingdings" pitchFamily="2" charset="2"/>
              <a:buChar char="q"/>
              <a:defRPr/>
            </a:pPr>
            <a:r>
              <a:rPr lang="en-GB" sz="2200" dirty="0">
                <a:solidFill>
                  <a:srgbClr val="002060"/>
                </a:solidFill>
              </a:rPr>
              <a:t> The names of use cases are always written in the </a:t>
            </a:r>
            <a:r>
              <a:rPr lang="en-GB" sz="2200" dirty="0">
                <a:solidFill>
                  <a:srgbClr val="7030A0"/>
                </a:solidFill>
              </a:rPr>
              <a:t>form of a verb followed by an object</a:t>
            </a:r>
            <a:r>
              <a:rPr lang="en-GB" sz="2200" dirty="0">
                <a:solidFill>
                  <a:srgbClr val="002060"/>
                </a:solidFill>
              </a:rPr>
              <a:t>.</a:t>
            </a:r>
            <a:endParaRPr 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 Each sequence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represent an interaction of actors with the system</a:t>
            </a:r>
            <a:r>
              <a:rPr lang="en-US" sz="2200" dirty="0">
                <a:latin typeface="+mj-lt"/>
              </a:rPr>
              <a:t>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 Describing the flow of events within the use case.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 Can be done in natural language, formal language or pseudo-code.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 Includes: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 How and when the use case starts and ends;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 When the use case interacts with actors and what objects are exchanged;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 The basic flow and alternative flows of the behavior.</a:t>
            </a:r>
            <a:endParaRPr lang="en-GB" altLang="en-US" sz="22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9EBE6F-7AFD-4797-88C5-4120FCA4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231" y="3701231"/>
            <a:ext cx="2948255" cy="1077247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581D97C1-E662-45B4-ADDC-69E724E929D6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9B4468C-F423-42BF-AA2B-9ECDA0317A25}"/>
              </a:ext>
            </a:extLst>
          </p:cNvPr>
          <p:cNvSpPr>
            <a:spLocks noGrp="1"/>
          </p:cNvSpPr>
          <p:nvPr/>
        </p:nvSpPr>
        <p:spPr>
          <a:xfrm>
            <a:off x="-137653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5" name="Rectangle 4" descr="M. Mhahudul Hasan">
            <a:extLst>
              <a:ext uri="{FF2B5EF4-FFF2-40B4-BE49-F238E27FC236}">
                <a16:creationId xmlns:a16="http://schemas.microsoft.com/office/drawing/2014/main" xmlns="" id="{985670BB-7A8E-4FEF-8876-B087733DFB88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xmlns="" id="{F05F6541-65F7-4FAE-BEBE-B3BC259AEA1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xmlns="" id="{C78DF00F-CB83-416F-ACB6-845D19B8F836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409763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4" y="554191"/>
            <a:ext cx="11029950" cy="52244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actor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19432" y="1348198"/>
            <a:ext cx="10884310" cy="35274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An actor represents a set of roles that users of use case play when interacting 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with these use cases.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Actors can be human or automated systems.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Actors are entities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  which require help from the system to perform their task, or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  are needed to execute the system’s functions.</a:t>
            </a:r>
            <a:endParaRPr lang="en-US" sz="2200" dirty="0"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Actors are not part of the system.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A system can be an Actor of other systems</a:t>
            </a:r>
            <a:endParaRPr lang="en-GB" altLang="en-US" sz="2200" dirty="0">
              <a:latin typeface="+mj-lt"/>
            </a:endParaRP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9360998" y="2714053"/>
            <a:ext cx="2302751" cy="2733989"/>
            <a:chOff x="4128" y="336"/>
            <a:chExt cx="492" cy="80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4176" y="3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4272" y="5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4272" y="62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128" y="62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272" y="86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4176" y="86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201" y="1022"/>
              <a:ext cx="41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rtl="0"/>
              <a:r>
                <a:rPr lang="en-US" altLang="en-US" sz="2000" dirty="0">
                  <a:latin typeface="Times New Roman" panose="02020603050405020304" pitchFamily="18" charset="0"/>
                </a:rPr>
                <a:t>Actor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BFD3E232-FAE8-4283-96F2-7AB18966F043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6972CDC-C7F0-4DEF-97C6-7F8914F7516B}"/>
              </a:ext>
            </a:extLst>
          </p:cNvPr>
          <p:cNvSpPr>
            <a:spLocks noGrp="1"/>
          </p:cNvSpPr>
          <p:nvPr/>
        </p:nvSpPr>
        <p:spPr>
          <a:xfrm>
            <a:off x="-137653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F8B0473E-160F-4C18-947D-DF05588067AB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 descr="M. Mhahudul Hasan">
            <a:extLst>
              <a:ext uri="{FF2B5EF4-FFF2-40B4-BE49-F238E27FC236}">
                <a16:creationId xmlns:a16="http://schemas.microsoft.com/office/drawing/2014/main" xmlns="" id="{E34E7589-25BD-4903-AE8F-9790E808DF8B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xmlns="" id="{553DB476-16CA-4663-AC6E-FC0D10677A7D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225580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4967" y="554192"/>
            <a:ext cx="11029950" cy="55193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Use cases  and  actor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83458" y="1280089"/>
            <a:ext cx="11690555" cy="26384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From the perspective of a given actor, a use case does something that is of value to the actor, such as calculate a result or change the state of an object.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The Actors define the environments in which the system lives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Actors may be connected to use cases by associations, indicating that the actor and the use case communicate with one another using messages.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GB" altLang="en-US" sz="2200" dirty="0">
              <a:latin typeface="+mj-lt"/>
            </a:endParaRPr>
          </a:p>
        </p:txBody>
      </p:sp>
      <p:pic>
        <p:nvPicPr>
          <p:cNvPr id="15" name="Picture 2" descr="http://yuml.me/diagram/usecase/%5bCustomer%5d-(Login),%20%5bCustomer%5d-(note:%20Cust%20can%20be%20registered%20or%20not%7Bbg:beige%7D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1281" y="4108269"/>
            <a:ext cx="3962400" cy="2423160"/>
          </a:xfrm>
          <a:prstGeom prst="rect">
            <a:avLst/>
          </a:prstGeom>
          <a:noFill/>
        </p:spPr>
      </p:pic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593669" y="4794068"/>
            <a:ext cx="4439357" cy="1321622"/>
            <a:chOff x="1072" y="2812"/>
            <a:chExt cx="3046" cy="832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246" y="2812"/>
              <a:ext cx="1103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1072" y="2911"/>
              <a:ext cx="1567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en-US" b="0" dirty="0">
                  <a:latin typeface="Times New Roman" panose="02020603050405020304" pitchFamily="18" charset="0"/>
                </a:rPr>
                <a:t>updating</a:t>
              </a:r>
            </a:p>
            <a:p>
              <a:pPr algn="ctr" rtl="0"/>
              <a:r>
                <a:rPr lang="en-US" altLang="en-US" b="0" dirty="0">
                  <a:latin typeface="Times New Roman" panose="02020603050405020304" pitchFamily="18" charset="0"/>
                </a:rPr>
                <a:t>grades</a:t>
              </a:r>
              <a:endParaRPr lang="en-US" altLang="en-US" sz="1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3648" y="281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744" y="30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3744" y="310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H="1">
              <a:off x="3600" y="310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3744" y="33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3648" y="33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3421" y="3413"/>
              <a:ext cx="6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en-US" b="0" dirty="0">
                  <a:latin typeface="Times New Roman" panose="02020603050405020304" pitchFamily="18" charset="0"/>
                </a:rPr>
                <a:t>faculty</a:t>
              </a:r>
              <a:endParaRPr lang="en-US" altLang="en-US" sz="1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H="1">
              <a:off x="2352" y="314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xmlns="" id="{6063063A-6856-495F-AD18-0154797EA3F9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54E2CC24-A0DB-48DF-B0D9-743D45959341}"/>
              </a:ext>
            </a:extLst>
          </p:cNvPr>
          <p:cNvSpPr>
            <a:spLocks noGrp="1"/>
          </p:cNvSpPr>
          <p:nvPr/>
        </p:nvSpPr>
        <p:spPr>
          <a:xfrm>
            <a:off x="-137653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660FD991-C037-41E1-ACE7-65C30CF042EE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 descr="M. Mhahudul Hasan">
            <a:extLst>
              <a:ext uri="{FF2B5EF4-FFF2-40B4-BE49-F238E27FC236}">
                <a16:creationId xmlns:a16="http://schemas.microsoft.com/office/drawing/2014/main" xmlns="" id="{C8D3FD13-8D2E-451E-BDB0-A42621FA166F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xmlns="" id="{3F66CC70-BAB5-44C1-A739-473B6BC746AD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144713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471" y="583689"/>
            <a:ext cx="11029950" cy="53719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Example  of  Use cases  diagram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1730805" y="2075309"/>
            <a:ext cx="8975712" cy="4310743"/>
            <a:chOff x="993" y="1344"/>
            <a:chExt cx="3811" cy="2400"/>
          </a:xfrm>
        </p:grpSpPr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1104" y="18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1200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1200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H="1">
              <a:off x="1056" y="216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120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H="1">
              <a:off x="110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993" y="2496"/>
              <a:ext cx="51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rtl="0"/>
              <a:r>
                <a:rPr lang="en-US" altLang="en-US" b="0" dirty="0">
                  <a:latin typeface="Times New Roman" panose="02020603050405020304" pitchFamily="18" charset="0"/>
                </a:rPr>
                <a:t>Faculty</a:t>
              </a:r>
            </a:p>
          </p:txBody>
        </p:sp>
        <p:grpSp>
          <p:nvGrpSpPr>
            <p:cNvPr id="36" name="Group 11"/>
            <p:cNvGrpSpPr>
              <a:grpSpLocks/>
            </p:cNvGrpSpPr>
            <p:nvPr/>
          </p:nvGrpSpPr>
          <p:grpSpPr bwMode="auto">
            <a:xfrm>
              <a:off x="2304" y="1488"/>
              <a:ext cx="912" cy="432"/>
              <a:chOff x="4176" y="720"/>
              <a:chExt cx="576" cy="432"/>
            </a:xfrm>
          </p:grpSpPr>
          <p:sp>
            <p:nvSpPr>
              <p:cNvPr id="53" name="Oval 12"/>
              <p:cNvSpPr>
                <a:spLocks noChangeArrowheads="1"/>
              </p:cNvSpPr>
              <p:nvPr/>
            </p:nvSpPr>
            <p:spPr bwMode="auto">
              <a:xfrm>
                <a:off x="4176" y="720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4210" y="772"/>
                <a:ext cx="52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rtl="0"/>
                <a:endParaRPr lang="en-US" altLang="en-US" sz="2400" b="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2273" y="2101"/>
              <a:ext cx="816" cy="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2287" y="2208"/>
              <a:ext cx="81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en-US" b="0" dirty="0">
                  <a:latin typeface="Times New Roman" panose="02020603050405020304" pitchFamily="18" charset="0"/>
                </a:rPr>
                <a:t>Registration of Course</a:t>
              </a:r>
            </a:p>
          </p:txBody>
        </p:sp>
        <p:sp>
          <p:nvSpPr>
            <p:cNvPr id="39" name="Oval 18"/>
            <p:cNvSpPr>
              <a:spLocks noChangeArrowheads="1"/>
            </p:cNvSpPr>
            <p:nvPr/>
          </p:nvSpPr>
          <p:spPr bwMode="auto">
            <a:xfrm>
              <a:off x="2352" y="2976"/>
              <a:ext cx="81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389" y="3005"/>
              <a:ext cx="74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0" dirty="0">
                  <a:latin typeface="Times New Roman" panose="02020603050405020304" pitchFamily="18" charset="0"/>
                </a:rPr>
                <a:t>Upload </a:t>
              </a:r>
              <a:br>
                <a:rPr lang="en-US" altLang="en-US" b="0" dirty="0">
                  <a:latin typeface="Times New Roman" panose="02020603050405020304" pitchFamily="18" charset="0"/>
                </a:rPr>
              </a:br>
              <a:r>
                <a:rPr lang="en-US" altLang="en-US" b="0" dirty="0">
                  <a:latin typeface="Times New Roman" panose="02020603050405020304" pitchFamily="18" charset="0"/>
                </a:rPr>
                <a:t>Grade</a:t>
              </a:r>
              <a:endParaRPr lang="en-US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416" y="18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4512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>
              <a:off x="4512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H="1">
              <a:off x="4368" y="216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>
              <a:off x="45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 flipH="1">
              <a:off x="441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4322" y="2503"/>
              <a:ext cx="48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rtl="0"/>
              <a:r>
                <a:rPr lang="en-US" altLang="en-US" b="0" dirty="0">
                  <a:latin typeface="Times New Roman" panose="02020603050405020304" pitchFamily="18" charset="0"/>
                </a:rPr>
                <a:t>Student</a:t>
              </a:r>
              <a:endParaRPr lang="en-US" altLang="en-US" sz="1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 flipV="1">
              <a:off x="1440" y="1728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>
              <a:off x="1440" y="2496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0"/>
            <p:cNvSpPr>
              <a:spLocks noChangeShapeType="1"/>
            </p:cNvSpPr>
            <p:nvPr/>
          </p:nvSpPr>
          <p:spPr bwMode="auto">
            <a:xfrm flipH="1">
              <a:off x="3120" y="23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 flipH="1" flipV="1">
              <a:off x="3251" y="1729"/>
              <a:ext cx="1021" cy="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824" y="1344"/>
              <a:ext cx="1824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4875683" y="2600379"/>
            <a:ext cx="1761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0" dirty="0">
                <a:latin typeface="Times New Roman" panose="02020603050405020304" pitchFamily="18" charset="0"/>
              </a:rPr>
              <a:t>Login</a:t>
            </a:r>
            <a:endParaRPr lang="en-US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60623" y="1540153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University Management System</a:t>
            </a:r>
          </a:p>
        </p:txBody>
      </p: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xmlns="" id="{D4B3DC8F-D38D-457A-843B-55FA889620E0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xmlns="" id="{F030B17A-D53B-404D-8F81-08C2C7F05559}"/>
              </a:ext>
            </a:extLst>
          </p:cNvPr>
          <p:cNvSpPr>
            <a:spLocks noGrp="1"/>
          </p:cNvSpPr>
          <p:nvPr/>
        </p:nvSpPr>
        <p:spPr>
          <a:xfrm>
            <a:off x="-137653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DFA93BDF-6D46-49BA-B1DB-B9F309187B3D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xmlns="" id="{0773663C-C251-4E44-8892-E2568A216B2D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5" name="Rectangle 4" descr="M. Mhahudul Hasan">
            <a:extLst>
              <a:ext uri="{FF2B5EF4-FFF2-40B4-BE49-F238E27FC236}">
                <a16:creationId xmlns:a16="http://schemas.microsoft.com/office/drawing/2014/main" xmlns="" id="{B7AC7E7B-0C37-40B5-906F-996D66D65A45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24625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710" y="495199"/>
            <a:ext cx="11029950" cy="55193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Relationships  between  Use cases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45679" y="1233335"/>
            <a:ext cx="11471018" cy="21587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 Include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200" dirty="0">
                <a:latin typeface="+mj-lt"/>
              </a:rPr>
              <a:t>- use cases that are included as parts of other use. Enable to factor common behavior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The base use case explicitly incorporates the behavior of another use case at a location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specified in the base.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The included use case never stands alone. It only occurs as a part of some larger base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that includes it. T</a:t>
            </a:r>
            <a:r>
              <a:rPr lang="en-US" sz="2200" dirty="0"/>
              <a:t>he original use case is not complete without the included one</a:t>
            </a:r>
            <a:endParaRPr lang="en-GB" altLang="en-US" sz="2200" dirty="0">
              <a:latin typeface="+mj-lt"/>
            </a:endParaRPr>
          </a:p>
        </p:txBody>
      </p: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1504446" y="4297345"/>
            <a:ext cx="8463340" cy="1321789"/>
            <a:chOff x="1349" y="1187"/>
            <a:chExt cx="2612" cy="397"/>
          </a:xfrm>
        </p:grpSpPr>
        <p:grpSp>
          <p:nvGrpSpPr>
            <p:cNvPr id="28" name="Group 4"/>
            <p:cNvGrpSpPr>
              <a:grpSpLocks/>
            </p:cNvGrpSpPr>
            <p:nvPr/>
          </p:nvGrpSpPr>
          <p:grpSpPr bwMode="auto">
            <a:xfrm>
              <a:off x="1349" y="1208"/>
              <a:ext cx="665" cy="314"/>
              <a:chOff x="4085" y="776"/>
              <a:chExt cx="665" cy="314"/>
            </a:xfrm>
          </p:grpSpPr>
          <p:sp>
            <p:nvSpPr>
              <p:cNvPr id="34" name="Oval 5"/>
              <p:cNvSpPr>
                <a:spLocks noChangeArrowheads="1"/>
              </p:cNvSpPr>
              <p:nvPr/>
            </p:nvSpPr>
            <p:spPr bwMode="auto">
              <a:xfrm>
                <a:off x="4085" y="776"/>
                <a:ext cx="665" cy="3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4327" y="843"/>
                <a:ext cx="36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rtl="0"/>
                <a:r>
                  <a:rPr lang="en-US" altLang="en-US" sz="2000" b="0" dirty="0">
                    <a:latin typeface="Times New Roman" panose="02020603050405020304" pitchFamily="18" charset="0"/>
                  </a:rPr>
                  <a:t>base</a:t>
                </a:r>
                <a:endParaRPr lang="en-US" altLang="en-US" sz="2400" b="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Group 7"/>
            <p:cNvGrpSpPr>
              <a:grpSpLocks/>
            </p:cNvGrpSpPr>
            <p:nvPr/>
          </p:nvGrpSpPr>
          <p:grpSpPr bwMode="auto">
            <a:xfrm>
              <a:off x="3264" y="1187"/>
              <a:ext cx="697" cy="397"/>
              <a:chOff x="4176" y="755"/>
              <a:chExt cx="492" cy="397"/>
            </a:xfrm>
          </p:grpSpPr>
          <p:sp>
            <p:nvSpPr>
              <p:cNvPr id="32" name="Oval 8"/>
              <p:cNvSpPr>
                <a:spLocks noChangeArrowheads="1"/>
              </p:cNvSpPr>
              <p:nvPr/>
            </p:nvSpPr>
            <p:spPr bwMode="auto">
              <a:xfrm>
                <a:off x="4176" y="755"/>
                <a:ext cx="480" cy="3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4273" y="843"/>
                <a:ext cx="395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rtl="0"/>
                <a:r>
                  <a:rPr lang="en-US" altLang="en-US" sz="2000" b="0" dirty="0">
                    <a:latin typeface="Times New Roman" panose="02020603050405020304" pitchFamily="18" charset="0"/>
                  </a:rPr>
                  <a:t>included</a:t>
                </a:r>
                <a:endParaRPr lang="en-US" altLang="en-US" sz="2400" b="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2016" y="13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2387" y="1244"/>
              <a:ext cx="9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rtl="0"/>
              <a:r>
                <a:rPr lang="en-US" altLang="en-US" b="0" dirty="0">
                  <a:latin typeface="Times New Roman" panose="02020603050405020304" pitchFamily="18" charset="0"/>
                </a:rPr>
                <a:t>&lt;&lt;include&gt;&gt;</a:t>
              </a:r>
            </a:p>
          </p:txBody>
        </p:sp>
      </p:grp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4E305287-438C-499F-AD30-598DAEA7E867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CAA5998D-1FCE-4839-9A5E-A1B8FD764F97}"/>
              </a:ext>
            </a:extLst>
          </p:cNvPr>
          <p:cNvSpPr>
            <a:spLocks noGrp="1"/>
          </p:cNvSpPr>
          <p:nvPr/>
        </p:nvSpPr>
        <p:spPr>
          <a:xfrm>
            <a:off x="-122904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F36737E8-31C5-4C83-A605-6D8C415903C8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 descr="M. Mhahudul Hasan">
            <a:extLst>
              <a:ext uri="{FF2B5EF4-FFF2-40B4-BE49-F238E27FC236}">
                <a16:creationId xmlns:a16="http://schemas.microsoft.com/office/drawing/2014/main" xmlns="" id="{9570C85F-BD33-4B4A-8D94-590758715393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xmlns="" id="{56584A0D-8189-42A5-BB1F-9169BEF524FB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10457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54191"/>
            <a:ext cx="11029950" cy="669925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Relationships  between  Use cases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60427" y="1335498"/>
            <a:ext cx="10920412" cy="108426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Enables to avoid describing the same flow of events several times by putting the common behavior in a use case of its own.</a:t>
            </a:r>
            <a:endParaRPr lang="en-GB" altLang="en-US" sz="2200" dirty="0">
              <a:latin typeface="+mj-lt"/>
            </a:endParaRP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2119132" y="2837308"/>
            <a:ext cx="8602945" cy="3106291"/>
            <a:chOff x="1344" y="2400"/>
            <a:chExt cx="2976" cy="1261"/>
          </a:xfrm>
        </p:grpSpPr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1392" y="2400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443" y="2437"/>
              <a:ext cx="7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en-US" b="0" dirty="0">
                  <a:latin typeface="Times New Roman" panose="02020603050405020304" pitchFamily="18" charset="0"/>
                </a:rPr>
                <a:t>updating</a:t>
              </a:r>
            </a:p>
            <a:p>
              <a:pPr algn="ctr" rtl="0"/>
              <a:r>
                <a:rPr lang="en-US" altLang="en-US" b="0" dirty="0">
                  <a:latin typeface="Times New Roman" panose="02020603050405020304" pitchFamily="18" charset="0"/>
                </a:rPr>
                <a:t>grades</a:t>
              </a:r>
              <a:endParaRPr lang="en-US" altLang="en-US" sz="1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1344" y="3168"/>
              <a:ext cx="912" cy="4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389" y="3317"/>
              <a:ext cx="83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en-US" b="0" dirty="0">
                  <a:latin typeface="Times New Roman" panose="02020603050405020304" pitchFamily="18" charset="0"/>
                </a:rPr>
                <a:t>registration</a:t>
              </a:r>
              <a:endParaRPr lang="en-US" altLang="en-US" sz="1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3408" y="2688"/>
              <a:ext cx="912" cy="5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408" y="2764"/>
              <a:ext cx="83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en-US" b="0" dirty="0">
                  <a:latin typeface="Times New Roman" panose="02020603050405020304" pitchFamily="18" charset="0"/>
                </a:rPr>
                <a:t>verifying</a:t>
              </a:r>
            </a:p>
            <a:p>
              <a:pPr algn="ctr" rtl="0"/>
              <a:r>
                <a:rPr lang="en-US" altLang="en-US" b="0" dirty="0">
                  <a:latin typeface="Times New Roman" panose="02020603050405020304" pitchFamily="18" charset="0"/>
                </a:rPr>
                <a:t>Id and password</a:t>
              </a: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2160" y="2688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V="1">
              <a:off x="2256" y="3120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2294" y="2601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rtl="0"/>
              <a:r>
                <a:rPr lang="en-US" altLang="en-US" b="0">
                  <a:latin typeface="Times New Roman" panose="02020603050405020304" pitchFamily="18" charset="0"/>
                </a:rPr>
                <a:t>&lt;&lt;include&gt;&gt;</a:t>
              </a:r>
              <a:endParaRPr lang="en-US" altLang="en-US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2390" y="3240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rtl="0"/>
              <a:r>
                <a:rPr lang="en-US" altLang="en-US" b="0">
                  <a:latin typeface="Times New Roman" panose="02020603050405020304" pitchFamily="18" charset="0"/>
                </a:rPr>
                <a:t>&lt;&lt;include&gt;&gt;</a:t>
              </a:r>
              <a:endParaRPr lang="en-US" altLang="en-US" sz="16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xmlns="" id="{C098970D-A92B-4AD1-B71B-2AF5694290A7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DB6C492D-2420-44FC-8805-26561D5579CF}"/>
              </a:ext>
            </a:extLst>
          </p:cNvPr>
          <p:cNvSpPr>
            <a:spLocks noGrp="1"/>
          </p:cNvSpPr>
          <p:nvPr/>
        </p:nvSpPr>
        <p:spPr>
          <a:xfrm>
            <a:off x="-137653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F923631B-5B5C-4EFD-8FAB-571C50DE5E72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 descr="M. Mhahudul Hasan">
            <a:extLst>
              <a:ext uri="{FF2B5EF4-FFF2-40B4-BE49-F238E27FC236}">
                <a16:creationId xmlns:a16="http://schemas.microsoft.com/office/drawing/2014/main" xmlns="" id="{80A40ABF-395B-49FA-BFD1-0C5F5815EE3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xmlns="" id="{3F8DDCA1-8D2F-4FF1-8C28-1E3A664221C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35825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6697" y="539443"/>
            <a:ext cx="11029950" cy="5076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Relationships  between  Use cases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39201" y="1236304"/>
            <a:ext cx="11544760" cy="24955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Extend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200" dirty="0">
                <a:latin typeface="+mj-lt"/>
              </a:rPr>
              <a:t>– a part of a use case that is </a:t>
            </a:r>
            <a:r>
              <a:rPr lang="en-US" sz="2200" i="1" dirty="0">
                <a:latin typeface="+mj-lt"/>
              </a:rPr>
              <a:t>optional </a:t>
            </a:r>
            <a:r>
              <a:rPr lang="en-US" sz="2200" dirty="0">
                <a:latin typeface="+mj-lt"/>
              </a:rPr>
              <a:t>system behavior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The base use case implicitly incorporates the behavior of another use case at certain points called extension points.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The base use case may stand alone, but under certain conditions its behavior may be extended by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the behavior of another use case.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Enables to model optional behavior or branching under conditions.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562968" y="4761263"/>
            <a:ext cx="6191794" cy="1077730"/>
            <a:chOff x="1440" y="1211"/>
            <a:chExt cx="2641" cy="340"/>
          </a:xfrm>
        </p:grpSpPr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1440" y="1225"/>
              <a:ext cx="576" cy="275"/>
              <a:chOff x="4176" y="793"/>
              <a:chExt cx="576" cy="275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4176" y="793"/>
                <a:ext cx="576" cy="2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4317" y="853"/>
                <a:ext cx="37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rtl="0"/>
                <a:r>
                  <a:rPr lang="en-US" altLang="en-US" sz="2000" b="0" dirty="0">
                    <a:latin typeface="Times New Roman" panose="02020603050405020304" pitchFamily="18" charset="0"/>
                  </a:rPr>
                  <a:t>base</a:t>
                </a:r>
                <a:endParaRPr lang="en-US" altLang="en-US" sz="2400" b="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3265" y="1211"/>
              <a:ext cx="816" cy="340"/>
              <a:chOff x="4176" y="779"/>
              <a:chExt cx="576" cy="340"/>
            </a:xfrm>
          </p:grpSpPr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4176" y="779"/>
                <a:ext cx="576" cy="3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Text Box 9"/>
              <p:cNvSpPr txBox="1">
                <a:spLocks noChangeArrowheads="1"/>
              </p:cNvSpPr>
              <p:nvPr/>
            </p:nvSpPr>
            <p:spPr bwMode="auto">
              <a:xfrm>
                <a:off x="4212" y="853"/>
                <a:ext cx="4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rtl="0"/>
                <a:r>
                  <a:rPr lang="en-US" altLang="en-US" sz="2000" b="0" dirty="0">
                    <a:latin typeface="Times New Roman" panose="02020603050405020304" pitchFamily="18" charset="0"/>
                  </a:rPr>
                  <a:t>extending</a:t>
                </a:r>
                <a:endParaRPr lang="en-US" altLang="en-US" sz="2400" b="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2016" y="13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2320" y="1218"/>
              <a:ext cx="72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rtl="0"/>
              <a:r>
                <a:rPr lang="en-US" altLang="en-US" b="0" dirty="0">
                  <a:latin typeface="Times New Roman" panose="02020603050405020304" pitchFamily="18" charset="0"/>
                </a:rPr>
                <a:t>&lt;&lt;extend&gt;&gt;</a:t>
              </a:r>
            </a:p>
          </p:txBody>
        </p:sp>
      </p:grpSp>
      <p:pic>
        <p:nvPicPr>
          <p:cNvPr id="2052" name="Picture 4" descr="http://assets.devx.com/articlefigs/figure2uml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3003" y="4364257"/>
            <a:ext cx="5008699" cy="2390504"/>
          </a:xfrm>
          <a:prstGeom prst="rect">
            <a:avLst/>
          </a:prstGeom>
          <a:noFill/>
        </p:spPr>
      </p:pic>
      <p:cxnSp>
        <p:nvCxnSpPr>
          <p:cNvPr id="26" name="Straight Connector 25"/>
          <p:cNvCxnSpPr/>
          <p:nvPr/>
        </p:nvCxnSpPr>
        <p:spPr>
          <a:xfrm rot="16200000" flipH="1">
            <a:off x="6583681" y="5486398"/>
            <a:ext cx="2168433" cy="5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10861770" y="5440682"/>
            <a:ext cx="2216328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7694027" y="6570617"/>
            <a:ext cx="4297676" cy="3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7680960" y="4332514"/>
            <a:ext cx="4293326" cy="5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3999" y="3944983"/>
            <a:ext cx="112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CBE2E7FE-5924-4BAA-8A09-546A4A927FA1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C31C6C89-7717-443A-B07A-FD5D312FA952}"/>
              </a:ext>
            </a:extLst>
          </p:cNvPr>
          <p:cNvSpPr>
            <a:spLocks noGrp="1"/>
          </p:cNvSpPr>
          <p:nvPr/>
        </p:nvSpPr>
        <p:spPr>
          <a:xfrm>
            <a:off x="-137653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 descr="M. Mhahudul Hasan">
            <a:extLst>
              <a:ext uri="{FF2B5EF4-FFF2-40B4-BE49-F238E27FC236}">
                <a16:creationId xmlns:a16="http://schemas.microsoft.com/office/drawing/2014/main" xmlns="" id="{F1F82E91-8EFB-4903-863B-C1E404F339BC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 descr="M. Mhahudul Hasan">
            <a:extLst>
              <a:ext uri="{FF2B5EF4-FFF2-40B4-BE49-F238E27FC236}">
                <a16:creationId xmlns:a16="http://schemas.microsoft.com/office/drawing/2014/main" xmlns="" id="{5304FF81-CEE2-43D3-9E4D-8168B1210FF9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2:  Use Case Diagram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xmlns="" id="{91B9A805-7E69-4870-A41B-F40E1FC806E6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3019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1165</Words>
  <Application>Microsoft Office PowerPoint</Application>
  <PresentationFormat>Widescreen</PresentationFormat>
  <Paragraphs>217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Bell MT</vt:lpstr>
      <vt:lpstr>Book Antiqua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PowerPoint Presentation</vt:lpstr>
      <vt:lpstr>Usage  of  Use  case  diagram?</vt:lpstr>
      <vt:lpstr>   USE  Case</vt:lpstr>
      <vt:lpstr>actor</vt:lpstr>
      <vt:lpstr>Use cases  and  actor</vt:lpstr>
      <vt:lpstr>Example  of  Use cases  diagram</vt:lpstr>
      <vt:lpstr>Relationships  between  Use cases</vt:lpstr>
      <vt:lpstr>Relationships  between  Use cases</vt:lpstr>
      <vt:lpstr>Relationships  between  Use cases</vt:lpstr>
      <vt:lpstr>Relationships  between  Use cases</vt:lpstr>
      <vt:lpstr>    Use cases  description</vt:lpstr>
      <vt:lpstr> Use cases  example –  atm  money   withdraw</vt:lpstr>
      <vt:lpstr>Use cases  example –  atm  money   withdraw</vt:lpstr>
      <vt:lpstr>Use cases  example –  atm  money   withdraw</vt:lpstr>
      <vt:lpstr>Use cases  example –  atm  money   withdraw</vt:lpstr>
      <vt:lpstr>Identify  Use cases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- Ch.02 - Use Case Diagram</dc:title>
  <dc:subject>Object Oriented Analysis and Design (OOAD)</dc:subject>
  <dc:creator>M. Mahmudul Hasan</dc:creator>
  <cp:lastModifiedBy>Mohaimen-Bin-Noor</cp:lastModifiedBy>
  <cp:revision>69</cp:revision>
  <cp:lastPrinted>2021-01-31T08:15:36Z</cp:lastPrinted>
  <dcterms:created xsi:type="dcterms:W3CDTF">2019-05-13T08:37:20Z</dcterms:created>
  <dcterms:modified xsi:type="dcterms:W3CDTF">2022-02-01T09:31:59Z</dcterms:modified>
</cp:coreProperties>
</file>