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4" r:id="rId7"/>
    <p:sldId id="305" r:id="rId8"/>
    <p:sldId id="302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20-Mar-22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AA9F65-94B8-41A5-A7FF-23D2CFB11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8B0F8E-3F6C-4541-B9C1-774D80A08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45F5BC-32D1-41CD-B270-C46F18CA1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57EE13-72B0-4FFA-ACE1-EBDE89340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B5AD54-1E68-4239-A6AF-FE0F49BB8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71131479-3A67-4241-BA19-63C61B2AD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D71187A8-1267-46DA-BD99-56CA1E3D4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BC2278FC-331B-4EF7-9D0D-AA0D349A2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807A075E-21A0-4954-BEA3-22C78E6FA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xmlns="" id="{F58081DC-3CFD-4290-87AE-164515084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xmlns="" id="{F6FC796D-883B-4149-9128-47B4179B3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4</a:t>
            </a:r>
            <a:r>
              <a:rPr lang="en-US" sz="3000" dirty="0">
                <a:solidFill>
                  <a:srgbClr val="C00000"/>
                </a:solidFill>
              </a:rPr>
              <a:t/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sequence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xmlns="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xmlns="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xmlns="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xmlns="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xmlns="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54192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Sequence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9935" y="1208856"/>
            <a:ext cx="11220450" cy="43005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Sequence Diagrams are </a:t>
            </a:r>
            <a:r>
              <a:rPr lang="en-US" sz="2200" b="1" dirty="0">
                <a:latin typeface="+mj-lt"/>
              </a:rPr>
              <a:t>interaction diagrams </a:t>
            </a:r>
            <a:r>
              <a:rPr lang="en-US" sz="2200" dirty="0">
                <a:latin typeface="+mj-lt"/>
              </a:rPr>
              <a:t>that detail how operations are carried out</a:t>
            </a:r>
            <a:r>
              <a:rPr lang="en-GB" sz="2200" dirty="0">
                <a:latin typeface="+mj-lt"/>
              </a:rPr>
              <a:t> and models: 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>
                <a:latin typeface="+mj-lt"/>
              </a:rPr>
              <a:t>a single scenario executing in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communication behavior of individuals exchanging information to accomplish some task.</a:t>
            </a: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i="1" dirty="0">
                <a:latin typeface="+mj-lt"/>
              </a:rPr>
              <a:t>Sequence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i="1" dirty="0">
                <a:latin typeface="+mj-lt"/>
              </a:rPr>
              <a:t>diagram</a:t>
            </a:r>
            <a:r>
              <a:rPr lang="en-US" altLang="en-US" sz="2200" dirty="0">
                <a:latin typeface="+mj-lt"/>
              </a:rPr>
              <a:t>—shows interacting individuals along the top and message exchange down the page.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Relation of UML diagrams to other exercises: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GB" sz="2200" dirty="0">
                <a:solidFill>
                  <a:srgbClr val="C00000"/>
                </a:solidFill>
                <a:latin typeface="+mj-lt"/>
              </a:rPr>
              <a:t>CRC cards	-&gt; Class diagram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  <a:latin typeface="+mj-lt"/>
              </a:rPr>
              <a:t>Use cases	-&gt; Sequence diagrams</a:t>
            </a:r>
            <a:endParaRPr lang="en-GB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80507D1-F9AE-4210-A4A5-FFC55311B72A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4C8921-0B25-4961-9F19-0A2286C025E5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39443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Key parts of sequence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24464" y="1149862"/>
            <a:ext cx="11690555" cy="17541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400" dirty="0">
                <a:latin typeface="Bell MT" pitchFamily="18" charset="0"/>
              </a:rPr>
              <a:t> </a:t>
            </a:r>
            <a:r>
              <a:rPr lang="en-US" altLang="en-US" sz="2200" b="1" dirty="0">
                <a:latin typeface="+mj-lt"/>
              </a:rPr>
              <a:t>Frame:  </a:t>
            </a:r>
            <a:r>
              <a:rPr lang="en-US" altLang="en-US" sz="2200" dirty="0">
                <a:latin typeface="+mj-lt"/>
              </a:rPr>
              <a:t>a rectangle with a pentagon in the upper left-hand corner called the name compartment.</a:t>
            </a:r>
          </a:p>
          <a:p>
            <a:pPr marL="514350" lvl="1">
              <a:buFont typeface="Wingdings" pitchFamily="2" charset="2"/>
              <a:buChar char="§"/>
            </a:pPr>
            <a:r>
              <a:rPr lang="en-US" altLang="en-US" sz="2200" b="1" dirty="0" err="1">
                <a:latin typeface="+mj-lt"/>
              </a:rPr>
              <a:t>sd</a:t>
            </a:r>
            <a:r>
              <a:rPr lang="en-US" altLang="en-US" sz="2200" dirty="0">
                <a:latin typeface="+mj-lt"/>
              </a:rPr>
              <a:t> - interaction Identifier is either a simple name or an operation specification as in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a class diagram</a:t>
            </a:r>
            <a:r>
              <a:rPr lang="en-GB" sz="2200" dirty="0">
                <a:latin typeface="+mj-lt"/>
              </a:rPr>
              <a:t> </a:t>
            </a:r>
            <a:endParaRPr lang="en-GB" altLang="en-US" sz="2200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8660" y="3081279"/>
            <a:ext cx="8553157" cy="30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D1757F46-0580-4BC7-8EF7-D15BB7E288C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780F4F3-3ACE-4F89-8046-920D1262FDC5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364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7" y="554192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Key parts of Sequence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199" y="1148324"/>
            <a:ext cx="11208776" cy="3659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Participant: </a:t>
            </a:r>
            <a:r>
              <a:rPr lang="en-US" altLang="en-US" sz="2200" dirty="0">
                <a:latin typeface="+mj-lt"/>
              </a:rPr>
              <a:t>an object or entity (actor, system) that acts in the sequence diagram (rectangle identifier)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Lifelines/Axes: </a:t>
            </a:r>
            <a:r>
              <a:rPr lang="en-US" altLang="en-US" sz="2200" dirty="0">
                <a:latin typeface="+mj-lt"/>
              </a:rPr>
              <a:t>Participating individuals are arrayed across the diagram as </a:t>
            </a:r>
            <a:r>
              <a:rPr lang="en-US" altLang="en-US" sz="2200" i="1" dirty="0">
                <a:latin typeface="+mj-lt"/>
              </a:rPr>
              <a:t>lifelines. </a:t>
            </a:r>
            <a:r>
              <a:rPr lang="en-US" altLang="en-US" sz="2200" dirty="0">
                <a:latin typeface="+mj-lt"/>
              </a:rPr>
              <a:t>The dashed line shows the period when an individual exists.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Horizontal:</a:t>
            </a:r>
            <a:r>
              <a:rPr lang="en-US" altLang="en-US" sz="2200" dirty="0">
                <a:latin typeface="+mj-lt"/>
              </a:rPr>
              <a:t> which object/participant </a:t>
            </a:r>
            <a:r>
              <a:rPr lang="en-US" altLang="en-US" sz="2200">
                <a:latin typeface="+mj-lt"/>
              </a:rPr>
              <a:t>is interacting</a:t>
            </a:r>
            <a:endParaRPr lang="en-US" altLang="en-US" sz="2200" dirty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Vertical: </a:t>
            </a:r>
            <a:r>
              <a:rPr lang="en-US" altLang="en-US" sz="2200" dirty="0">
                <a:latin typeface="+mj-lt"/>
              </a:rPr>
              <a:t>time (down -&gt; forward in time)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Message: </a:t>
            </a:r>
            <a:r>
              <a:rPr lang="en-US" altLang="en-US" sz="2200" dirty="0">
                <a:latin typeface="+mj-lt"/>
              </a:rPr>
              <a:t>communication between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participant objects.</a:t>
            </a:r>
            <a:endParaRPr lang="en-GB" altLang="en-US" sz="22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73" y="3470359"/>
            <a:ext cx="6323527" cy="309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E81F013D-0DF8-4BAB-A7D5-F894D2B184FD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FA384A8-6F34-4D54-9F5A-FEC1D1F7DE2D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889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68940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Messages  and  message  arrows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217510"/>
            <a:ext cx="11222038" cy="20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Synchronous</a:t>
            </a:r>
            <a:r>
              <a:rPr lang="en-US" altLang="en-US" sz="2200" dirty="0">
                <a:latin typeface="+mj-lt"/>
              </a:rPr>
              <a:t>—The sender suspends execution until the message is complete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(sender waits for reply)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Asynchronous</a:t>
            </a:r>
            <a:r>
              <a:rPr lang="en-US" altLang="en-US" sz="2200" dirty="0">
                <a:latin typeface="+mj-lt"/>
              </a:rPr>
              <a:t>—The sender continues execution after sending the message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(no waiting time)</a:t>
            </a:r>
            <a:endParaRPr lang="en-US" altLang="en-US" sz="2200" i="1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200" i="1" dirty="0" smtClean="0">
                <a:solidFill>
                  <a:srgbClr val="C00000"/>
                </a:solidFill>
                <a:latin typeface="+mj-lt"/>
              </a:rPr>
              <a:t>Synchronous Repl</a:t>
            </a:r>
            <a:r>
              <a:rPr lang="en-US" altLang="en-US" sz="2200" i="1" dirty="0" smtClean="0">
                <a:solidFill>
                  <a:srgbClr val="C00000"/>
                </a:solidFill>
                <a:latin typeface="+mj-lt"/>
              </a:rPr>
              <a:t>y </a:t>
            </a:r>
            <a:r>
              <a:rPr lang="en-US" altLang="en-US" sz="2200" i="1" dirty="0" smtClean="0">
                <a:latin typeface="+mj-lt"/>
              </a:rPr>
              <a:t>- </a:t>
            </a:r>
            <a:r>
              <a:rPr lang="en-US" altLang="en-US" sz="2200" i="1" dirty="0" smtClean="0">
                <a:latin typeface="+mj-lt"/>
              </a:rPr>
              <a:t>Message </a:t>
            </a:r>
            <a:r>
              <a:rPr lang="en-US" altLang="en-US" sz="2200" i="1" dirty="0">
                <a:latin typeface="+mj-lt"/>
              </a:rPr>
              <a:t>return to the sender</a:t>
            </a:r>
            <a:endParaRPr lang="en-GB" altLang="en-US" sz="2200" i="1" dirty="0">
              <a:latin typeface="+mj-lt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948785" y="1544377"/>
            <a:ext cx="1420812" cy="0"/>
          </a:xfrm>
          <a:prstGeom prst="line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852288" y="2206722"/>
            <a:ext cx="1535112" cy="0"/>
          </a:xfrm>
          <a:prstGeom prst="line">
            <a:avLst/>
          </a:prstGeom>
          <a:noFill/>
          <a:ln w="15875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832976" y="2903407"/>
            <a:ext cx="1535112" cy="0"/>
          </a:xfrm>
          <a:prstGeom prst="line">
            <a:avLst/>
          </a:prstGeom>
          <a:noFill/>
          <a:ln w="15875">
            <a:solidFill>
              <a:srgbClr val="000066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78" y="3402568"/>
            <a:ext cx="632352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8A08DC4-BCB2-4150-9CD9-1A1F19A54FE6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7DB6DA2-18E2-4E4A-AA94-241D3ABCEF28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029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948" y="583689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Sequence  diagram  heuristics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7703" y="1355315"/>
            <a:ext cx="11222038" cy="21253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Put the sender of the first message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leftmost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Put pairs of individuals that interact heavily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next to one another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Position individuals to make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message arrows as short as possible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Position individuals to make message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arrows go from left to right</a:t>
            </a:r>
            <a:r>
              <a:rPr lang="en-US" altLang="en-US" sz="2200" dirty="0">
                <a:latin typeface="+mj-lt"/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3579D623-6A7D-4EA6-A450-B187EB4503A2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26BFE36-A102-4673-91C3-177583BAF7AF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824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68939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  <a:latin typeface="Book Antiqua" pitchFamily="18" charset="0"/>
              </a:rPr>
              <a:t>Sequence  diagram  elements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98" y="1613895"/>
            <a:ext cx="7772400" cy="46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9389" y="1870693"/>
            <a:ext cx="3265714" cy="4389437"/>
          </a:xfrm>
          <a:prstGeom prst="rect">
            <a:avLst/>
          </a:prstGeom>
        </p:spPr>
        <p:txBody>
          <a:bodyPr/>
          <a:lstStyle/>
          <a:p>
            <a:pPr marL="405957" marR="0" lvl="0" indent="-405957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reference numbers</a:t>
            </a:r>
          </a:p>
          <a:p>
            <a:pPr marL="405957" marR="0" lvl="0" indent="-405957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 figure denotes:</a:t>
            </a:r>
            <a:b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lifeline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Message/Stimulus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Self-reference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Anonymous object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name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number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</a:t>
            </a:r>
          </a:p>
          <a:p>
            <a:pPr marL="709613" marR="0" lvl="1" indent="-342900" algn="l" defTabSz="10825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comment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8957090D-E3D9-417F-AFCE-38590A06B2BE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8388C12-7D6A-47FB-9A61-0EFC16B91730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F16C34-0E1B-460F-93DB-DA35982C62C1}"/>
              </a:ext>
            </a:extLst>
          </p:cNvPr>
          <p:cNvSpPr txBox="1"/>
          <p:nvPr/>
        </p:nvSpPr>
        <p:spPr>
          <a:xfrm>
            <a:off x="8650996" y="483867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Self Execution</a:t>
            </a:r>
          </a:p>
        </p:txBody>
      </p:sp>
    </p:spTree>
    <p:extLst>
      <p:ext uri="{BB962C8B-B14F-4D97-AF65-F5344CB8AC3E}">
        <p14:creationId xmlns:p14="http://schemas.microsoft.com/office/powerpoint/2010/main" val="12347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68940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Execution  occurrence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39214" y="1335499"/>
            <a:ext cx="11636476" cy="167163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An operation is </a:t>
            </a:r>
            <a:r>
              <a:rPr lang="en-US" altLang="en-US" sz="2200" b="1" dirty="0">
                <a:latin typeface="+mj-lt"/>
              </a:rPr>
              <a:t>executing</a:t>
            </a:r>
            <a:r>
              <a:rPr lang="en-US" altLang="en-US" sz="2200" dirty="0">
                <a:latin typeface="+mj-lt"/>
              </a:rPr>
              <a:t> when some process is running its code.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An operation is </a:t>
            </a:r>
            <a:r>
              <a:rPr lang="en-US" altLang="en-US" sz="2200" b="1" dirty="0">
                <a:latin typeface="+mj-lt"/>
              </a:rPr>
              <a:t>suspended</a:t>
            </a:r>
            <a:r>
              <a:rPr lang="en-US" altLang="en-US" sz="2200" dirty="0">
                <a:latin typeface="+mj-lt"/>
              </a:rPr>
              <a:t> when it sends a synchronous message and is waiting for it to return.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An operation is </a:t>
            </a:r>
            <a:r>
              <a:rPr lang="en-US" altLang="en-US" sz="2200" b="1" dirty="0">
                <a:latin typeface="+mj-lt"/>
              </a:rPr>
              <a:t>active</a:t>
            </a:r>
            <a:r>
              <a:rPr lang="en-US" altLang="en-US" sz="2200" dirty="0">
                <a:latin typeface="+mj-lt"/>
              </a:rPr>
              <a:t> when it is executing or suspended. The period when an object is active can be shown using an </a:t>
            </a:r>
            <a:r>
              <a:rPr lang="en-US" altLang="en-US" sz="2200" b="1" i="1" dirty="0">
                <a:latin typeface="+mj-lt"/>
              </a:rPr>
              <a:t>execution occurrence </a:t>
            </a:r>
            <a:r>
              <a:rPr lang="en-US" altLang="en-US" sz="2200" dirty="0">
                <a:latin typeface="+mj-lt"/>
              </a:rPr>
              <a:t>(Thin white or grey rectangle over lifeline dashed line)</a:t>
            </a:r>
            <a:endParaRPr lang="en-GB" altLang="en-US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3B2F7756-FC7B-452C-AE76-4BE9121FF0B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A3456F5-ADD7-4757-A316-CB28B1746BDF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465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68467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0724" y="1328891"/>
            <a:ext cx="11754464" cy="1340567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err="1"/>
              <a:t>Booch</a:t>
            </a:r>
            <a:r>
              <a:rPr lang="en-US" sz="2000" dirty="0"/>
              <a:t>, G., Rumbaugh, J. &amp; Jacobson, I. (2005). </a:t>
            </a:r>
            <a:r>
              <a:rPr lang="en-US" sz="2000" i="1" dirty="0"/>
              <a:t>The unified modeling language user guide</a:t>
            </a:r>
            <a:r>
              <a:rPr lang="en-US" sz="2000" dirty="0"/>
              <a:t>. Pearson Education India.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C91F627D-0853-4198-8DF1-79CD45BC192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CED9F15-6470-4EF7-81E4-4B0E3749DC03}"/>
              </a:ext>
            </a:extLst>
          </p:cNvPr>
          <p:cNvSpPr>
            <a:spLocks noGrp="1"/>
          </p:cNvSpPr>
          <p:nvPr/>
        </p:nvSpPr>
        <p:spPr>
          <a:xfrm>
            <a:off x="-137653" y="376259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96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381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Bell MT</vt:lpstr>
      <vt:lpstr>Book Antiqua</vt:lpstr>
      <vt:lpstr>Calibri</vt:lpstr>
      <vt:lpstr>Gill Sans MT</vt:lpstr>
      <vt:lpstr>Wingdings</vt:lpstr>
      <vt:lpstr>Wingdings 2</vt:lpstr>
      <vt:lpstr>Dividend</vt:lpstr>
      <vt:lpstr>PowerPoint Presentation</vt:lpstr>
      <vt:lpstr>Sequence diagram</vt:lpstr>
      <vt:lpstr>Key parts of sequence diagram</vt:lpstr>
      <vt:lpstr>Key parts of Sequence diagram</vt:lpstr>
      <vt:lpstr>Messages  and  message  arrows</vt:lpstr>
      <vt:lpstr>Sequence  diagram  heuristics</vt:lpstr>
      <vt:lpstr>Sequence  diagram  elements</vt:lpstr>
      <vt:lpstr>Execution  occurrence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Ch.03 - Sequence Diagram</dc:title>
  <dc:subject>Object Oriented Analysis and Design (OOAD)</dc:subject>
  <dc:creator>M. Mahmudul Hasan</dc:creator>
  <cp:lastModifiedBy>Mohaimen-Bin-Noor</cp:lastModifiedBy>
  <cp:revision>36</cp:revision>
  <dcterms:created xsi:type="dcterms:W3CDTF">2019-05-13T08:37:20Z</dcterms:created>
  <dcterms:modified xsi:type="dcterms:W3CDTF">2022-03-20T08:32:47Z</dcterms:modified>
</cp:coreProperties>
</file>