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298" r:id="rId3"/>
    <p:sldId id="299" r:id="rId4"/>
    <p:sldId id="300" r:id="rId5"/>
    <p:sldId id="301" r:id="rId6"/>
    <p:sldId id="303" r:id="rId7"/>
    <p:sldId id="302" r:id="rId8"/>
    <p:sldId id="304" r:id="rId9"/>
    <p:sldId id="306" r:id="rId10"/>
    <p:sldId id="307" r:id="rId11"/>
    <p:sldId id="30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tudent" providerId="None"/>
      </p:ext>
    </p:extLst>
  </p:cmAuthor>
  <p:cmAuthor id="2" name="M. Mahmudul Hasan" initials="MMH" lastIdx="1" clrIdx="1">
    <p:extLst>
      <p:ext uri="{19B8F6BF-5375-455C-9EA6-DF929625EA0E}">
        <p15:presenceInfo xmlns:p15="http://schemas.microsoft.com/office/powerpoint/2012/main" userId="M. Mahmudul Has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06/08/2021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.png"/><Relationship Id="rId10" Type="http://schemas.openxmlformats.org/officeDocument/2006/relationships/image" Target="../media/image4.jpe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606035" y="486697"/>
            <a:ext cx="3405526" cy="293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u="sng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object oriented analysis and design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2210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5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activity diagram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Picture 1" descr="C:\Users\teacher\Desktop\download.jpg">
            <a:extLst>
              <a:ext uri="{FF2B5EF4-FFF2-40B4-BE49-F238E27FC236}">
                <a16:creationId xmlns:a16="http://schemas.microsoft.com/office/drawing/2014/main" id="{1799BA9A-E3B9-47F7-BB6C-545ACE6A8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6697" y="3333135"/>
            <a:ext cx="3598606" cy="1887793"/>
          </a:xfrm>
          <a:prstGeom prst="rect">
            <a:avLst/>
          </a:prstGeom>
          <a:noFill/>
        </p:spPr>
      </p:pic>
      <p:pic>
        <p:nvPicPr>
          <p:cNvPr id="31" name="Picture 3" descr="https://encrypted-tbn2.gstatic.com/images?q=tbn:ANd9GcTZSqWmbgJA9IY9oTGf6ls2w158A103Jg2WEGhWbMSOl3O_igInBAxJpJ9N">
            <a:extLst>
              <a:ext uri="{FF2B5EF4-FFF2-40B4-BE49-F238E27FC236}">
                <a16:creationId xmlns:a16="http://schemas.microsoft.com/office/drawing/2014/main" id="{ACD720F7-42BA-49BE-A110-5F8547544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86697" y="5279921"/>
            <a:ext cx="3598606" cy="1080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1226" y="480450"/>
            <a:ext cx="11029950" cy="625679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Activity diagram heuristics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63678" y="1175314"/>
            <a:ext cx="11126788" cy="528448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 Flow of control and objects goes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down the page </a:t>
            </a:r>
            <a:r>
              <a:rPr lang="en-US" altLang="en-US" sz="2200" dirty="0">
                <a:latin typeface="+mj-lt"/>
              </a:rPr>
              <a:t>and from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left to right</a:t>
            </a:r>
            <a:r>
              <a:rPr lang="en-US" altLang="en-US" sz="2200" dirty="0">
                <a:latin typeface="+mj-lt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 Name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activities and actions </a:t>
            </a:r>
            <a:r>
              <a:rPr lang="en-US" altLang="en-US" sz="2200" dirty="0">
                <a:latin typeface="+mj-lt"/>
              </a:rPr>
              <a:t>with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verb phrases</a:t>
            </a:r>
            <a:r>
              <a:rPr lang="en-US" altLang="en-US" sz="2200" dirty="0">
                <a:latin typeface="+mj-lt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 Name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object nodes </a:t>
            </a:r>
            <a:r>
              <a:rPr lang="en-US" altLang="en-US" sz="2200" dirty="0">
                <a:latin typeface="+mj-lt"/>
              </a:rPr>
              <a:t>with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noun phrases</a:t>
            </a:r>
            <a:r>
              <a:rPr lang="en-US" altLang="en-US" sz="2200" dirty="0">
                <a:latin typeface="+mj-lt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Use the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[else]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guard</a:t>
            </a:r>
            <a:r>
              <a:rPr lang="en-US" altLang="en-US" sz="2200" dirty="0">
                <a:latin typeface="+mj-lt"/>
              </a:rPr>
              <a:t> at every branch.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b="1" dirty="0">
                <a:latin typeface="+mj-lt"/>
              </a:rPr>
              <a:t>  When to Use Activity Diagram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200" dirty="0">
                <a:latin typeface="+mj-lt"/>
              </a:rPr>
              <a:t>  When making a dynamic model of any process.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en-US" sz="2200" dirty="0">
                <a:latin typeface="+mj-lt"/>
              </a:rPr>
              <a:t>  Design processes (what designers do)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en-US" sz="2200" dirty="0">
                <a:latin typeface="+mj-lt"/>
              </a:rPr>
              <a:t>  Designed processes (what designers create)</a:t>
            </a:r>
          </a:p>
          <a:p>
            <a:pPr lvl="3">
              <a:buFontTx/>
              <a:buChar char="-"/>
            </a:pPr>
            <a:r>
              <a:rPr lang="en-US" altLang="en-US" sz="2200" dirty="0">
                <a:latin typeface="+mj-lt"/>
              </a:rPr>
              <a:t>  During analysis</a:t>
            </a:r>
          </a:p>
          <a:p>
            <a:pPr lvl="3">
              <a:buFontTx/>
              <a:buChar char="-"/>
            </a:pPr>
            <a:r>
              <a:rPr lang="en-US" altLang="en-US" sz="2200" dirty="0">
                <a:latin typeface="+mj-lt"/>
              </a:rPr>
              <a:t>  During resolution (decision)</a:t>
            </a:r>
            <a:endParaRPr lang="en-CA" altLang="en-US" sz="2200" dirty="0">
              <a:latin typeface="+mj-lt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3A15729-14AF-44BA-816E-C5FCEB326FFE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1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10</a:t>
            </a:fld>
            <a:r>
              <a:rPr lang="en-US" sz="1400" b="1" dirty="0"/>
              <a:t> </a:t>
            </a:r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4770476B-1783-4C13-BA2A-ABA78AA0CFE2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7F4A2D-13E7-401D-8D3A-1AB08B70851D}"/>
              </a:ext>
            </a:extLst>
          </p:cNvPr>
          <p:cNvSpPr>
            <a:spLocks noGrp="1"/>
          </p:cNvSpPr>
          <p:nvPr/>
        </p:nvSpPr>
        <p:spPr>
          <a:xfrm>
            <a:off x="-137653" y="405756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2B548EBA-63B9-449B-8912-557A93445FCF}"/>
              </a:ext>
            </a:extLst>
          </p:cNvPr>
          <p:cNvSpPr/>
          <p:nvPr/>
        </p:nvSpPr>
        <p:spPr>
          <a:xfrm>
            <a:off x="0" y="29497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Activity Diagram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EDB03964-0754-43F6-BDD6-5E196ECB20AA}"/>
              </a:ext>
            </a:extLst>
          </p:cNvPr>
          <p:cNvSpPr/>
          <p:nvPr/>
        </p:nvSpPr>
        <p:spPr>
          <a:xfrm>
            <a:off x="6331973" y="29497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404352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583688"/>
            <a:ext cx="11029950" cy="581435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references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07910" y="1387885"/>
            <a:ext cx="10920412" cy="2024063"/>
          </a:xfrm>
        </p:spPr>
        <p:txBody>
          <a:bodyPr>
            <a:noAutofit/>
          </a:bodyPr>
          <a:lstStyle/>
          <a:p>
            <a:pPr marL="342900" indent="-342900" defTabSz="914400">
              <a:lnSpc>
                <a:spcPct val="80000"/>
              </a:lnSpc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q"/>
              <a:defRPr/>
            </a:pPr>
            <a:r>
              <a:rPr lang="en-US" sz="2000" dirty="0" err="1"/>
              <a:t>Booch</a:t>
            </a:r>
            <a:r>
              <a:rPr lang="en-US" sz="2000" dirty="0"/>
              <a:t>, G., Rumbaugh, J. &amp; Jacobson, I. (2005). </a:t>
            </a:r>
            <a:r>
              <a:rPr lang="en-US" sz="2000" i="1" dirty="0"/>
              <a:t>The unified modeling language user guide</a:t>
            </a:r>
            <a:r>
              <a:rPr lang="en-US" sz="2000" dirty="0"/>
              <a:t>. Pearson Education India.</a:t>
            </a:r>
          </a:p>
          <a:p>
            <a:pPr marL="342900" lvl="0" indent="-342900" defTabSz="914400">
              <a:lnSpc>
                <a:spcPct val="80000"/>
              </a:lnSpc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q"/>
              <a:defRPr/>
            </a:pP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8252D56-613F-45E1-99C4-DBA6E9CE6F6B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11</a:t>
            </a:fld>
            <a:r>
              <a:rPr lang="en-US" sz="1400" b="1" dirty="0"/>
              <a:t> </a:t>
            </a:r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1AE15B02-09F6-4C3E-95C7-1C414E0A2ED5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FA69BE2-EF1A-4C8C-A800-3FB60F3033C8}"/>
              </a:ext>
            </a:extLst>
          </p:cNvPr>
          <p:cNvSpPr>
            <a:spLocks noGrp="1"/>
          </p:cNvSpPr>
          <p:nvPr/>
        </p:nvSpPr>
        <p:spPr>
          <a:xfrm>
            <a:off x="-137653" y="405756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A3FB920E-D316-4659-93F7-438748C590BD}"/>
              </a:ext>
            </a:extLst>
          </p:cNvPr>
          <p:cNvSpPr/>
          <p:nvPr/>
        </p:nvSpPr>
        <p:spPr>
          <a:xfrm>
            <a:off x="0" y="29497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Activity Diagram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C17D213A-F35D-4548-BB3B-255F27AE411F}"/>
              </a:ext>
            </a:extLst>
          </p:cNvPr>
          <p:cNvSpPr/>
          <p:nvPr/>
        </p:nvSpPr>
        <p:spPr>
          <a:xfrm>
            <a:off x="6331973" y="29497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133634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451" y="568940"/>
            <a:ext cx="11029950" cy="581435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process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369119" y="1517088"/>
            <a:ext cx="11645900" cy="29337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 A </a:t>
            </a:r>
            <a:r>
              <a:rPr lang="en-US" sz="2200" b="1" dirty="0">
                <a:latin typeface="+mj-lt"/>
              </a:rPr>
              <a:t>process</a:t>
            </a:r>
            <a:r>
              <a:rPr lang="en-US" sz="2200" dirty="0">
                <a:latin typeface="+mj-lt"/>
              </a:rPr>
              <a:t> is a collection of related tasks that transforms a set of inputs into a set of outputs.</a:t>
            </a:r>
            <a:endParaRPr lang="en-CA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 Process description notations describe </a:t>
            </a:r>
            <a:r>
              <a:rPr lang="en-US" altLang="en-US" sz="2200" b="1" dirty="0">
                <a:latin typeface="+mj-lt"/>
              </a:rPr>
              <a:t>design processes </a:t>
            </a:r>
            <a:r>
              <a:rPr lang="en-US" altLang="en-US" sz="2200" dirty="0">
                <a:latin typeface="+mj-lt"/>
              </a:rPr>
              <a:t>as well as </a:t>
            </a:r>
            <a:r>
              <a:rPr lang="en-US" altLang="en-US" sz="2200" b="1" dirty="0">
                <a:latin typeface="+mj-lt"/>
              </a:rPr>
              <a:t>computational </a:t>
            </a:r>
            <a:br>
              <a:rPr lang="en-US" altLang="en-US" sz="2200" b="1" dirty="0">
                <a:latin typeface="+mj-lt"/>
              </a:rPr>
            </a:br>
            <a:r>
              <a:rPr lang="en-US" altLang="en-US" sz="2200" b="1" dirty="0">
                <a:latin typeface="+mj-lt"/>
              </a:rPr>
              <a:t>  processes </a:t>
            </a:r>
            <a:r>
              <a:rPr lang="en-US" altLang="en-US" sz="2200" dirty="0">
                <a:latin typeface="+mj-lt"/>
              </a:rPr>
              <a:t>we design.</a:t>
            </a:r>
            <a:endParaRPr lang="en-US" sz="2200" dirty="0">
              <a:latin typeface="+mj-lt"/>
            </a:endParaRPr>
          </a:p>
          <a:p>
            <a:pPr>
              <a:buFont typeface="Wingdings" pitchFamily="2" charset="2"/>
              <a:buChar char="q"/>
              <a:defRPr/>
            </a:pPr>
            <a:r>
              <a:rPr lang="en-US" sz="2200" dirty="0">
                <a:solidFill>
                  <a:srgbClr val="C00000"/>
                </a:solidFill>
                <a:latin typeface="+mj-lt"/>
              </a:rPr>
              <a:t>  An </a:t>
            </a:r>
            <a:r>
              <a:rPr lang="en-US" sz="2200" b="1" dirty="0">
                <a:solidFill>
                  <a:srgbClr val="C00000"/>
                </a:solidFill>
                <a:latin typeface="+mj-lt"/>
              </a:rPr>
              <a:t>activity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 is a non-atomic task or procedure decomposable into actions.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2200" dirty="0">
                <a:solidFill>
                  <a:srgbClr val="C00000"/>
                </a:solidFill>
                <a:latin typeface="+mj-lt"/>
              </a:rPr>
              <a:t>  An </a:t>
            </a:r>
            <a:r>
              <a:rPr lang="en-US" sz="2200" b="1" dirty="0">
                <a:solidFill>
                  <a:srgbClr val="C00000"/>
                </a:solidFill>
                <a:latin typeface="+mj-lt"/>
              </a:rPr>
              <a:t>action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 is a task or procedure that cannot be broken into parts.</a:t>
            </a:r>
            <a:endParaRPr lang="en-GB" sz="2200" dirty="0">
              <a:solidFill>
                <a:srgbClr val="C00000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en-GB" sz="2200" dirty="0">
              <a:latin typeface="+mj-lt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12BBB55-157B-4144-B28E-43AA157D4260}"/>
              </a:ext>
            </a:extLst>
          </p:cNvPr>
          <p:cNvSpPr txBox="1">
            <a:spLocks/>
          </p:cNvSpPr>
          <p:nvPr/>
        </p:nvSpPr>
        <p:spPr>
          <a:xfrm rot="5400000">
            <a:off x="11749548" y="265470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A4C19AAF-7313-42F2-B8D1-E65160C8AC23}"/>
              </a:ext>
            </a:extLst>
          </p:cNvPr>
          <p:cNvSpPr/>
          <p:nvPr/>
        </p:nvSpPr>
        <p:spPr>
          <a:xfrm>
            <a:off x="0" y="6651522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561A7D57-C06F-4E83-9DD5-B78D1F47E789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Activity Diagram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506A19A4-54B6-4993-A16A-3B13DE943190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DDD008D5-537F-45D7-8768-0D1292B32AB4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57D1178-5950-42F1-8AE4-EA010AB15B83}"/>
              </a:ext>
            </a:extLst>
          </p:cNvPr>
          <p:cNvSpPr>
            <a:spLocks noGrp="1"/>
          </p:cNvSpPr>
          <p:nvPr/>
        </p:nvSpPr>
        <p:spPr>
          <a:xfrm>
            <a:off x="-137653" y="405756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5" name="Rectangle 14" descr="M. Mhahudul Hasan">
            <a:extLst>
              <a:ext uri="{FF2B5EF4-FFF2-40B4-BE49-F238E27FC236}">
                <a16:creationId xmlns:a16="http://schemas.microsoft.com/office/drawing/2014/main" id="{C70B9404-A9EF-4B1B-B354-91FCAA12848E}"/>
              </a:ext>
            </a:extLst>
          </p:cNvPr>
          <p:cNvSpPr/>
          <p:nvPr/>
        </p:nvSpPr>
        <p:spPr>
          <a:xfrm>
            <a:off x="0" y="29497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Activity Diagram</a:t>
            </a:r>
          </a:p>
        </p:txBody>
      </p:sp>
      <p:sp>
        <p:nvSpPr>
          <p:cNvPr id="16" name="Rectangle 15" descr="M. Mhahudul Hasan">
            <a:extLst>
              <a:ext uri="{FF2B5EF4-FFF2-40B4-BE49-F238E27FC236}">
                <a16:creationId xmlns:a16="http://schemas.microsoft.com/office/drawing/2014/main" id="{D9E6DA3A-52E9-4797-9E81-D5D51A24E30A}"/>
              </a:ext>
            </a:extLst>
          </p:cNvPr>
          <p:cNvSpPr/>
          <p:nvPr/>
        </p:nvSpPr>
        <p:spPr>
          <a:xfrm>
            <a:off x="6331973" y="29497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166352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71948" y="583688"/>
            <a:ext cx="11029950" cy="522441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Activity  diagram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42260" y="1371600"/>
            <a:ext cx="11222037" cy="357525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 Describes activities and flows of data or decisions between activities 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 Provides a very broad view of business processes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 </a:t>
            </a:r>
            <a:r>
              <a:rPr lang="en-US" sz="2200" dirty="0">
                <a:solidFill>
                  <a:srgbClr val="0070C0"/>
                </a:solidFill>
                <a:latin typeface="+mj-lt"/>
              </a:rPr>
              <a:t>Can be used to break out the activities that occur within a use case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 Commonly shows many different activities that will be handled by lots of different symbols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 Good for showing parallel threads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 Activity diagrams can be used in conjunction with other modeling techniques such as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 interaction diagrams and state diagrams</a:t>
            </a:r>
          </a:p>
          <a:p>
            <a:pPr>
              <a:buFont typeface="Wingdings" pitchFamily="2" charset="2"/>
              <a:buChar char="q"/>
            </a:pPr>
            <a:endParaRPr lang="en-GB" sz="2200" dirty="0">
              <a:latin typeface="+mj-lt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3406B0C-CF77-4534-B794-CA4625B11A01}"/>
              </a:ext>
            </a:extLst>
          </p:cNvPr>
          <p:cNvSpPr txBox="1">
            <a:spLocks/>
          </p:cNvSpPr>
          <p:nvPr/>
        </p:nvSpPr>
        <p:spPr>
          <a:xfrm rot="5400000">
            <a:off x="11749548" y="265470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3</a:t>
            </a:fld>
            <a:r>
              <a:rPr lang="en-US" sz="1400" b="1" dirty="0"/>
              <a:t> </a:t>
            </a:r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07E6B15C-53F3-4330-B2C4-CF9BC487B5F8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64D66-CDAB-4833-B69D-D4B271EC9924}"/>
              </a:ext>
            </a:extLst>
          </p:cNvPr>
          <p:cNvSpPr>
            <a:spLocks noGrp="1"/>
          </p:cNvSpPr>
          <p:nvPr/>
        </p:nvSpPr>
        <p:spPr>
          <a:xfrm>
            <a:off x="-137653" y="405756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8D284243-371B-4774-A7A5-48FF423FA952}"/>
              </a:ext>
            </a:extLst>
          </p:cNvPr>
          <p:cNvSpPr/>
          <p:nvPr/>
        </p:nvSpPr>
        <p:spPr>
          <a:xfrm>
            <a:off x="0" y="29497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Activity Diagram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455DF959-7DF2-4774-9BD0-73EA80341941}"/>
              </a:ext>
            </a:extLst>
          </p:cNvPr>
          <p:cNvSpPr/>
          <p:nvPr/>
        </p:nvSpPr>
        <p:spPr>
          <a:xfrm>
            <a:off x="6331973" y="29497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214274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6477" y="524694"/>
            <a:ext cx="11029950" cy="566687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Activity graph elements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3826" y="1467153"/>
            <a:ext cx="8991600" cy="4649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E54D5C1-CC7C-4231-A4F6-921A4939FA0F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4</a:t>
            </a:fld>
            <a:r>
              <a:rPr lang="en-US" sz="1400" b="1" dirty="0"/>
              <a:t> 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AF0BCF72-E794-4C35-8CFC-46019092196A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75CAE2-0460-441E-B419-C488D9D469A0}"/>
              </a:ext>
            </a:extLst>
          </p:cNvPr>
          <p:cNvSpPr>
            <a:spLocks noGrp="1"/>
          </p:cNvSpPr>
          <p:nvPr/>
        </p:nvSpPr>
        <p:spPr>
          <a:xfrm>
            <a:off x="-137653" y="405756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485D7919-BD3E-4723-A64C-099F4C413A1F}"/>
              </a:ext>
            </a:extLst>
          </p:cNvPr>
          <p:cNvSpPr/>
          <p:nvPr/>
        </p:nvSpPr>
        <p:spPr>
          <a:xfrm>
            <a:off x="0" y="29497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Activity Diagram</a:t>
            </a:r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id="{C2B92F54-D917-4D03-ADDB-1DDF63D8C247}"/>
              </a:ext>
            </a:extLst>
          </p:cNvPr>
          <p:cNvSpPr/>
          <p:nvPr/>
        </p:nvSpPr>
        <p:spPr>
          <a:xfrm>
            <a:off x="6331973" y="29497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92188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583689"/>
            <a:ext cx="11029950" cy="62568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Execution model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27511" y="1452461"/>
            <a:ext cx="11222037" cy="382746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 </a:t>
            </a:r>
            <a:r>
              <a:rPr lang="en-US" altLang="en-US" sz="2200" dirty="0">
                <a:latin typeface="+mj-lt"/>
              </a:rPr>
              <a:t>Execution is modeled by </a:t>
            </a:r>
            <a:r>
              <a:rPr lang="en-US" altLang="en-US" sz="2200" b="1" dirty="0">
                <a:solidFill>
                  <a:srgbClr val="0070C0"/>
                </a:solidFill>
                <a:latin typeface="+mj-lt"/>
              </a:rPr>
              <a:t>tokens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en-US" sz="2200" dirty="0">
                <a:latin typeface="+mj-lt"/>
              </a:rPr>
              <a:t>that are produced by action nodes, travel over action edges,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 and are consumed by action nodes.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 When there is a token on every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incoming edge </a:t>
            </a:r>
            <a:r>
              <a:rPr lang="en-US" altLang="en-US" sz="2200" dirty="0">
                <a:latin typeface="+mj-lt"/>
              </a:rPr>
              <a:t>of an action node, it consumes them and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 begins execution.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 When an action node completes execution, it produces tokens on each of its outgoing edges.</a:t>
            </a:r>
            <a:endParaRPr lang="en-CA" altLang="en-US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CA" altLang="en-US" sz="2200" dirty="0">
                <a:latin typeface="+mj-lt"/>
              </a:rPr>
              <a:t>  </a:t>
            </a:r>
            <a:r>
              <a:rPr lang="en-US" altLang="en-US" sz="2200" dirty="0">
                <a:latin typeface="+mj-lt"/>
              </a:rPr>
              <a:t>An initial node produces a token on each outgoing edge when an activity begins.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 An activity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final node </a:t>
            </a:r>
            <a:r>
              <a:rPr lang="en-US" altLang="en-US" sz="2200" dirty="0">
                <a:latin typeface="+mj-lt"/>
              </a:rPr>
              <a:t>consumes a token available on any incoming edge and terminates the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 activity.</a:t>
            </a:r>
            <a:endParaRPr lang="en-GB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en-GB" sz="2200" dirty="0">
              <a:latin typeface="+mj-lt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2C4A5B1-7BAD-4D09-8A3B-127239DC5BE4}"/>
              </a:ext>
            </a:extLst>
          </p:cNvPr>
          <p:cNvSpPr txBox="1">
            <a:spLocks/>
          </p:cNvSpPr>
          <p:nvPr/>
        </p:nvSpPr>
        <p:spPr>
          <a:xfrm rot="5400000">
            <a:off x="11749548" y="265470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5</a:t>
            </a:fld>
            <a:r>
              <a:rPr lang="en-US" sz="1400" b="1" dirty="0"/>
              <a:t> </a:t>
            </a:r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76591FC1-BF3B-4C63-BFA7-902669867B5B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05A764-3269-4009-A795-3679707AC609}"/>
              </a:ext>
            </a:extLst>
          </p:cNvPr>
          <p:cNvSpPr>
            <a:spLocks noGrp="1"/>
          </p:cNvSpPr>
          <p:nvPr/>
        </p:nvSpPr>
        <p:spPr>
          <a:xfrm>
            <a:off x="-137653" y="405756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0F05EA1B-1A50-4508-8967-86C59F36E79A}"/>
              </a:ext>
            </a:extLst>
          </p:cNvPr>
          <p:cNvSpPr/>
          <p:nvPr/>
        </p:nvSpPr>
        <p:spPr>
          <a:xfrm>
            <a:off x="0" y="29497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Activity Diagram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8B2885A5-B045-45BF-BF93-E17EB03B0C48}"/>
              </a:ext>
            </a:extLst>
          </p:cNvPr>
          <p:cNvSpPr/>
          <p:nvPr/>
        </p:nvSpPr>
        <p:spPr>
          <a:xfrm>
            <a:off x="6331973" y="29497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308449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7703" y="568940"/>
            <a:ext cx="11029950" cy="5076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Branching Nodes Execution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1010" y="1491248"/>
            <a:ext cx="8991600" cy="466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814052" y="4966145"/>
            <a:ext cx="1689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Incoming -1</a:t>
            </a:r>
          </a:p>
          <a:p>
            <a:r>
              <a:rPr lang="en-US" b="1" dirty="0">
                <a:solidFill>
                  <a:srgbClr val="C00000"/>
                </a:solidFill>
              </a:rPr>
              <a:t>Outgoing - 2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4052" y="3308728"/>
            <a:ext cx="1777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Incoming -2</a:t>
            </a:r>
          </a:p>
          <a:p>
            <a:r>
              <a:rPr lang="en-US" b="1" dirty="0">
                <a:solidFill>
                  <a:srgbClr val="C00000"/>
                </a:solidFill>
              </a:rPr>
              <a:t>Outgoing - 1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81BFE5B-A879-40ED-8B05-0C61E5328B0C}"/>
              </a:ext>
            </a:extLst>
          </p:cNvPr>
          <p:cNvSpPr txBox="1">
            <a:spLocks/>
          </p:cNvSpPr>
          <p:nvPr/>
        </p:nvSpPr>
        <p:spPr>
          <a:xfrm rot="5400000">
            <a:off x="11749548" y="294967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6</a:t>
            </a:fld>
            <a:r>
              <a:rPr lang="en-US" sz="1400" b="1" dirty="0"/>
              <a:t> 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4E8BDBC3-35E1-4736-A87D-ADE32108623A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3E9507-B69C-4D8C-91C9-E6BF3D495450}"/>
              </a:ext>
            </a:extLst>
          </p:cNvPr>
          <p:cNvSpPr>
            <a:spLocks noGrp="1"/>
          </p:cNvSpPr>
          <p:nvPr/>
        </p:nvSpPr>
        <p:spPr>
          <a:xfrm>
            <a:off x="-137653" y="405756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id="{53FE8227-BDD8-463D-BEED-8DA80C5F7302}"/>
              </a:ext>
            </a:extLst>
          </p:cNvPr>
          <p:cNvSpPr/>
          <p:nvPr/>
        </p:nvSpPr>
        <p:spPr>
          <a:xfrm>
            <a:off x="0" y="29497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Activity Diagram</a:t>
            </a:r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E2532C54-F2EB-4F4E-89AD-E149B87D5C6D}"/>
              </a:ext>
            </a:extLst>
          </p:cNvPr>
          <p:cNvSpPr/>
          <p:nvPr/>
        </p:nvSpPr>
        <p:spPr>
          <a:xfrm>
            <a:off x="6331973" y="29497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134415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451" y="568940"/>
            <a:ext cx="11029950" cy="566686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Branching Execution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19433" y="1390240"/>
            <a:ext cx="11222038" cy="341788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If a token is made available on the incoming edge of a </a:t>
            </a:r>
            <a:r>
              <a:rPr lang="en-US" altLang="en-US" sz="2200" b="1" dirty="0">
                <a:latin typeface="+mj-lt"/>
              </a:rPr>
              <a:t>decision node </a:t>
            </a:r>
            <a:r>
              <a:rPr lang="en-US" altLang="en-US" sz="2200" dirty="0"/>
              <a:t>(join </a:t>
            </a:r>
            <a:r>
              <a:rPr lang="en-US" altLang="en-US" sz="2200" b="1" dirty="0"/>
              <a:t>if…else</a:t>
            </a:r>
            <a:r>
              <a:rPr lang="en-US" altLang="en-US" sz="2200" dirty="0"/>
              <a:t> condition), </a:t>
            </a:r>
            <a:r>
              <a:rPr lang="en-US" altLang="en-US" sz="2200" dirty="0">
                <a:latin typeface="+mj-lt"/>
              </a:rPr>
              <a:t>, the token is made available on the outgoing edge whose guard is true.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0070C0"/>
                </a:solidFill>
              </a:rPr>
              <a:t>Guards</a:t>
            </a:r>
            <a:r>
              <a:rPr lang="en-US" altLang="en-US" sz="2200" dirty="0"/>
              <a:t> must be </a:t>
            </a:r>
            <a:r>
              <a:rPr lang="en-US" altLang="en-US" sz="2200" dirty="0">
                <a:solidFill>
                  <a:srgbClr val="C00000"/>
                </a:solidFill>
              </a:rPr>
              <a:t>mutually exclusive </a:t>
            </a:r>
            <a:r>
              <a:rPr lang="en-US" altLang="en-US" sz="2200" dirty="0"/>
              <a:t>(the outgoing signal is transfer to either true or false, but not both)</a:t>
            </a:r>
            <a:endParaRPr lang="en-US" altLang="en-US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If a token is available on any incoming edge of a </a:t>
            </a:r>
            <a:r>
              <a:rPr lang="en-US" altLang="en-US" sz="2200" b="1" dirty="0">
                <a:latin typeface="+mj-lt"/>
              </a:rPr>
              <a:t>merge node </a:t>
            </a:r>
            <a:r>
              <a:rPr lang="en-US" altLang="en-US" sz="2200" dirty="0">
                <a:latin typeface="+mj-lt"/>
              </a:rPr>
              <a:t>(join </a:t>
            </a:r>
            <a:r>
              <a:rPr lang="en-US" altLang="en-US" sz="2200" b="1" dirty="0">
                <a:latin typeface="+mj-lt"/>
              </a:rPr>
              <a:t>parallel</a:t>
            </a:r>
            <a:r>
              <a:rPr lang="en-US" altLang="en-US" sz="2200" dirty="0">
                <a:latin typeface="+mj-lt"/>
              </a:rPr>
              <a:t> actions), it is made available on its outgoing edge.</a:t>
            </a:r>
          </a:p>
          <a:p>
            <a:pPr>
              <a:buFont typeface="Wingdings" pitchFamily="2" charset="2"/>
              <a:buChar char="q"/>
            </a:pPr>
            <a:endParaRPr lang="en-GB" sz="2200" dirty="0">
              <a:latin typeface="+mj-lt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338E16C-EFC1-4315-B9D3-CCABEC12F580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7</a:t>
            </a:fld>
            <a:r>
              <a:rPr lang="en-US" sz="1400" b="1" dirty="0"/>
              <a:t> </a:t>
            </a:r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F7C19932-E860-4E1D-864D-928D0EC0F04B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53CB01F-3C12-40B7-981F-A1F968981D33}"/>
              </a:ext>
            </a:extLst>
          </p:cNvPr>
          <p:cNvSpPr>
            <a:spLocks noGrp="1"/>
          </p:cNvSpPr>
          <p:nvPr/>
        </p:nvSpPr>
        <p:spPr>
          <a:xfrm>
            <a:off x="-137653" y="405756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DF35B284-2477-4054-A956-B5109AD5C64F}"/>
              </a:ext>
            </a:extLst>
          </p:cNvPr>
          <p:cNvSpPr/>
          <p:nvPr/>
        </p:nvSpPr>
        <p:spPr>
          <a:xfrm>
            <a:off x="0" y="29497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Activity Diagram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76FEBC0C-1C48-48C2-ADDD-7778DD6AA828}"/>
              </a:ext>
            </a:extLst>
          </p:cNvPr>
          <p:cNvSpPr/>
          <p:nvPr/>
        </p:nvSpPr>
        <p:spPr>
          <a:xfrm>
            <a:off x="6331973" y="29497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80877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568939"/>
            <a:ext cx="11029950" cy="610931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Forking &amp; joining nodes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57200" y="1607472"/>
            <a:ext cx="5830888" cy="38782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 dirty="0">
                <a:latin typeface="+mj-lt"/>
              </a:rPr>
              <a:t>A token available on the incoming edge of a fork node is reproduced and made available on all its outgoing edges.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 dirty="0">
                <a:latin typeface="+mj-lt"/>
              </a:rPr>
              <a:t>When tokens are available on every incoming edge of a join node, a token is made available on its outgoing edge.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 dirty="0">
                <a:latin typeface="+mj-lt"/>
              </a:rPr>
              <a:t>Concurrency is modeled of these nodes.</a:t>
            </a:r>
            <a:endParaRPr lang="en-CA" altLang="en-US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en-GB" sz="2200" dirty="0">
              <a:latin typeface="+mj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3281" y="1450431"/>
            <a:ext cx="51769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341FCB5-59C4-4C8F-BC59-05DBA1502BBB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8</a:t>
            </a:fld>
            <a:r>
              <a:rPr lang="en-US" sz="1400" b="1" dirty="0"/>
              <a:t> 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424E3F8D-7206-4103-A39D-FA038E3396FA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ADA6616-1132-479E-933D-58105A248DF3}"/>
              </a:ext>
            </a:extLst>
          </p:cNvPr>
          <p:cNvSpPr>
            <a:spLocks noGrp="1"/>
          </p:cNvSpPr>
          <p:nvPr/>
        </p:nvSpPr>
        <p:spPr>
          <a:xfrm>
            <a:off x="-137653" y="405756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3A4F37E9-A702-43CD-9EE1-40A02441B875}"/>
              </a:ext>
            </a:extLst>
          </p:cNvPr>
          <p:cNvSpPr/>
          <p:nvPr/>
        </p:nvSpPr>
        <p:spPr>
          <a:xfrm>
            <a:off x="0" y="29497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Activity Diagram</a:t>
            </a:r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id="{EBC7BBC1-C11D-4DED-83F1-D4D6B1AD271A}"/>
              </a:ext>
            </a:extLst>
          </p:cNvPr>
          <p:cNvSpPr/>
          <p:nvPr/>
        </p:nvSpPr>
        <p:spPr>
          <a:xfrm>
            <a:off x="6331973" y="29497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408238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1226" y="539443"/>
            <a:ext cx="11029950" cy="53719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Object nodes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191729" y="1470281"/>
            <a:ext cx="6828503" cy="422433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Data and objects are shown as object nodes  </a:t>
            </a:r>
            <a:r>
              <a:rPr lang="en-US" altLang="en-US" sz="2200" dirty="0">
                <a:latin typeface="+mj-lt"/>
              </a:rPr>
              <a:t>(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represented by noun and its state in a rectangular box</a:t>
            </a:r>
            <a:r>
              <a:rPr lang="en-US" altLang="en-US" sz="2200" dirty="0">
                <a:latin typeface="+mj-lt"/>
              </a:rPr>
              <a:t>)</a:t>
            </a:r>
            <a:endParaRPr lang="en-CA" altLang="en-US" sz="2200" dirty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Control tokens </a:t>
            </a:r>
            <a:r>
              <a:rPr lang="en-US" altLang="en-US" sz="2200" dirty="0">
                <a:latin typeface="+mj-lt"/>
              </a:rPr>
              <a:t>do not contain data,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data tokens </a:t>
            </a:r>
            <a:r>
              <a:rPr lang="en-US" altLang="en-US" sz="2200" dirty="0">
                <a:latin typeface="+mj-lt"/>
              </a:rPr>
              <a:t>do. 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 dirty="0">
                <a:latin typeface="+mj-lt"/>
              </a:rPr>
              <a:t>A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control flow </a:t>
            </a:r>
            <a:r>
              <a:rPr lang="en-US" altLang="en-US" sz="2200" dirty="0">
                <a:latin typeface="+mj-lt"/>
              </a:rPr>
              <a:t>is an activity edge that is a channel for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control tokens</a:t>
            </a:r>
            <a:r>
              <a:rPr lang="en-US" altLang="en-US" sz="2200" dirty="0">
                <a:latin typeface="+mj-lt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 dirty="0">
                <a:latin typeface="+mj-lt"/>
              </a:rPr>
              <a:t>A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data flow </a:t>
            </a:r>
            <a:r>
              <a:rPr lang="en-US" altLang="en-US" sz="2200" dirty="0">
                <a:latin typeface="+mj-lt"/>
              </a:rPr>
              <a:t>is an activity edge that is a channel for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data tokens</a:t>
            </a:r>
            <a:r>
              <a:rPr lang="en-US" altLang="en-US" sz="2200" dirty="0">
                <a:latin typeface="+mj-lt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 dirty="0">
                <a:latin typeface="+mj-lt"/>
              </a:rPr>
              <a:t>Rules for token flow through nodes apply to both control and data tokens, except that data is extracted from consumed tokens and added to produced tokens.</a:t>
            </a:r>
            <a:endParaRPr lang="en-GB" sz="2200" dirty="0">
              <a:latin typeface="+mj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6824" y="1426025"/>
            <a:ext cx="4811585" cy="48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2CF9CAF-466B-44C5-A13A-B82DD92BC603}"/>
              </a:ext>
            </a:extLst>
          </p:cNvPr>
          <p:cNvSpPr txBox="1">
            <a:spLocks/>
          </p:cNvSpPr>
          <p:nvPr/>
        </p:nvSpPr>
        <p:spPr>
          <a:xfrm rot="5400000">
            <a:off x="11749548" y="265470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9</a:t>
            </a:fld>
            <a:r>
              <a:rPr lang="en-US" sz="1400" b="1" dirty="0"/>
              <a:t> 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13B5DA6D-939D-4BE0-8D7C-A35F3F92E03D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B4FDE3-15E3-4E2F-8612-773F1A9CFE51}"/>
              </a:ext>
            </a:extLst>
          </p:cNvPr>
          <p:cNvSpPr>
            <a:spLocks noGrp="1"/>
          </p:cNvSpPr>
          <p:nvPr/>
        </p:nvSpPr>
        <p:spPr>
          <a:xfrm>
            <a:off x="-137653" y="405756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1C2512F7-CA08-4E73-A727-730DD6F0E1C0}"/>
              </a:ext>
            </a:extLst>
          </p:cNvPr>
          <p:cNvSpPr/>
          <p:nvPr/>
        </p:nvSpPr>
        <p:spPr>
          <a:xfrm>
            <a:off x="0" y="29497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Activity Diagram</a:t>
            </a:r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id="{D7668BA0-2F27-48D4-B307-33A4BF007931}"/>
              </a:ext>
            </a:extLst>
          </p:cNvPr>
          <p:cNvSpPr/>
          <p:nvPr/>
        </p:nvSpPr>
        <p:spPr>
          <a:xfrm>
            <a:off x="6331973" y="29497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382041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817</Words>
  <Application>Microsoft Office PowerPoint</Application>
  <PresentationFormat>Widescreen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Book Antiqua</vt:lpstr>
      <vt:lpstr>Calibri</vt:lpstr>
      <vt:lpstr>Gill Sans MT</vt:lpstr>
      <vt:lpstr>Wingdings</vt:lpstr>
      <vt:lpstr>Wingdings 2</vt:lpstr>
      <vt:lpstr>Dividend</vt:lpstr>
      <vt:lpstr>PowerPoint Presentation</vt:lpstr>
      <vt:lpstr>process</vt:lpstr>
      <vt:lpstr>Activity  diagram</vt:lpstr>
      <vt:lpstr>Activity graph elements</vt:lpstr>
      <vt:lpstr>Execution model</vt:lpstr>
      <vt:lpstr>Branching Nodes Execution</vt:lpstr>
      <vt:lpstr>Branching Execution</vt:lpstr>
      <vt:lpstr>Forking &amp; joining nodes</vt:lpstr>
      <vt:lpstr>Object nodes</vt:lpstr>
      <vt:lpstr>Activity diagram heuristics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OOAD - Ch.05 - Activity Diagram</dc:title>
  <dc:subject>Object Oriented Analysis and Design (OOAD)</dc:subject>
  <dc:creator>M. Mahmudul Hasan</dc:creator>
  <cp:lastModifiedBy>M. Mahmudul Hasan</cp:lastModifiedBy>
  <cp:revision>45</cp:revision>
  <cp:lastPrinted>2020-11-24T06:36:28Z</cp:lastPrinted>
  <dcterms:created xsi:type="dcterms:W3CDTF">2019-05-13T08:37:20Z</dcterms:created>
  <dcterms:modified xsi:type="dcterms:W3CDTF">2021-08-06T14:14:34Z</dcterms:modified>
</cp:coreProperties>
</file>