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19/08/2021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6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state diagram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54192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references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60426" y="1373137"/>
            <a:ext cx="10920412" cy="2024063"/>
          </a:xfrm>
        </p:spPr>
        <p:txBody>
          <a:bodyPr>
            <a:noAutofit/>
          </a:bodyPr>
          <a:lstStyle/>
          <a:p>
            <a:pPr marL="34290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r>
              <a:rPr lang="en-US" sz="2000" dirty="0" err="1"/>
              <a:t>Booch</a:t>
            </a:r>
            <a:r>
              <a:rPr lang="en-US" sz="2000" dirty="0"/>
              <a:t>, G., Rumbaugh, J. &amp; Jacobson, I. (2005). </a:t>
            </a:r>
            <a:r>
              <a:rPr lang="en-US" sz="2000" i="1" dirty="0"/>
              <a:t>The unified modeling language user guide</a:t>
            </a:r>
            <a:r>
              <a:rPr lang="en-US" sz="2000" dirty="0"/>
              <a:t>. Pearson Education India.</a:t>
            </a:r>
          </a:p>
          <a:p>
            <a:pPr marL="342900" lvl="0" indent="-342900" defTabSz="914400">
              <a:lnSpc>
                <a:spcPct val="80000"/>
              </a:lnSpc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q"/>
              <a:defRPr/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CE48D3-BBA5-4CDC-8C5D-86427962BD30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1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74E008D7-F3C7-4A34-B5C3-7404F8565D07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0A3169-E334-45E6-AA28-AA02B7FFF8E2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B90879C2-F632-4A15-AD97-E2A02E0BA378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606A9342-3D51-4234-8884-2ABCAF4BD755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24042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68940"/>
            <a:ext cx="11029950" cy="58143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State diagram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60440" y="1253614"/>
            <a:ext cx="10825316" cy="44137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Difference between </a:t>
            </a:r>
            <a:r>
              <a:rPr lang="en-US" sz="2200" dirty="0" err="1">
                <a:latin typeface="+mj-lt"/>
              </a:rPr>
              <a:t>Statechart</a:t>
            </a:r>
            <a:r>
              <a:rPr lang="en-US" sz="2200" dirty="0">
                <a:latin typeface="+mj-lt"/>
              </a:rPr>
              <a:t> diagrams and Activity diagrams:</a:t>
            </a:r>
          </a:p>
          <a:p>
            <a:pPr>
              <a:buFont typeface="Wingdings" pitchFamily="2" charset="2"/>
              <a:buChar char="§"/>
            </a:pPr>
            <a:r>
              <a:rPr lang="en-GB" sz="2200" b="1" dirty="0">
                <a:solidFill>
                  <a:srgbClr val="C00000"/>
                </a:solidFill>
                <a:latin typeface="+mj-lt"/>
              </a:rPr>
              <a:t>Activity diagram</a:t>
            </a:r>
            <a:r>
              <a:rPr lang="en-GB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GB" sz="2200" dirty="0">
                <a:latin typeface="+mj-lt"/>
              </a:rPr>
              <a:t>are used to model how different areas of work behave with each other and interact</a:t>
            </a:r>
          </a:p>
          <a:p>
            <a:pPr>
              <a:buFont typeface="Wingdings" pitchFamily="2" charset="2"/>
              <a:buChar char="§"/>
            </a:pPr>
            <a:r>
              <a:rPr lang="en-GB" sz="2200" b="1" dirty="0">
                <a:solidFill>
                  <a:srgbClr val="C00000"/>
                </a:solidFill>
                <a:latin typeface="+mj-lt"/>
              </a:rPr>
              <a:t>State diagrams </a:t>
            </a:r>
            <a:r>
              <a:rPr lang="en-GB" sz="2200" dirty="0">
                <a:latin typeface="+mj-lt"/>
              </a:rPr>
              <a:t>are used to represent a single object and how its behaviour causes it to change state (i.e., dynamic view of an object)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2200" dirty="0">
                <a:latin typeface="+mj-lt"/>
              </a:rPr>
              <a:t>a State diagram is composed by three components:</a:t>
            </a:r>
          </a:p>
          <a:p>
            <a:pPr marL="0" indent="0">
              <a:buNone/>
              <a:defRPr/>
            </a:pPr>
            <a:r>
              <a:rPr lang="en-US" sz="2200" dirty="0">
                <a:latin typeface="+mj-lt"/>
              </a:rPr>
              <a:t>		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(1) 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state</a:t>
            </a:r>
          </a:p>
          <a:p>
            <a:pPr marL="0" indent="0"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		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(2)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 transitions</a:t>
            </a:r>
          </a:p>
          <a:p>
            <a:pPr marL="0" indent="0">
              <a:buNone/>
              <a:defRPr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		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(3)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 events</a:t>
            </a:r>
            <a:endParaRPr lang="en-GB" sz="2200" dirty="0">
              <a:latin typeface="+mj-lt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91DDBC8-C3CB-4F98-A0E1-A578A234B01D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9485B96D-881E-401B-93A2-D3A6E6C5167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40CC2C-987C-4453-954C-73B82CB738D9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8FB3309-4150-41F2-BA88-DF643F718B06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FD5F242-A00B-4ED0-808E-6DBDF5C060F5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4" y="539443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What is state?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1615" y="1249056"/>
            <a:ext cx="11461340" cy="14922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b="1" dirty="0">
                <a:latin typeface="+mj-lt"/>
              </a:rPr>
              <a:t>State</a:t>
            </a:r>
            <a:r>
              <a:rPr lang="en-US" sz="2200" dirty="0">
                <a:latin typeface="+mj-lt"/>
              </a:rPr>
              <a:t> is defined as a snapshot or a milestone of an object’s behavior at a particular point in time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Times New Roman" pitchFamily="18" charset="0"/>
              </a:rPr>
              <a:t>A state represents a time period in the life of an object during which the object satisfies some condition, performs some action or waits for an event</a:t>
            </a:r>
            <a:endParaRPr lang="en-GB" sz="2200" dirty="0">
              <a:latin typeface="+mj-lt"/>
              <a:cs typeface="Times New Roman" pitchFamily="18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616530" y="3198013"/>
            <a:ext cx="14478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ell MT" pitchFamily="18" charset="0"/>
              </a:rPr>
              <a:t>Computer</a:t>
            </a: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7426530" y="2740813"/>
            <a:ext cx="1905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Bell MT" pitchFamily="18" charset="0"/>
              </a:rPr>
              <a:t>on</a:t>
            </a: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7426530" y="3274213"/>
            <a:ext cx="1905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Bell MT" pitchFamily="18" charset="0"/>
              </a:rPr>
              <a:t>booting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7426530" y="3807613"/>
            <a:ext cx="1905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Bell MT" pitchFamily="18" charset="0"/>
              </a:rPr>
              <a:t>processing</a:t>
            </a:r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auto">
          <a:xfrm>
            <a:off x="7426530" y="4341013"/>
            <a:ext cx="1905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Bell MT" pitchFamily="18" charset="0"/>
              </a:rPr>
              <a:t>idle</a:t>
            </a:r>
          </a:p>
        </p:txBody>
      </p: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7426530" y="4874413"/>
            <a:ext cx="1981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Bell MT" pitchFamily="18" charset="0"/>
              </a:rPr>
              <a:t>Shutting down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426530" y="5407813"/>
            <a:ext cx="1981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Bell MT" pitchFamily="18" charset="0"/>
              </a:rPr>
              <a:t>off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8330" y="4112413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itchFamily="18" charset="0"/>
              </a:rPr>
              <a:t>Can be in the following states: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DEB1622-CA49-4910-A4E4-19E6B24B7426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AFD33B14-7FB8-406F-BD85-C1F1DB94CC89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DADB041-9073-489B-82F9-FCA36EED4052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7" name="Rectangle 16" descr="M. Mhahudul Hasan">
            <a:extLst>
              <a:ext uri="{FF2B5EF4-FFF2-40B4-BE49-F238E27FC236}">
                <a16:creationId xmlns:a16="http://schemas.microsoft.com/office/drawing/2014/main" id="{6E735010-0C0D-478B-9678-77721F7FB31E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State Diagram</a:t>
            </a:r>
          </a:p>
        </p:txBody>
      </p:sp>
      <p:sp>
        <p:nvSpPr>
          <p:cNvPr id="18" name="Rectangle 17" descr="M. Mhahudul Hasan">
            <a:extLst>
              <a:ext uri="{FF2B5EF4-FFF2-40B4-BE49-F238E27FC236}">
                <a16:creationId xmlns:a16="http://schemas.microsoft.com/office/drawing/2014/main" id="{029F7B88-ED0C-47AB-AC79-BB15C5538F45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23231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83689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Components - State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27511" y="1290791"/>
            <a:ext cx="11222037" cy="7826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There are three separate notations for state in the </a:t>
            </a:r>
            <a:r>
              <a:rPr lang="en-US" sz="2200" dirty="0" err="1">
                <a:latin typeface="+mj-lt"/>
              </a:rPr>
              <a:t>Statechart</a:t>
            </a:r>
            <a:r>
              <a:rPr lang="en-US" sz="2200" dirty="0">
                <a:latin typeface="+mj-lt"/>
              </a:rPr>
              <a:t> diagram:</a:t>
            </a:r>
            <a:endParaRPr lang="en-GB" sz="2200" dirty="0">
              <a:latin typeface="+mj-lt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3585804" y="2671826"/>
            <a:ext cx="1524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ell MT" pitchFamily="18" charset="0"/>
              </a:rPr>
              <a:t>State</a:t>
            </a:r>
          </a:p>
        </p:txBody>
      </p:sp>
      <p:sp>
        <p:nvSpPr>
          <p:cNvPr id="7" name="Oval 46"/>
          <p:cNvSpPr>
            <a:spLocks noChangeArrowheads="1"/>
          </p:cNvSpPr>
          <p:nvPr/>
        </p:nvSpPr>
        <p:spPr bwMode="auto">
          <a:xfrm>
            <a:off x="3966804" y="3433826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890604" y="4272026"/>
            <a:ext cx="762000" cy="762000"/>
            <a:chOff x="1824" y="2784"/>
            <a:chExt cx="480" cy="480"/>
          </a:xfrm>
        </p:grpSpPr>
        <p:sp>
          <p:nvSpPr>
            <p:cNvPr id="9" name="Oval 48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endParaRPr>
            </a:p>
          </p:txBody>
        </p:sp>
        <p:sp>
          <p:nvSpPr>
            <p:cNvPr id="10" name="Oval 47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endParaRPr>
            </a:p>
          </p:txBody>
        </p:sp>
      </p:grpSp>
      <p:sp>
        <p:nvSpPr>
          <p:cNvPr id="11" name="Text Box 50" descr="Large confetti"/>
          <p:cNvSpPr txBox="1">
            <a:spLocks noChangeArrowheads="1"/>
          </p:cNvSpPr>
          <p:nvPr/>
        </p:nvSpPr>
        <p:spPr bwMode="auto">
          <a:xfrm>
            <a:off x="5490804" y="2748026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State</a:t>
            </a:r>
          </a:p>
        </p:txBody>
      </p:sp>
      <p:sp>
        <p:nvSpPr>
          <p:cNvPr id="12" name="Text Box 51" descr="Large confetti"/>
          <p:cNvSpPr txBox="1">
            <a:spLocks noChangeArrowheads="1"/>
          </p:cNvSpPr>
          <p:nvPr/>
        </p:nvSpPr>
        <p:spPr bwMode="auto">
          <a:xfrm>
            <a:off x="5414604" y="3524314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Start State</a:t>
            </a:r>
          </a:p>
        </p:txBody>
      </p:sp>
      <p:sp>
        <p:nvSpPr>
          <p:cNvPr id="13" name="Text Box 52" descr="Large confetti"/>
          <p:cNvSpPr txBox="1">
            <a:spLocks noChangeArrowheads="1"/>
          </p:cNvSpPr>
          <p:nvPr/>
        </p:nvSpPr>
        <p:spPr bwMode="auto">
          <a:xfrm>
            <a:off x="5338404" y="4591114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FFFF"/>
              </a:buClr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FFFFFF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FF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End State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6232EC8-08A1-4DB4-A6C0-70D7AB5377B5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F6B01E54-B9B6-4AB5-892C-B117A97523A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D6C3DAB-7C8B-409E-BB14-7EB696707688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7" name="Rectangle 16" descr="M. Mhahudul Hasan">
            <a:extLst>
              <a:ext uri="{FF2B5EF4-FFF2-40B4-BE49-F238E27FC236}">
                <a16:creationId xmlns:a16="http://schemas.microsoft.com/office/drawing/2014/main" id="{1FB60020-726F-4F4E-B7C6-4CC029CEF1D8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State Diagram</a:t>
            </a:r>
          </a:p>
        </p:txBody>
      </p:sp>
      <p:sp>
        <p:nvSpPr>
          <p:cNvPr id="18" name="Rectangle 17" descr="M. Mhahudul Hasan">
            <a:extLst>
              <a:ext uri="{FF2B5EF4-FFF2-40B4-BE49-F238E27FC236}">
                <a16:creationId xmlns:a16="http://schemas.microsoft.com/office/drawing/2014/main" id="{9869C555-5430-468F-BDEF-378CEB752595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9158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83688"/>
            <a:ext cx="11029950" cy="58143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Components - transitions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42260" y="1209368"/>
            <a:ext cx="11222037" cy="221225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Times New Roman" pitchFamily="18" charset="0"/>
              </a:rPr>
              <a:t>Transitions are used to show flow from one state to another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Transition of an object from a state to another cannot be paused in between</a:t>
            </a:r>
            <a:endParaRPr lang="en-US" sz="2200" dirty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Times New Roman" pitchFamily="18" charset="0"/>
              </a:rPr>
              <a:t>A transition is a progression from one state to another and will be triggered by an event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a State chart diagram can include more than one start/end states</a:t>
            </a:r>
            <a:r>
              <a:rPr lang="en-US" sz="2200" dirty="0">
                <a:latin typeface="+mj-lt"/>
                <a:cs typeface="Times New Roman" pitchFamily="18" charset="0"/>
              </a:rPr>
              <a:t> </a:t>
            </a:r>
            <a:endParaRPr lang="en-GB" sz="2200" dirty="0">
              <a:latin typeface="+mj-lt"/>
              <a:cs typeface="Times New Roman" pitchFamily="18" charset="0"/>
            </a:endParaRPr>
          </a:p>
        </p:txBody>
      </p:sp>
      <p:sp>
        <p:nvSpPr>
          <p:cNvPr id="14" name="AutoShape 29"/>
          <p:cNvSpPr>
            <a:spLocks noChangeArrowheads="1"/>
          </p:cNvSpPr>
          <p:nvPr/>
        </p:nvSpPr>
        <p:spPr bwMode="auto">
          <a:xfrm>
            <a:off x="3554095" y="4547711"/>
            <a:ext cx="1524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6221095" y="4547711"/>
            <a:ext cx="1524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4011295" y="3480911"/>
            <a:ext cx="609600" cy="609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>
            <a:off x="4316095" y="3785711"/>
            <a:ext cx="0" cy="762000"/>
          </a:xfrm>
          <a:prstGeom prst="line">
            <a:avLst/>
          </a:prstGeom>
          <a:ln>
            <a:headEnd/>
            <a:tailEnd type="arrow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6966951" y="5004911"/>
            <a:ext cx="16143" cy="457200"/>
          </a:xfrm>
          <a:prstGeom prst="line">
            <a:avLst/>
          </a:prstGeom>
          <a:ln>
            <a:headEnd/>
            <a:tailEnd type="arrow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19" name="Line 35"/>
          <p:cNvSpPr>
            <a:spLocks noChangeShapeType="1"/>
          </p:cNvSpPr>
          <p:nvPr/>
        </p:nvSpPr>
        <p:spPr bwMode="auto">
          <a:xfrm>
            <a:off x="5078095" y="4776311"/>
            <a:ext cx="1143000" cy="0"/>
          </a:xfrm>
          <a:prstGeom prst="line">
            <a:avLst/>
          </a:prstGeom>
          <a:ln>
            <a:headEnd/>
            <a:tailEnd type="arrow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6585952" y="5462111"/>
            <a:ext cx="762000" cy="762000"/>
            <a:chOff x="1824" y="2784"/>
            <a:chExt cx="480" cy="480"/>
          </a:xfrm>
        </p:grpSpPr>
        <p:sp>
          <p:nvSpPr>
            <p:cNvPr id="21" name="Oval 48"/>
            <p:cNvSpPr>
              <a:spLocks noChangeArrowheads="1"/>
            </p:cNvSpPr>
            <p:nvPr/>
          </p:nvSpPr>
          <p:spPr bwMode="auto">
            <a:xfrm>
              <a:off x="1824" y="2784"/>
              <a:ext cx="480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endParaRPr>
            </a:p>
          </p:txBody>
        </p:sp>
        <p:sp>
          <p:nvSpPr>
            <p:cNvPr id="22" name="Oval 47"/>
            <p:cNvSpPr>
              <a:spLocks noChangeArrowheads="1"/>
            </p:cNvSpPr>
            <p:nvPr/>
          </p:nvSpPr>
          <p:spPr bwMode="auto">
            <a:xfrm>
              <a:off x="1872" y="2832"/>
              <a:ext cx="3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9F659B2-8B6D-4A29-9DBB-BA80ACD911BF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23" name="Rectangle 22" descr="M. Mhahudul Hasan">
            <a:extLst>
              <a:ext uri="{FF2B5EF4-FFF2-40B4-BE49-F238E27FC236}">
                <a16:creationId xmlns:a16="http://schemas.microsoft.com/office/drawing/2014/main" id="{6FFA1B2E-5BD5-4CB3-9F17-250E4B7A14A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2FAC369-8E87-436D-9B99-49DCE17FE5E6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25" name="Rectangle 24" descr="M. Mhahudul Hasan">
            <a:extLst>
              <a:ext uri="{FF2B5EF4-FFF2-40B4-BE49-F238E27FC236}">
                <a16:creationId xmlns:a16="http://schemas.microsoft.com/office/drawing/2014/main" id="{CC2A0A00-D613-46F0-BAED-6A0C4D2C1C18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26" name="Rectangle 25" descr="M. Mhahudul Hasan">
            <a:extLst>
              <a:ext uri="{FF2B5EF4-FFF2-40B4-BE49-F238E27FC236}">
                <a16:creationId xmlns:a16="http://schemas.microsoft.com/office/drawing/2014/main" id="{B6224870-5EF5-4AC3-B2D5-7D369553CDE2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19442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83688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Components – decision points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30750" y="1312505"/>
            <a:ext cx="11222037" cy="7334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Decision points make the diagram more visually appealing by grouping transitions</a:t>
            </a:r>
            <a:endParaRPr lang="en-GB" sz="2200" dirty="0">
              <a:latin typeface="+mj-lt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630994" y="2453148"/>
            <a:ext cx="1524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A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383594" y="3900948"/>
            <a:ext cx="1524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C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5392994" y="2986548"/>
            <a:ext cx="0" cy="762000"/>
          </a:xfrm>
          <a:prstGeom prst="line">
            <a:avLst/>
          </a:prstGeom>
          <a:ln>
            <a:headEnd/>
            <a:tailEnd type="arrow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5088194" y="3824748"/>
            <a:ext cx="609600" cy="609600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H="1">
            <a:off x="4478594" y="4129548"/>
            <a:ext cx="609600" cy="0"/>
          </a:xfrm>
          <a:prstGeom prst="line">
            <a:avLst/>
          </a:prstGeom>
          <a:ln>
            <a:headEnd/>
            <a:tailEnd type="arrow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5697794" y="4129548"/>
            <a:ext cx="685800" cy="0"/>
          </a:xfrm>
          <a:prstGeom prst="line">
            <a:avLst/>
          </a:prstGeom>
          <a:ln>
            <a:headEnd/>
            <a:tailEnd type="arrow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84" charset="0"/>
              <a:cs typeface="+mn-cs"/>
            </a:endParaRP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2954594" y="3900948"/>
            <a:ext cx="15240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84" charset="0"/>
                <a:cs typeface="+mn-cs"/>
              </a:rPr>
              <a:t>State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19542" y="4842369"/>
            <a:ext cx="7235825" cy="478645"/>
          </a:xfrm>
          <a:prstGeom prst="rect">
            <a:avLst/>
          </a:prstGeom>
        </p:spPr>
        <p:txBody>
          <a:bodyPr wrap="square" lIns="108255" tIns="54128" rIns="108255" bIns="54128">
            <a:spAutoFit/>
          </a:bodyPr>
          <a:lstStyle/>
          <a:p>
            <a:r>
              <a:rPr lang="en-US" sz="2400" dirty="0">
                <a:latin typeface="Bell MT" pitchFamily="18" charset="0"/>
              </a:rPr>
              <a:t>     </a:t>
            </a:r>
            <a:r>
              <a:rPr lang="en-US" sz="2000" dirty="0">
                <a:latin typeface="+mj-lt"/>
              </a:rPr>
              <a:t>Take the decision of moving to state B or State C</a:t>
            </a:r>
            <a:endParaRPr lang="en-GB" sz="2000" dirty="0">
              <a:latin typeface="+mj-lt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91F34B8-C74F-43A5-878B-7C52E46515A9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3DA6303F-2970-442F-96FE-0923D110BC8C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893E6C-0362-4341-9BAA-0ED94CA4F192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5" name="Rectangle 14" descr="M. Mhahudul Hasan">
            <a:extLst>
              <a:ext uri="{FF2B5EF4-FFF2-40B4-BE49-F238E27FC236}">
                <a16:creationId xmlns:a16="http://schemas.microsoft.com/office/drawing/2014/main" id="{4DB4407C-05AB-49C5-9B3E-EC1E018C796A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C45F33B8-957F-4560-BB85-A5DF79D2C2D6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25266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949" y="642682"/>
            <a:ext cx="11029950" cy="55193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Components – synchronization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42261" y="1415743"/>
            <a:ext cx="10902488" cy="138645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Synchronization bars are used to show were states need to catch up with or wait up for other to join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States can have sub-states and may nested into another state</a:t>
            </a:r>
            <a:endParaRPr lang="en-GB" sz="22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31" y="2949217"/>
            <a:ext cx="8114670" cy="333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837BFEE-C238-40BD-8B63-16757BFFDD3D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468E31AC-85BC-445E-A63B-DAF4121F839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026E37-1464-4289-9FEE-AA7CD9ACD809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F9C886F3-A24B-43AF-B79C-8C09252A2AC2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Activity Diagram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4FF498D-A64E-4AD9-9A21-EA0118E60901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735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98436"/>
            <a:ext cx="11029950" cy="58143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Components – event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60247" y="1459988"/>
            <a:ext cx="11222037" cy="20081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Events are</a:t>
            </a:r>
            <a:r>
              <a:rPr lang="en-US" sz="2200" i="1" dirty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indicated directly on the path of a transition from a state to another state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An event is a “happening” that the system needs to know about,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e.g. completing an assignment, passing an exam, system crash.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An event may trigger an action by an actor or the system being developed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D546A9-927E-404E-9D47-D91381767092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0BCE06BA-2A65-495C-9BA1-D6914FE5644D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D6AE54-E9E1-4E81-95F7-52F9F8E2181A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0ED06A61-3C95-47D1-9D0D-CAFA6CB4A873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State Diagram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03B50B0A-8CA9-4C5D-A342-C4EC07118786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967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68941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Components – event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57009" y="2197510"/>
            <a:ext cx="11222037" cy="27426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Change events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>
                <a:latin typeface="+mj-lt"/>
              </a:rPr>
              <a:t>occur when a condition becomes true, e.g., </a:t>
            </a:r>
            <a:r>
              <a:rPr lang="en-US" sz="2200" dirty="0">
                <a:latin typeface="+mj-lt"/>
                <a:cs typeface="Courier New" pitchFamily="49" charset="0"/>
              </a:rPr>
              <a:t>when(balance &lt;= 1000)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Call events </a:t>
            </a:r>
            <a:r>
              <a:rPr lang="en-US" sz="2200" dirty="0">
                <a:latin typeface="+mj-lt"/>
              </a:rPr>
              <a:t>indicate the receipt of a call for an operation (e.g., call autopilot)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endParaRPr lang="en-US" sz="22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endParaRPr lang="en-US" sz="22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Time events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>
                <a:latin typeface="+mj-lt"/>
              </a:rPr>
              <a:t>mark the designated period of time, e.g., after(10 seconds)</a:t>
            </a:r>
            <a:endParaRPr lang="en-GB" sz="2200" dirty="0">
              <a:latin typeface="Bell MT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68958" y="3900152"/>
            <a:ext cx="1313645" cy="579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Manual control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06234" y="3900153"/>
            <a:ext cx="1313645" cy="579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Automatic control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36075" y="3936642"/>
            <a:ext cx="3116686" cy="289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startAutopilot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82603" y="4189927"/>
            <a:ext cx="34236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9B83C52-5A08-42FB-8ECC-AB71E8D399A0}"/>
              </a:ext>
            </a:extLst>
          </p:cNvPr>
          <p:cNvSpPr txBox="1">
            <a:spLocks/>
          </p:cNvSpPr>
          <p:nvPr/>
        </p:nvSpPr>
        <p:spPr>
          <a:xfrm rot="5400000">
            <a:off x="11852787" y="265470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06861B93-6D99-4A90-B80E-D23B9EB3B1F0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DF0976-E9D6-41CB-AB1E-584EA248B492}"/>
              </a:ext>
            </a:extLst>
          </p:cNvPr>
          <p:cNvSpPr>
            <a:spLocks noGrp="1"/>
          </p:cNvSpPr>
          <p:nvPr/>
        </p:nvSpPr>
        <p:spPr>
          <a:xfrm>
            <a:off x="-137653" y="405756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941E7CE7-3521-4C72-A13B-2A5343E97EE7}"/>
              </a:ext>
            </a:extLst>
          </p:cNvPr>
          <p:cNvSpPr/>
          <p:nvPr/>
        </p:nvSpPr>
        <p:spPr>
          <a:xfrm>
            <a:off x="0" y="29497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State Diagram</a:t>
            </a:r>
          </a:p>
        </p:txBody>
      </p:sp>
      <p:sp>
        <p:nvSpPr>
          <p:cNvPr id="16" name="Rectangle 15" descr="M. Mhahudul Hasan">
            <a:extLst>
              <a:ext uri="{FF2B5EF4-FFF2-40B4-BE49-F238E27FC236}">
                <a16:creationId xmlns:a16="http://schemas.microsoft.com/office/drawing/2014/main" id="{D9995EBB-B4D6-4FC3-B42D-E6B26883C1B0}"/>
              </a:ext>
            </a:extLst>
          </p:cNvPr>
          <p:cNvSpPr/>
          <p:nvPr/>
        </p:nvSpPr>
        <p:spPr>
          <a:xfrm>
            <a:off x="6331973" y="29497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M. Mahmudul Hasan</a:t>
            </a:r>
          </a:p>
        </p:txBody>
      </p:sp>
    </p:spTree>
    <p:extLst>
      <p:ext uri="{BB962C8B-B14F-4D97-AF65-F5344CB8AC3E}">
        <p14:creationId xmlns:p14="http://schemas.microsoft.com/office/powerpoint/2010/main" val="40261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637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Bell MT</vt:lpstr>
      <vt:lpstr>Book Antiqua</vt:lpstr>
      <vt:lpstr>Calibri</vt:lpstr>
      <vt:lpstr>Courier New</vt:lpstr>
      <vt:lpstr>Gill Sans MT</vt:lpstr>
      <vt:lpstr>Tahoma</vt:lpstr>
      <vt:lpstr>Wingdings</vt:lpstr>
      <vt:lpstr>Wingdings 2</vt:lpstr>
      <vt:lpstr>Dividend</vt:lpstr>
      <vt:lpstr>PowerPoint Presentation</vt:lpstr>
      <vt:lpstr>State diagram</vt:lpstr>
      <vt:lpstr>What is state?</vt:lpstr>
      <vt:lpstr>Components - State</vt:lpstr>
      <vt:lpstr>Components - transitions</vt:lpstr>
      <vt:lpstr>Components – decision points</vt:lpstr>
      <vt:lpstr>Components – synchronization</vt:lpstr>
      <vt:lpstr>Components – event</vt:lpstr>
      <vt:lpstr>Components – event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Ch.06 - State Diagram</dc:title>
  <dc:subject>Object Oriented Analysis and Design (OOAD)</dc:subject>
  <dc:creator>M. Mahmudul Hasan</dc:creator>
  <cp:lastModifiedBy>M. Mahmudul Hasan</cp:lastModifiedBy>
  <cp:revision>37</cp:revision>
  <dcterms:created xsi:type="dcterms:W3CDTF">2019-05-13T08:37:20Z</dcterms:created>
  <dcterms:modified xsi:type="dcterms:W3CDTF">2021-08-19T04:49:24Z</dcterms:modified>
</cp:coreProperties>
</file>