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8"/>
  </p:notes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1" r:id="rId15"/>
    <p:sldId id="312" r:id="rId16"/>
    <p:sldId id="31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1" clrIdx="0">
    <p:extLst>
      <p:ext uri="{19B8F6BF-5375-455C-9EA6-DF929625EA0E}">
        <p15:presenceInfo xmlns:p15="http://schemas.microsoft.com/office/powerpoint/2012/main" userId="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31/07/2021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7/31/2021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7/31/2021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7/31/2021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7/31/2021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7/31/2021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7/31/2021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citations?user=VqMvaIIAAAAJ&amp;hl=en" TargetMode="External"/><Relationship Id="rId3" Type="http://schemas.openxmlformats.org/officeDocument/2006/relationships/hyperlink" Target="http://www.dit.hua.gr/~m.hasa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m-mahmudul-hasan-93043a87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.png"/><Relationship Id="rId10" Type="http://schemas.openxmlformats.org/officeDocument/2006/relationships/image" Target="../media/image4.jpeg"/><Relationship Id="rId4" Type="http://schemas.openxmlformats.org/officeDocument/2006/relationships/hyperlink" Target="https://www.researchgate.net/profile/M_Mahmudul_Hasan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606035" y="486697"/>
            <a:ext cx="3405526" cy="293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u="sng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object oriented analysis and design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2210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8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component &amp; deployment diagram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M. Mahmudul </a:t>
            </a:r>
            <a:r>
              <a:rPr lang="en-US" sz="2400" dirty="0" err="1">
                <a:solidFill>
                  <a:srgbClr val="7030A0"/>
                </a:solidFill>
              </a:rPr>
              <a:t>hasan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Assistant Professor, CS, AIUB</a:t>
            </a:r>
          </a:p>
          <a:p>
            <a:r>
              <a:rPr lang="en-US" sz="2300" cap="none" dirty="0">
                <a:hlinkClick r:id="rId3"/>
              </a:rPr>
              <a:t>http://www.dit.hua.gr/~m.hasan</a:t>
            </a:r>
            <a:r>
              <a:rPr lang="en-US" sz="2300" cap="none" dirty="0"/>
              <a:t>   </a:t>
            </a:r>
          </a:p>
        </p:txBody>
      </p:sp>
      <p:pic>
        <p:nvPicPr>
          <p:cNvPr id="25" name="Picture 24">
            <a:hlinkClick r:id="rId4"/>
            <a:extLst>
              <a:ext uri="{FF2B5EF4-FFF2-40B4-BE49-F238E27FC236}">
                <a16:creationId xmlns:a16="http://schemas.microsoft.com/office/drawing/2014/main" id="{50ADB631-A102-4E27-9E4F-8BEAA3230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936" y="5191026"/>
            <a:ext cx="775212" cy="762000"/>
          </a:xfrm>
          <a:prstGeom prst="rect">
            <a:avLst/>
          </a:prstGeom>
        </p:spPr>
      </p:pic>
      <p:pic>
        <p:nvPicPr>
          <p:cNvPr id="26" name="Picture 25">
            <a:hlinkClick r:id="rId6"/>
            <a:extLst>
              <a:ext uri="{FF2B5EF4-FFF2-40B4-BE49-F238E27FC236}">
                <a16:creationId xmlns:a16="http://schemas.microsoft.com/office/drawing/2014/main" id="{5178D95F-BBA9-4DB7-8929-D0378B824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933" y="5210199"/>
            <a:ext cx="1966006" cy="641961"/>
          </a:xfrm>
          <a:prstGeom prst="rect">
            <a:avLst/>
          </a:prstGeom>
        </p:spPr>
      </p:pic>
      <p:pic>
        <p:nvPicPr>
          <p:cNvPr id="27" name="Picture 26">
            <a:hlinkClick r:id="rId8"/>
            <a:extLst>
              <a:ext uri="{FF2B5EF4-FFF2-40B4-BE49-F238E27FC236}">
                <a16:creationId xmlns:a16="http://schemas.microsoft.com/office/drawing/2014/main" id="{6C55067C-425B-4011-BE53-FC42477C2F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8975" y="5279923"/>
            <a:ext cx="2465593" cy="54231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" name="Picture 1" descr="C:\Users\teacher\Desktop\download.jpg">
            <a:extLst>
              <a:ext uri="{FF2B5EF4-FFF2-40B4-BE49-F238E27FC236}">
                <a16:creationId xmlns:a16="http://schemas.microsoft.com/office/drawing/2014/main" id="{1799BA9A-E3B9-47F7-BB6C-545ACE6A8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86697" y="3333135"/>
            <a:ext cx="3598606" cy="1887793"/>
          </a:xfrm>
          <a:prstGeom prst="rect">
            <a:avLst/>
          </a:prstGeom>
          <a:noFill/>
        </p:spPr>
      </p:pic>
      <p:pic>
        <p:nvPicPr>
          <p:cNvPr id="31" name="Picture 3" descr="https://encrypted-tbn2.gstatic.com/images?q=tbn:ANd9GcTZSqWmbgJA9IY9oTGf6ls2w158A103Jg2WEGhWbMSOl3O_igInBAxJpJ9N">
            <a:extLst>
              <a:ext uri="{FF2B5EF4-FFF2-40B4-BE49-F238E27FC236}">
                <a16:creationId xmlns:a16="http://schemas.microsoft.com/office/drawing/2014/main" id="{ACD720F7-42BA-49BE-A110-5F8547544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86697" y="5279921"/>
            <a:ext cx="3598606" cy="1080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diagram: internal 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7047" y="1955408"/>
            <a:ext cx="11220994" cy="441725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it-IT" sz="2000" dirty="0">
                <a:latin typeface="+mj-lt"/>
              </a:rPr>
              <a:t>An internal, or white box view of a component is where the realizing classes/components are nested within the component shape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it-IT" sz="2000" dirty="0">
                <a:latin typeface="+mj-lt"/>
              </a:rPr>
              <a:t>Realization is a relationship between two set of model elements</a:t>
            </a:r>
          </a:p>
          <a:p>
            <a:pPr>
              <a:buNone/>
              <a:defRPr/>
            </a:pPr>
            <a:endParaRPr lang="it-IT" sz="2000" dirty="0">
              <a:latin typeface="+mj-lt"/>
            </a:endParaRPr>
          </a:p>
          <a:p>
            <a:pPr>
              <a:buNone/>
              <a:defRPr/>
            </a:pPr>
            <a:endParaRPr lang="it-IT" sz="2000" dirty="0">
              <a:latin typeface="+mj-lt"/>
            </a:endParaRPr>
          </a:p>
          <a:p>
            <a:pPr>
              <a:buFont typeface="Wingdings" pitchFamily="2" charset="2"/>
              <a:buChar char="q"/>
              <a:defRPr/>
            </a:pPr>
            <a:endParaRPr lang="it-IT" sz="2000" b="1" dirty="0">
              <a:solidFill>
                <a:srgbClr val="C00000"/>
              </a:solidFill>
              <a:latin typeface="+mj-lt"/>
            </a:endParaRPr>
          </a:p>
          <a:p>
            <a:pPr>
              <a:buFont typeface="Wingdings" pitchFamily="2" charset="2"/>
              <a:buChar char="q"/>
              <a:defRPr/>
            </a:pPr>
            <a:endParaRPr lang="it-IT" sz="2000" b="1" dirty="0">
              <a:solidFill>
                <a:srgbClr val="C00000"/>
              </a:solidFill>
              <a:latin typeface="+mj-lt"/>
            </a:endParaRPr>
          </a:p>
          <a:p>
            <a:pPr>
              <a:buNone/>
              <a:defRPr/>
            </a:pPr>
            <a:endParaRPr lang="it-IT" sz="2000" b="1" dirty="0">
              <a:solidFill>
                <a:srgbClr val="C00000"/>
              </a:solidFill>
              <a:latin typeface="+mj-lt"/>
            </a:endParaRPr>
          </a:p>
          <a:p>
            <a:pPr>
              <a:buNone/>
              <a:defRPr/>
            </a:pPr>
            <a:endParaRPr lang="it-IT" sz="2000" b="1" dirty="0">
              <a:latin typeface="+mj-lt"/>
            </a:endParaRPr>
          </a:p>
          <a:p>
            <a:pPr>
              <a:buFont typeface="Wingdings" pitchFamily="2" charset="2"/>
              <a:buChar char="q"/>
              <a:defRPr/>
            </a:pPr>
            <a:endParaRPr lang="en-GB" sz="2000" b="1" dirty="0"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25526" cy="92323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6" descr="9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749" y="3545058"/>
            <a:ext cx="8159260" cy="312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979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diagram: internal 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5503" y="2222943"/>
            <a:ext cx="11220994" cy="4066569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it-IT" sz="2000" dirty="0">
                <a:latin typeface="+mj-lt"/>
              </a:rPr>
              <a:t>The internal classes (e.g. App, GUI) that realize the behavior of a</a:t>
            </a:r>
            <a:br>
              <a:rPr lang="it-IT" sz="2000" dirty="0">
                <a:latin typeface="+mj-lt"/>
              </a:rPr>
            </a:br>
            <a:r>
              <a:rPr lang="it-IT" sz="2000" dirty="0">
                <a:latin typeface="+mj-lt"/>
              </a:rPr>
              <a:t> component may be displayed in an additional compartment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it-IT" sz="2000" dirty="0">
                <a:latin typeface="+mj-lt"/>
              </a:rPr>
              <a:t>Compartments can also be used to display connectors</a:t>
            </a:r>
            <a:br>
              <a:rPr lang="it-IT" sz="2000" dirty="0">
                <a:latin typeface="+mj-lt"/>
              </a:rPr>
            </a:br>
            <a:r>
              <a:rPr lang="it-IT" sz="2000" dirty="0">
                <a:latin typeface="+mj-lt"/>
              </a:rPr>
              <a:t> or implementation artifacts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it-IT" sz="2000" dirty="0">
                <a:latin typeface="+mj-lt"/>
              </a:rPr>
              <a:t>An artifact is the specification of a phisycal piece of information</a:t>
            </a:r>
          </a:p>
          <a:p>
            <a:pPr>
              <a:buNone/>
              <a:defRPr/>
            </a:pPr>
            <a:endParaRPr lang="it-IT" sz="2000" b="1" dirty="0">
              <a:solidFill>
                <a:srgbClr val="C00000"/>
              </a:solidFill>
              <a:latin typeface="+mj-lt"/>
            </a:endParaRPr>
          </a:p>
          <a:p>
            <a:pPr>
              <a:buFont typeface="Wingdings" pitchFamily="2" charset="2"/>
              <a:buChar char="q"/>
              <a:defRPr/>
            </a:pPr>
            <a:endParaRPr lang="it-IT" sz="2000" b="1" dirty="0">
              <a:solidFill>
                <a:srgbClr val="C00000"/>
              </a:solidFill>
              <a:latin typeface="+mj-lt"/>
            </a:endParaRPr>
          </a:p>
          <a:p>
            <a:pPr>
              <a:buNone/>
              <a:defRPr/>
            </a:pPr>
            <a:endParaRPr lang="it-IT" sz="2000" b="1" dirty="0">
              <a:solidFill>
                <a:srgbClr val="C00000"/>
              </a:solidFill>
              <a:latin typeface="+mj-lt"/>
            </a:endParaRPr>
          </a:p>
          <a:p>
            <a:pPr>
              <a:buNone/>
              <a:defRPr/>
            </a:pPr>
            <a:endParaRPr lang="it-IT" sz="2000" b="1" dirty="0">
              <a:latin typeface="+mj-lt"/>
            </a:endParaRPr>
          </a:p>
          <a:p>
            <a:pPr>
              <a:buFont typeface="Wingdings" pitchFamily="2" charset="2"/>
              <a:buChar char="q"/>
              <a:defRPr/>
            </a:pPr>
            <a:endParaRPr lang="en-GB" sz="2000" b="1" dirty="0"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25526" cy="92323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18" descr="14b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45191" y="1872504"/>
            <a:ext cx="3846512" cy="476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84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diagram: connector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7047" y="2039815"/>
            <a:ext cx="11220994" cy="4051496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it-IT" sz="2000" b="1" dirty="0">
                <a:solidFill>
                  <a:srgbClr val="C00000"/>
                </a:solidFill>
                <a:latin typeface="+mj-lt"/>
              </a:rPr>
              <a:t>Assembly Connector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it-IT" sz="2000" dirty="0">
                <a:latin typeface="+mj-lt"/>
              </a:rPr>
              <a:t>A connector between two components defines that one component provides the services that another component requires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it-IT" sz="2000" dirty="0">
                <a:latin typeface="+mj-lt"/>
              </a:rPr>
              <a:t>It must only be defined from a required interface to a provided interface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it-IT" sz="2000" dirty="0">
                <a:latin typeface="+mj-lt"/>
              </a:rPr>
              <a:t>An assembly connector is notated by a “ball-and-socket” connection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it-IT" sz="2000" dirty="0">
                <a:latin typeface="+mj-lt"/>
              </a:rPr>
              <a:t>The interfaces provided and required must be compatible</a:t>
            </a:r>
          </a:p>
          <a:p>
            <a:pPr>
              <a:buFont typeface="Wingdings" pitchFamily="2" charset="2"/>
              <a:buChar char="§"/>
              <a:defRPr/>
            </a:pPr>
            <a:endParaRPr lang="it-IT" sz="2000" b="1" dirty="0">
              <a:solidFill>
                <a:srgbClr val="C00000"/>
              </a:solidFill>
              <a:latin typeface="+mj-lt"/>
            </a:endParaRPr>
          </a:p>
          <a:p>
            <a:pPr>
              <a:buNone/>
              <a:defRPr/>
            </a:pPr>
            <a:endParaRPr lang="it-IT" sz="2000" b="1" dirty="0">
              <a:solidFill>
                <a:srgbClr val="C00000"/>
              </a:solidFill>
              <a:latin typeface="+mj-lt"/>
            </a:endParaRPr>
          </a:p>
          <a:p>
            <a:pPr>
              <a:buNone/>
              <a:defRPr/>
            </a:pPr>
            <a:endParaRPr lang="it-IT" sz="2000" b="1" dirty="0">
              <a:latin typeface="+mj-lt"/>
            </a:endParaRPr>
          </a:p>
          <a:p>
            <a:pPr>
              <a:buFont typeface="Wingdings" pitchFamily="2" charset="2"/>
              <a:buChar char="q"/>
              <a:defRPr/>
            </a:pPr>
            <a:endParaRPr lang="en-GB" sz="2000" b="1" dirty="0"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25526" cy="92323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11" descr="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677" y="4741984"/>
            <a:ext cx="7239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958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diagram: connector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7047" y="2039815"/>
            <a:ext cx="11220994" cy="4178105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it-IT" sz="2000" b="1" dirty="0">
                <a:solidFill>
                  <a:srgbClr val="C00000"/>
                </a:solidFill>
                <a:latin typeface="+mj-lt"/>
              </a:rPr>
              <a:t>Delegation Connector</a:t>
            </a:r>
          </a:p>
          <a:p>
            <a:pPr marL="418950" indent="-285750">
              <a:buSzPct val="70000"/>
              <a:buFont typeface="Wingdings" pitchFamily="2" charset="2"/>
              <a:buChar char="n"/>
              <a:defRPr/>
            </a:pPr>
            <a:r>
              <a:rPr lang="it-IT" sz="2000" dirty="0">
                <a:latin typeface="+mj-lt"/>
              </a:rPr>
              <a:t>Links the external contract of a component to the internal realization</a:t>
            </a:r>
          </a:p>
          <a:p>
            <a:pPr marL="418950" indent="-285750">
              <a:buSzPct val="70000"/>
              <a:buFont typeface="Wingdings" pitchFamily="2" charset="2"/>
              <a:buChar char="n"/>
              <a:defRPr/>
            </a:pPr>
            <a:r>
              <a:rPr lang="it-IT" sz="2000" dirty="0">
                <a:latin typeface="+mj-lt"/>
              </a:rPr>
              <a:t>Represents the forwarding of signals</a:t>
            </a:r>
          </a:p>
          <a:p>
            <a:pPr marL="418950" indent="-285750">
              <a:buSzPct val="70000"/>
              <a:buFont typeface="Wingdings" pitchFamily="2" charset="2"/>
              <a:buChar char="n"/>
              <a:defRPr/>
            </a:pPr>
            <a:r>
              <a:rPr lang="it-IT" sz="2000" dirty="0">
                <a:latin typeface="+mj-lt"/>
              </a:rPr>
              <a:t>It must only be defined between used interfaces or ports of the same kind (between two required connection)</a:t>
            </a:r>
          </a:p>
          <a:p>
            <a:pPr marL="418950" indent="-285750">
              <a:buSzPct val="70000"/>
              <a:buFont typeface="Wingdings" pitchFamily="2" charset="2"/>
              <a:buChar char="n"/>
              <a:defRPr/>
            </a:pPr>
            <a:endParaRPr lang="it-IT" sz="2000" b="1" dirty="0">
              <a:solidFill>
                <a:srgbClr val="C00000"/>
              </a:solidFill>
              <a:latin typeface="+mj-lt"/>
            </a:endParaRPr>
          </a:p>
          <a:p>
            <a:pPr marL="418950" indent="-285750">
              <a:buSzPct val="70000"/>
              <a:buFont typeface="Wingdings" pitchFamily="2" charset="2"/>
              <a:buChar char="n"/>
              <a:defRPr/>
            </a:pPr>
            <a:endParaRPr lang="it-IT" sz="2000" b="1" dirty="0">
              <a:solidFill>
                <a:srgbClr val="C00000"/>
              </a:solidFill>
              <a:latin typeface="+mj-lt"/>
            </a:endParaRPr>
          </a:p>
          <a:p>
            <a:pPr>
              <a:buNone/>
              <a:defRPr/>
            </a:pPr>
            <a:endParaRPr lang="it-IT" sz="2000" b="1" dirty="0">
              <a:solidFill>
                <a:srgbClr val="C00000"/>
              </a:solidFill>
              <a:latin typeface="+mj-lt"/>
            </a:endParaRPr>
          </a:p>
          <a:p>
            <a:pPr>
              <a:buNone/>
              <a:defRPr/>
            </a:pPr>
            <a:endParaRPr lang="it-IT" sz="2000" b="1" dirty="0">
              <a:latin typeface="+mj-lt"/>
            </a:endParaRPr>
          </a:p>
          <a:p>
            <a:pPr>
              <a:buFont typeface="Wingdings" pitchFamily="2" charset="2"/>
              <a:buChar char="q"/>
              <a:defRPr/>
            </a:pPr>
            <a:endParaRPr lang="en-GB" sz="2000" b="1" dirty="0"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25526" cy="92323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10" descr="9-1b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85402" y="3882683"/>
            <a:ext cx="8380485" cy="297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994468" y="5370341"/>
            <a:ext cx="3457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provided interface arrow direct to internal component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098971" y="5081451"/>
            <a:ext cx="404949" cy="40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0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86697" y="539444"/>
            <a:ext cx="11029950" cy="55193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Deployment  diagram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486696" y="1464750"/>
            <a:ext cx="5796117" cy="517202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it-IT" sz="2000" dirty="0">
                <a:latin typeface="+mj-lt"/>
              </a:rPr>
              <a:t>There is a strong link between components diagrams and deployment diagrams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it-IT" sz="2000" dirty="0">
                <a:latin typeface="+mj-lt"/>
              </a:rPr>
              <a:t>Deployment diagrams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it-IT" sz="2000" dirty="0">
                <a:latin typeface="+mj-lt"/>
              </a:rPr>
              <a:t>Show the physical relationship between hardware and software in a system</a:t>
            </a:r>
            <a:endParaRPr lang="it-IT" dirty="0">
              <a:latin typeface="+mj-lt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it-IT" sz="2000" dirty="0">
                <a:latin typeface="+mj-lt"/>
              </a:rPr>
              <a:t>Hardware elements:</a:t>
            </a:r>
          </a:p>
          <a:p>
            <a:pPr lvl="3">
              <a:lnSpc>
                <a:spcPct val="90000"/>
              </a:lnSpc>
              <a:buFontTx/>
              <a:buChar char="-"/>
              <a:defRPr/>
            </a:pPr>
            <a:r>
              <a:rPr lang="it-IT" sz="2000" dirty="0">
                <a:solidFill>
                  <a:srgbClr val="C00000"/>
                </a:solidFill>
                <a:latin typeface="+mj-lt"/>
              </a:rPr>
              <a:t>Computers (clients, servers)</a:t>
            </a:r>
          </a:p>
          <a:p>
            <a:pPr lvl="3">
              <a:lnSpc>
                <a:spcPct val="90000"/>
              </a:lnSpc>
              <a:buFontTx/>
              <a:buChar char="-"/>
              <a:defRPr/>
            </a:pPr>
            <a:r>
              <a:rPr lang="it-IT" sz="2000" dirty="0">
                <a:solidFill>
                  <a:srgbClr val="C00000"/>
                </a:solidFill>
                <a:latin typeface="+mj-lt"/>
              </a:rPr>
              <a:t>Embedded processors (microprocessor)</a:t>
            </a:r>
          </a:p>
          <a:p>
            <a:pPr lvl="3">
              <a:lnSpc>
                <a:spcPct val="90000"/>
              </a:lnSpc>
              <a:buFontTx/>
              <a:buChar char="-"/>
              <a:defRPr/>
            </a:pPr>
            <a:r>
              <a:rPr lang="it-IT" sz="2000" dirty="0">
                <a:solidFill>
                  <a:srgbClr val="C00000"/>
                </a:solidFill>
                <a:latin typeface="+mj-lt"/>
              </a:rPr>
              <a:t>Devices (sensors)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it-IT" sz="2000" dirty="0">
                <a:latin typeface="+mj-lt"/>
              </a:rPr>
              <a:t>Are used to show the nodes where software components reside in the run-time system</a:t>
            </a:r>
            <a:endParaRPr lang="it-IT" b="1" dirty="0">
              <a:latin typeface="+mj-lt"/>
            </a:endParaRPr>
          </a:p>
          <a:p>
            <a:pPr>
              <a:buFont typeface="Wingdings" pitchFamily="2" charset="2"/>
              <a:buChar char="q"/>
              <a:defRPr/>
            </a:pPr>
            <a:endParaRPr lang="en-GB" sz="2000" b="1" dirty="0"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 rot="5400000">
            <a:off x="11220487" y="221662"/>
            <a:ext cx="225526" cy="92323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Types of Network Topology | Top 6 Types of Topology with their Benefits">
            <a:extLst>
              <a:ext uri="{FF2B5EF4-FFF2-40B4-BE49-F238E27FC236}">
                <a16:creationId xmlns:a16="http://schemas.microsoft.com/office/drawing/2014/main" id="{91BDC9F4-698F-4745-BBED-B4EC66E4E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342" y="2024217"/>
            <a:ext cx="6046839" cy="388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7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 diagram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7048" y="2039815"/>
            <a:ext cx="11046596" cy="417810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it-IT" sz="2000" dirty="0">
                <a:latin typeface="+mj-lt"/>
              </a:rPr>
              <a:t>Deployment diagrams contain artifact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it-IT" sz="2000" dirty="0">
                <a:latin typeface="+mj-lt"/>
              </a:rPr>
              <a:t>An artifact </a:t>
            </a:r>
          </a:p>
          <a:p>
            <a:pPr marL="742950" lvl="1" indent="-285750">
              <a:lnSpc>
                <a:spcPct val="90000"/>
              </a:lnSpc>
              <a:buSzPct val="70000"/>
              <a:buFont typeface="Wingdings" pitchFamily="2" charset="2"/>
              <a:buChar char="n"/>
              <a:defRPr/>
            </a:pPr>
            <a:r>
              <a:rPr lang="it-IT" sz="2000" dirty="0">
                <a:latin typeface="+mj-lt"/>
              </a:rPr>
              <a:t>Is the specification of a phisycal piece of information</a:t>
            </a:r>
          </a:p>
          <a:p>
            <a:pPr marL="742950" lvl="1" indent="-285750">
              <a:lnSpc>
                <a:spcPct val="90000"/>
              </a:lnSpc>
              <a:buSzPct val="70000"/>
              <a:buFont typeface="Wingdings" pitchFamily="2" charset="2"/>
              <a:buChar char="n"/>
              <a:defRPr/>
            </a:pPr>
            <a:r>
              <a:rPr lang="it-IT" sz="2000" dirty="0">
                <a:latin typeface="+mj-lt"/>
              </a:rPr>
              <a:t>Ex: source files, binary executable files, </a:t>
            </a:r>
            <a:br>
              <a:rPr lang="it-IT" sz="2000" dirty="0">
                <a:latin typeface="+mj-lt"/>
              </a:rPr>
            </a:br>
            <a:r>
              <a:rPr lang="it-IT" sz="2000" dirty="0">
                <a:latin typeface="+mj-lt"/>
              </a:rPr>
              <a:t>table in a database system, etc.</a:t>
            </a:r>
          </a:p>
          <a:p>
            <a:pPr marL="742950" lvl="1" indent="-285750">
              <a:lnSpc>
                <a:spcPct val="90000"/>
              </a:lnSpc>
              <a:buSzPct val="70000"/>
              <a:buFont typeface="Wingdings" pitchFamily="2" charset="2"/>
              <a:buChar char="n"/>
              <a:defRPr/>
            </a:pPr>
            <a:r>
              <a:rPr lang="it-IT" sz="2000" dirty="0">
                <a:latin typeface="+mj-lt"/>
              </a:rPr>
              <a:t>An artifact defined by the user, </a:t>
            </a:r>
            <a:br>
              <a:rPr lang="it-IT" sz="2000" dirty="0">
                <a:latin typeface="+mj-lt"/>
              </a:rPr>
            </a:br>
            <a:r>
              <a:rPr lang="it-IT" sz="2000" dirty="0">
                <a:latin typeface="+mj-lt"/>
              </a:rPr>
              <a:t>represents a concrete element in the physical world</a:t>
            </a:r>
            <a:endParaRPr lang="it-IT" sz="2400" dirty="0">
              <a:latin typeface="Bell MT" pitchFamily="18" charset="0"/>
            </a:endParaRPr>
          </a:p>
          <a:p>
            <a:pPr>
              <a:buFont typeface="Wingdings" pitchFamily="2" charset="2"/>
              <a:buChar char="q"/>
              <a:defRPr/>
            </a:pPr>
            <a:endParaRPr lang="it-IT" sz="2400" dirty="0">
              <a:latin typeface="Bell MT" pitchFamily="18" charset="0"/>
            </a:endParaRPr>
          </a:p>
          <a:p>
            <a:pPr>
              <a:buFont typeface="Wingdings" pitchFamily="2" charset="2"/>
              <a:buChar char="q"/>
              <a:defRPr/>
            </a:pPr>
            <a:endParaRPr lang="it-IT" b="1" dirty="0">
              <a:latin typeface="+mj-lt"/>
            </a:endParaRPr>
          </a:p>
          <a:p>
            <a:pPr>
              <a:buFont typeface="Wingdings" pitchFamily="2" charset="2"/>
              <a:buChar char="q"/>
              <a:defRPr/>
            </a:pPr>
            <a:endParaRPr lang="en-GB" sz="2000" b="1" dirty="0"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25526" cy="92323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14" descr="deploy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402" y="1867402"/>
            <a:ext cx="4422775" cy="488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35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 diagram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7048" y="2039815"/>
            <a:ext cx="11046596" cy="417810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it-IT" sz="2000" dirty="0">
                <a:latin typeface="+mj-lt"/>
              </a:rPr>
              <a:t>An artifact manifest one or more model elements 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it-IT" sz="2000" dirty="0">
                <a:latin typeface="+mj-lt"/>
              </a:rPr>
              <a:t>A &lt;&lt;manifestation&gt;&gt; is the concrete physical of one or</a:t>
            </a:r>
            <a:br>
              <a:rPr lang="it-IT" sz="2000" dirty="0">
                <a:latin typeface="+mj-lt"/>
              </a:rPr>
            </a:br>
            <a:r>
              <a:rPr lang="it-IT" sz="2000" dirty="0">
                <a:latin typeface="+mj-lt"/>
              </a:rPr>
              <a:t>more model elements by an artifact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it-IT" sz="2000" dirty="0">
                <a:latin typeface="+mj-lt"/>
              </a:rPr>
              <a:t>This model element often is a component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it-IT" sz="2000" dirty="0">
                <a:latin typeface="+mj-lt"/>
              </a:rPr>
              <a:t>A manifestation is notated as a dashed line with an open</a:t>
            </a:r>
            <a:br>
              <a:rPr lang="it-IT" sz="2000" dirty="0">
                <a:latin typeface="+mj-lt"/>
              </a:rPr>
            </a:br>
            <a:r>
              <a:rPr lang="it-IT" sz="2000" dirty="0">
                <a:latin typeface="+mj-lt"/>
              </a:rPr>
              <a:t>arrow-head labeled with the keyword &lt;&lt;manifest&gt;&gt; </a:t>
            </a:r>
            <a:endParaRPr lang="it-IT" sz="2000" b="1" dirty="0">
              <a:latin typeface="+mj-lt"/>
            </a:endParaRPr>
          </a:p>
          <a:p>
            <a:pPr>
              <a:buFont typeface="Wingdings" pitchFamily="2" charset="2"/>
              <a:buChar char="q"/>
              <a:defRPr/>
            </a:pPr>
            <a:endParaRPr lang="en-GB" sz="2000" b="1" dirty="0"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25526" cy="92323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8" descr="manifestB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28834" y="1883568"/>
            <a:ext cx="4837343" cy="497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45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5503" y="1978410"/>
            <a:ext cx="11220994" cy="3795373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en-US" sz="2200" dirty="0"/>
              <a:t>Modularity is an attribute of software that allows a program to be intellectually manageable into distinct logical parts</a:t>
            </a:r>
          </a:p>
          <a:p>
            <a:pPr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sz="2200" dirty="0">
                <a:solidFill>
                  <a:srgbClr val="7030A0"/>
                </a:solidFill>
              </a:rPr>
              <a:t>Modularity is the degree to which a system's components are logically separated into distinct parts called module and recombined again</a:t>
            </a:r>
          </a:p>
          <a:p>
            <a:pPr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it-IT" sz="2200" dirty="0">
                <a:solidFill>
                  <a:srgbClr val="0070C0"/>
                </a:solidFill>
                <a:latin typeface="+mj-lt"/>
              </a:rPr>
              <a:t>Modular unit with well-defined interfaces that is replaceable within its environment</a:t>
            </a:r>
          </a:p>
          <a:p>
            <a:pPr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it-IT" sz="2200" dirty="0">
                <a:latin typeface="+mj-lt"/>
              </a:rPr>
              <a:t>Specifies a CONTRACT of the services that it provides to its clients and that it requires from others components in terms of its provided and required interfaces</a:t>
            </a:r>
          </a:p>
          <a:p>
            <a:pPr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it-IT" sz="2200" dirty="0">
                <a:latin typeface="+mj-lt"/>
              </a:rPr>
              <a:t>A component is encapsulated, its internals are hidden and inaccessible</a:t>
            </a:r>
          </a:p>
          <a:p>
            <a:pPr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it-IT" sz="2200" dirty="0">
                <a:latin typeface="+mj-lt"/>
              </a:rPr>
              <a:t>Its dependencies are designed such that it can be treated as independently as possible</a:t>
            </a:r>
            <a:endParaRPr lang="en-GB" sz="2200" dirty="0"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25526" cy="92323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352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notation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1115" y="1955409"/>
            <a:ext cx="11220994" cy="47197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GB" sz="2000" dirty="0">
                <a:latin typeface="+mj-lt"/>
              </a:rPr>
              <a:t> A Component is shown as a rectangle with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GB" sz="2000" dirty="0">
                <a:latin typeface="+mj-lt"/>
              </a:rPr>
              <a:t>A keyword  </a:t>
            </a:r>
            <a:r>
              <a:rPr lang="en-GB" sz="2000" b="1" dirty="0">
                <a:latin typeface="+mj-lt"/>
              </a:rPr>
              <a:t>&lt;&lt;component&gt;&gt;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GB" sz="2000" i="1" dirty="0">
                <a:latin typeface="+mj-lt"/>
              </a:rPr>
              <a:t>Optionally, </a:t>
            </a:r>
            <a:r>
              <a:rPr lang="en-GB" sz="2000" dirty="0">
                <a:latin typeface="+mj-lt"/>
              </a:rPr>
              <a:t>in the right hand corner a </a:t>
            </a:r>
            <a:r>
              <a:rPr lang="en-GB" sz="2000" b="1" dirty="0">
                <a:latin typeface="+mj-lt"/>
              </a:rPr>
              <a:t>component icon </a:t>
            </a:r>
            <a:r>
              <a:rPr lang="en-GB" sz="2000" dirty="0">
                <a:latin typeface="+mj-lt"/>
              </a:rPr>
              <a:t>can be displayed  (a component icon is a rectangle with two smaller rectangles sticking out from left-hand side, this symbol is a visual </a:t>
            </a:r>
            <a:br>
              <a:rPr lang="en-GB" sz="2000" dirty="0">
                <a:latin typeface="+mj-lt"/>
              </a:rPr>
            </a:br>
            <a:r>
              <a:rPr lang="en-GB" sz="2000" dirty="0">
                <a:latin typeface="+mj-lt"/>
              </a:rPr>
              <a:t>stereotype) 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GB" sz="2000" dirty="0">
                <a:latin typeface="+mj-lt"/>
              </a:rPr>
              <a:t>The </a:t>
            </a:r>
            <a:r>
              <a:rPr lang="en-GB" sz="2000" b="1" dirty="0">
                <a:latin typeface="+mj-lt"/>
              </a:rPr>
              <a:t>component Name</a:t>
            </a:r>
          </a:p>
          <a:p>
            <a:pPr lvl="1">
              <a:buFont typeface="Wingdings" pitchFamily="2" charset="2"/>
              <a:buChar char="§"/>
              <a:defRPr/>
            </a:pPr>
            <a:endParaRPr lang="en-GB" sz="2000" b="1" dirty="0">
              <a:latin typeface="+mj-lt"/>
            </a:endParaRPr>
          </a:p>
          <a:p>
            <a:pPr lvl="1">
              <a:buFont typeface="Wingdings" pitchFamily="2" charset="2"/>
              <a:buChar char="§"/>
              <a:defRPr/>
            </a:pPr>
            <a:endParaRPr lang="en-GB" sz="2000" b="1" dirty="0">
              <a:latin typeface="+mj-lt"/>
            </a:endParaRPr>
          </a:p>
          <a:p>
            <a:pPr>
              <a:buFont typeface="Wingdings" pitchFamily="2" charset="2"/>
              <a:buChar char="q"/>
              <a:defRPr/>
            </a:pPr>
            <a:r>
              <a:rPr lang="en-GB" sz="2400" dirty="0">
                <a:latin typeface="Bell MT" pitchFamily="18" charset="0"/>
              </a:rPr>
              <a:t> </a:t>
            </a:r>
            <a:r>
              <a:rPr lang="en-GB" sz="2000" dirty="0">
                <a:latin typeface="+mj-lt"/>
              </a:rPr>
              <a:t>Components can be labelled with a stereotype (categorize).  There are a number of standard </a:t>
            </a:r>
            <a:br>
              <a:rPr lang="en-GB" sz="2000" dirty="0">
                <a:latin typeface="+mj-lt"/>
              </a:rPr>
            </a:br>
            <a:r>
              <a:rPr lang="en-GB" sz="2000" dirty="0">
                <a:latin typeface="+mj-lt"/>
              </a:rPr>
              <a:t>  stereotypes , example</a:t>
            </a:r>
            <a:br>
              <a:rPr lang="en-GB" sz="2000" dirty="0">
                <a:latin typeface="+mj-lt"/>
              </a:rPr>
            </a:br>
            <a:r>
              <a:rPr lang="en-GB" sz="2000" dirty="0">
                <a:latin typeface="+mj-lt"/>
              </a:rPr>
              <a:t>        </a:t>
            </a:r>
            <a:r>
              <a:rPr lang="en-GB" sz="2000" dirty="0">
                <a:solidFill>
                  <a:srgbClr val="C00000"/>
                </a:solidFill>
                <a:latin typeface="+mj-lt"/>
              </a:rPr>
              <a:t>&lt;&lt;entity&gt;&gt;</a:t>
            </a:r>
            <a:br>
              <a:rPr lang="en-GB" sz="2000" dirty="0">
                <a:solidFill>
                  <a:srgbClr val="C00000"/>
                </a:solidFill>
                <a:latin typeface="+mj-lt"/>
              </a:rPr>
            </a:br>
            <a:r>
              <a:rPr lang="en-GB" sz="2000" dirty="0">
                <a:solidFill>
                  <a:srgbClr val="C00000"/>
                </a:solidFill>
                <a:latin typeface="+mj-lt"/>
              </a:rPr>
              <a:t>        &lt;&lt;subsystem&gt;&gt;</a:t>
            </a:r>
            <a:endParaRPr lang="en-GB" sz="2000" dirty="0"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25526" cy="92323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27907" y="3671997"/>
            <a:ext cx="4038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9180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elements: interface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192" y="1851107"/>
            <a:ext cx="11220994" cy="466344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GB" sz="2000" dirty="0">
                <a:latin typeface="+mj-lt"/>
              </a:rPr>
              <a:t>An interface provides only the operations but not the implementation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GB" sz="2000" dirty="0">
                <a:latin typeface="+mj-lt"/>
              </a:rPr>
              <a:t>A Component defines its behaviour in terms of provided and required interfaces (input and output from/to the interface)</a:t>
            </a:r>
            <a:endParaRPr lang="en-GB" sz="2000" b="1" dirty="0">
              <a:latin typeface="+mj-lt"/>
            </a:endParaRPr>
          </a:p>
          <a:p>
            <a:pPr>
              <a:buFont typeface="Wingdings" pitchFamily="2" charset="2"/>
              <a:buChar char="q"/>
              <a:defRPr/>
            </a:pPr>
            <a:r>
              <a:rPr lang="en-GB" sz="2000" b="1" dirty="0">
                <a:solidFill>
                  <a:srgbClr val="C00000"/>
                </a:solidFill>
                <a:latin typeface="+mj-lt"/>
              </a:rPr>
              <a:t>Provided Interface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it-IT" sz="2000" dirty="0">
                <a:latin typeface="+mj-lt"/>
              </a:rPr>
              <a:t>Characterize services that the component offers to its environment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it-IT" sz="2000" dirty="0">
                <a:latin typeface="+mj-lt"/>
              </a:rPr>
              <a:t>Is modeled using a ball, labelled with the name, attached by a solid line to the component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it-IT" sz="2000" b="1" dirty="0">
                <a:solidFill>
                  <a:srgbClr val="C00000"/>
                </a:solidFill>
                <a:latin typeface="+mj-lt"/>
              </a:rPr>
              <a:t>Required Interface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it-IT" sz="2000" dirty="0">
                <a:latin typeface="+mj-lt"/>
              </a:rPr>
              <a:t>Characterize services that the component </a:t>
            </a:r>
            <a:r>
              <a:rPr lang="it-IT" sz="2000" b="1" dirty="0">
                <a:latin typeface="+mj-lt"/>
              </a:rPr>
              <a:t>expects</a:t>
            </a:r>
            <a:br>
              <a:rPr lang="it-IT" sz="2000" b="1" dirty="0">
                <a:latin typeface="+mj-lt"/>
              </a:rPr>
            </a:br>
            <a:r>
              <a:rPr lang="it-IT" sz="2000" b="1" dirty="0">
                <a:latin typeface="+mj-lt"/>
              </a:rPr>
              <a:t> </a:t>
            </a:r>
            <a:r>
              <a:rPr lang="it-IT" sz="2000" dirty="0">
                <a:latin typeface="+mj-lt"/>
              </a:rPr>
              <a:t>from its environment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it-IT" sz="2000" dirty="0">
                <a:latin typeface="+mj-lt"/>
              </a:rPr>
              <a:t>Is modeled using a socket, labelled with the name, </a:t>
            </a:r>
            <a:br>
              <a:rPr lang="it-IT" sz="2000" dirty="0">
                <a:latin typeface="+mj-lt"/>
              </a:rPr>
            </a:br>
            <a:r>
              <a:rPr lang="it-IT" sz="2000" dirty="0">
                <a:latin typeface="+mj-lt"/>
              </a:rPr>
              <a:t>attached by a solid line to the component.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25526" cy="92323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6" descr="http://www.ibm.com/developerworks/rational/library/dec04/bell/Bell-Fig4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9623" y="4445391"/>
            <a:ext cx="5412377" cy="24126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293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elements: interface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1115" y="1955409"/>
            <a:ext cx="11220994" cy="118168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it-IT" sz="2200" dirty="0">
                <a:latin typeface="+mj-lt"/>
              </a:rPr>
              <a:t>Where two components provide and require the same interface, these two notations may be combined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25526" cy="92323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8" descr="11b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565" y="3357818"/>
            <a:ext cx="7615653" cy="2128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231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elements: interface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1115" y="1955409"/>
            <a:ext cx="11220994" cy="984739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GB" sz="2000" dirty="0">
                <a:latin typeface="+mj-lt"/>
              </a:rPr>
              <a:t>In a system context where there are multiple components that require or provide a particular </a:t>
            </a:r>
            <a:r>
              <a:rPr lang="en-GB" sz="2000" b="1" dirty="0">
                <a:latin typeface="+mj-lt"/>
              </a:rPr>
              <a:t>component</a:t>
            </a:r>
            <a:r>
              <a:rPr lang="en-GB" sz="2000" dirty="0">
                <a:latin typeface="+mj-lt"/>
              </a:rPr>
              <a:t>,  a notation can be used that combines by joining the </a:t>
            </a:r>
            <a:r>
              <a:rPr lang="en-GB" sz="2000" b="1" dirty="0">
                <a:latin typeface="+mj-lt"/>
              </a:rPr>
              <a:t>components. 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25526" cy="92323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dinBi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8055" y="3043640"/>
            <a:ext cx="9525000" cy="348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57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elements: port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1115" y="1955409"/>
            <a:ext cx="11220994" cy="440318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it-IT" sz="2000" dirty="0">
                <a:latin typeface="+mj-lt"/>
              </a:rPr>
              <a:t>All interactions of a component with its environment are achieved through a port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it-IT" sz="2000" dirty="0">
                <a:latin typeface="+mj-lt"/>
              </a:rPr>
              <a:t>  Specifies a distinct interaction point:</a:t>
            </a:r>
          </a:p>
          <a:p>
            <a:pPr marL="742950" lvl="1" indent="-285750">
              <a:buSzPct val="70000"/>
              <a:buFont typeface="Wingdings" pitchFamily="2" charset="2"/>
              <a:buChar char="n"/>
              <a:defRPr/>
            </a:pPr>
            <a:r>
              <a:rPr lang="it-IT" sz="2000" dirty="0">
                <a:latin typeface="+mj-lt"/>
              </a:rPr>
              <a:t>Between that component and its environment</a:t>
            </a:r>
          </a:p>
          <a:p>
            <a:pPr marL="742950" lvl="1" indent="-285750">
              <a:buSzPct val="70000"/>
              <a:buFont typeface="Wingdings" pitchFamily="2" charset="2"/>
              <a:buChar char="n"/>
              <a:defRPr/>
            </a:pPr>
            <a:r>
              <a:rPr lang="it-IT" sz="2000" dirty="0">
                <a:latin typeface="+mj-lt"/>
              </a:rPr>
              <a:t>Between that component and its internal parts</a:t>
            </a:r>
          </a:p>
          <a:p>
            <a:pPr>
              <a:defRPr/>
            </a:pPr>
            <a:endParaRPr lang="it-IT" sz="2000" dirty="0">
              <a:latin typeface="+mj-lt"/>
            </a:endParaRPr>
          </a:p>
          <a:p>
            <a:pPr>
              <a:buFont typeface="Wingdings" pitchFamily="2" charset="2"/>
              <a:buChar char="q"/>
              <a:defRPr/>
            </a:pPr>
            <a:r>
              <a:rPr lang="it-IT" sz="2000" dirty="0">
                <a:latin typeface="+mj-lt"/>
              </a:rPr>
              <a:t>  Is shown as a small square symbol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it-IT" sz="2000" dirty="0">
                <a:latin typeface="+mj-lt"/>
              </a:rPr>
              <a:t>  Ports can be named, and the name is placed near the square symbol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it-IT" sz="2000" dirty="0">
                <a:latin typeface="+mj-lt"/>
              </a:rPr>
              <a:t>  Is associated with the interfaces that specify the nature of the interactions (provided, required) that  </a:t>
            </a:r>
            <a:br>
              <a:rPr lang="it-IT" sz="2000" dirty="0">
                <a:latin typeface="+mj-lt"/>
              </a:rPr>
            </a:br>
            <a:r>
              <a:rPr lang="it-IT" sz="2000" dirty="0">
                <a:latin typeface="+mj-lt"/>
              </a:rPr>
              <a:t>  may occur over a port</a:t>
            </a:r>
            <a:endParaRPr lang="en-GB" sz="2000" b="1" dirty="0">
              <a:latin typeface="+mj-lt"/>
            </a:endParaRPr>
          </a:p>
          <a:p>
            <a:pPr>
              <a:buFont typeface="Wingdings" pitchFamily="2" charset="2"/>
              <a:buChar char="q"/>
              <a:defRPr/>
            </a:pPr>
            <a:endParaRPr lang="en-GB" sz="2000" b="1" dirty="0"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25526" cy="92323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 descr="p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95150" y="2430523"/>
            <a:ext cx="35083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27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elements: port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1115" y="1955408"/>
            <a:ext cx="11220994" cy="454386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it-IT" sz="2000" dirty="0">
                <a:latin typeface="+mj-lt"/>
              </a:rPr>
              <a:t>Ports can support </a:t>
            </a:r>
            <a:r>
              <a:rPr lang="it-IT" sz="2000" dirty="0">
                <a:solidFill>
                  <a:srgbClr val="0070C0"/>
                </a:solidFill>
                <a:latin typeface="+mj-lt"/>
              </a:rPr>
              <a:t>un-idirectional communication or bi-directional </a:t>
            </a:r>
            <a:r>
              <a:rPr lang="it-IT" sz="2000" dirty="0">
                <a:latin typeface="+mj-lt"/>
              </a:rPr>
              <a:t>communication</a:t>
            </a:r>
          </a:p>
          <a:p>
            <a:pPr>
              <a:buFont typeface="Wingdings" pitchFamily="2" charset="2"/>
              <a:buChar char="q"/>
              <a:defRPr/>
            </a:pPr>
            <a:endParaRPr lang="it-IT" sz="2000" b="1" dirty="0">
              <a:latin typeface="+mj-lt"/>
            </a:endParaRPr>
          </a:p>
          <a:p>
            <a:pPr>
              <a:buFont typeface="Wingdings" pitchFamily="2" charset="2"/>
              <a:buChar char="q"/>
              <a:defRPr/>
            </a:pPr>
            <a:endParaRPr lang="it-IT" sz="2000" b="1" dirty="0">
              <a:latin typeface="+mj-lt"/>
            </a:endParaRPr>
          </a:p>
          <a:p>
            <a:pPr>
              <a:buFont typeface="Wingdings" pitchFamily="2" charset="2"/>
              <a:buChar char="q"/>
              <a:defRPr/>
            </a:pPr>
            <a:endParaRPr lang="it-IT" sz="2000" b="1" dirty="0">
              <a:latin typeface="+mj-lt"/>
            </a:endParaRPr>
          </a:p>
          <a:p>
            <a:pPr>
              <a:buFont typeface="Wingdings" pitchFamily="2" charset="2"/>
              <a:buChar char="q"/>
              <a:defRPr/>
            </a:pPr>
            <a:endParaRPr lang="it-IT" sz="2000" b="1" dirty="0">
              <a:latin typeface="+mj-lt"/>
            </a:endParaRPr>
          </a:p>
          <a:p>
            <a:pPr>
              <a:buNone/>
              <a:defRPr/>
            </a:pPr>
            <a:endParaRPr lang="it-IT" sz="2000" b="1" dirty="0">
              <a:latin typeface="+mj-lt"/>
            </a:endParaRPr>
          </a:p>
          <a:p>
            <a:pPr>
              <a:buFont typeface="Wingdings" pitchFamily="2" charset="2"/>
              <a:buChar char="q"/>
              <a:defRPr/>
            </a:pPr>
            <a:r>
              <a:rPr lang="it-IT" sz="2000" dirty="0">
                <a:latin typeface="+mj-lt"/>
              </a:rPr>
              <a:t>If there are multiple interfaces associated with a port, these interfaces may be listed with the interface icon, separated by a commas</a:t>
            </a:r>
          </a:p>
          <a:p>
            <a:pPr>
              <a:buFont typeface="Wingdings" pitchFamily="2" charset="2"/>
              <a:buChar char="q"/>
              <a:defRPr/>
            </a:pPr>
            <a:endParaRPr lang="it-IT" sz="2000" b="1" dirty="0">
              <a:latin typeface="+mj-lt"/>
            </a:endParaRPr>
          </a:p>
          <a:p>
            <a:pPr>
              <a:buFont typeface="Wingdings" pitchFamily="2" charset="2"/>
              <a:buChar char="q"/>
              <a:defRPr/>
            </a:pPr>
            <a:endParaRPr lang="it-IT" sz="2000" b="1" dirty="0">
              <a:latin typeface="+mj-lt"/>
            </a:endParaRPr>
          </a:p>
          <a:p>
            <a:pPr>
              <a:buFont typeface="Wingdings" pitchFamily="2" charset="2"/>
              <a:buChar char="q"/>
              <a:defRPr/>
            </a:pPr>
            <a:endParaRPr lang="en-GB" sz="2000" b="1" dirty="0"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25526" cy="92323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9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2305087"/>
            <a:ext cx="55626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engin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175" y="2407078"/>
            <a:ext cx="3657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6b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902" y="4951827"/>
            <a:ext cx="7816948" cy="1906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48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diagram: external 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1115" y="1955408"/>
            <a:ext cx="11220994" cy="454386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it-IT" sz="2000" dirty="0">
                <a:solidFill>
                  <a:srgbClr val="7030A0"/>
                </a:solidFill>
                <a:latin typeface="+mj-lt"/>
              </a:rPr>
              <a:t>A component has external view and internal view  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it-IT" sz="2000" dirty="0">
                <a:solidFill>
                  <a:srgbClr val="0070C0"/>
                </a:solidFill>
                <a:latin typeface="+mj-lt"/>
              </a:rPr>
              <a:t>An external view (or black box view) </a:t>
            </a:r>
            <a:r>
              <a:rPr lang="it-IT" sz="2000" dirty="0">
                <a:latin typeface="+mj-lt"/>
              </a:rPr>
              <a:t>shows publicly visible properties and operations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it-IT" sz="2000" dirty="0">
                <a:latin typeface="+mj-lt"/>
              </a:rPr>
              <a:t>An external view of a component is by means of interface symbols sticking out of the component box to communicate outside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it-IT" sz="2000" dirty="0">
                <a:latin typeface="+mj-lt"/>
              </a:rPr>
              <a:t>The interface can be listed in the compartment of a component box</a:t>
            </a:r>
          </a:p>
          <a:p>
            <a:pPr>
              <a:buFont typeface="Wingdings" pitchFamily="2" charset="2"/>
              <a:buChar char="q"/>
              <a:defRPr/>
            </a:pPr>
            <a:endParaRPr lang="it-IT" sz="2000" dirty="0">
              <a:latin typeface="+mj-lt"/>
            </a:endParaRPr>
          </a:p>
          <a:p>
            <a:pPr>
              <a:buFont typeface="Wingdings" pitchFamily="2" charset="2"/>
              <a:buChar char="q"/>
              <a:defRPr/>
            </a:pPr>
            <a:endParaRPr lang="it-IT" sz="2000" b="1" dirty="0">
              <a:solidFill>
                <a:srgbClr val="C00000"/>
              </a:solidFill>
              <a:latin typeface="+mj-lt"/>
            </a:endParaRPr>
          </a:p>
          <a:p>
            <a:pPr>
              <a:buNone/>
              <a:defRPr/>
            </a:pPr>
            <a:endParaRPr lang="it-IT" sz="2000" b="1" dirty="0">
              <a:solidFill>
                <a:srgbClr val="C00000"/>
              </a:solidFill>
              <a:latin typeface="+mj-lt"/>
            </a:endParaRPr>
          </a:p>
          <a:p>
            <a:pPr>
              <a:buFont typeface="Wingdings" pitchFamily="2" charset="2"/>
              <a:buChar char="q"/>
              <a:defRPr/>
            </a:pPr>
            <a:endParaRPr lang="it-IT" sz="2000" b="1" dirty="0">
              <a:latin typeface="+mj-lt"/>
            </a:endParaRPr>
          </a:p>
          <a:p>
            <a:pPr>
              <a:buFont typeface="Wingdings" pitchFamily="2" charset="2"/>
              <a:buChar char="q"/>
              <a:defRPr/>
            </a:pPr>
            <a:endParaRPr lang="it-IT" sz="2000" b="1" dirty="0">
              <a:latin typeface="+mj-lt"/>
            </a:endParaRPr>
          </a:p>
          <a:p>
            <a:pPr>
              <a:buFont typeface="Wingdings" pitchFamily="2" charset="2"/>
              <a:buChar char="q"/>
              <a:defRPr/>
            </a:pPr>
            <a:endParaRPr lang="en-GB" sz="2000" b="1" dirty="0"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25526" cy="92323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21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726" y="4253462"/>
            <a:ext cx="5867400" cy="2307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Provided and required interfaces can be listed in the component compartment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76526" y="4253462"/>
            <a:ext cx="2895600" cy="24286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7060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957</Words>
  <Application>Microsoft Office PowerPoint</Application>
  <PresentationFormat>Widescreen</PresentationFormat>
  <Paragraphs>132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Bell MT</vt:lpstr>
      <vt:lpstr>Calibri</vt:lpstr>
      <vt:lpstr>Gill Sans MT</vt:lpstr>
      <vt:lpstr>Wingdings</vt:lpstr>
      <vt:lpstr>Wingdings 2</vt:lpstr>
      <vt:lpstr>Dividend</vt:lpstr>
      <vt:lpstr>PowerPoint Presentation</vt:lpstr>
      <vt:lpstr>Component</vt:lpstr>
      <vt:lpstr>Component notation</vt:lpstr>
      <vt:lpstr>Component elements: interface</vt:lpstr>
      <vt:lpstr>Component elements: interface</vt:lpstr>
      <vt:lpstr>Component elements: interface</vt:lpstr>
      <vt:lpstr>Component elements: port</vt:lpstr>
      <vt:lpstr>Component elements: port</vt:lpstr>
      <vt:lpstr>Component diagram: external view</vt:lpstr>
      <vt:lpstr>Component diagram: internal view</vt:lpstr>
      <vt:lpstr>Component diagram: internal view</vt:lpstr>
      <vt:lpstr>Component diagram: connector</vt:lpstr>
      <vt:lpstr>Component diagram: connector</vt:lpstr>
      <vt:lpstr>Deployment  diagram</vt:lpstr>
      <vt:lpstr>Deployment  diagram</vt:lpstr>
      <vt:lpstr>Deployment 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OOAD - Ch.08 - Component and Deployment Diagram</dc:title>
  <dc:subject>Object Oriented Analysis and Design (OOAD)</dc:subject>
  <dc:creator>M. Mahmudul Hasan</dc:creator>
  <cp:lastModifiedBy>M. Mahmudul Hasan</cp:lastModifiedBy>
  <cp:revision>29</cp:revision>
  <dcterms:created xsi:type="dcterms:W3CDTF">2019-05-13T08:37:20Z</dcterms:created>
  <dcterms:modified xsi:type="dcterms:W3CDTF">2021-07-31T16:51:52Z</dcterms:modified>
</cp:coreProperties>
</file>