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99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3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19/08/2021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4.jpe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606035" y="486697"/>
            <a:ext cx="3405526" cy="293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u="sng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object oriented analysis and design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2210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10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design pattern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1" descr="C:\Users\teacher\Desktop\download.jpg">
            <a:extLst>
              <a:ext uri="{FF2B5EF4-FFF2-40B4-BE49-F238E27FC236}">
                <a16:creationId xmlns:a16="http://schemas.microsoft.com/office/drawing/2014/main" id="{1799BA9A-E3B9-47F7-BB6C-545ACE6A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6697" y="3333135"/>
            <a:ext cx="3598606" cy="1887793"/>
          </a:xfrm>
          <a:prstGeom prst="rect">
            <a:avLst/>
          </a:prstGeom>
          <a:noFill/>
        </p:spPr>
      </p:pic>
      <p:pic>
        <p:nvPicPr>
          <p:cNvPr id="31" name="Picture 3" descr="https://encrypted-tbn2.gstatic.com/images?q=tbn:ANd9GcTZSqWmbgJA9IY9oTGf6ls2w158A103Jg2WEGhWbMSOl3O_igInBAxJpJ9N">
            <a:extLst>
              <a:ext uri="{FF2B5EF4-FFF2-40B4-BE49-F238E27FC236}">
                <a16:creationId xmlns:a16="http://schemas.microsoft.com/office/drawing/2014/main" id="{ACD720F7-42BA-49BE-A110-5F854754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86697" y="5279921"/>
            <a:ext cx="3598606" cy="1080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4" y="554191"/>
            <a:ext cx="11029950" cy="61093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ell MT" pitchFamily="18" charset="0"/>
              </a:rPr>
              <a:t>Strategy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884903" y="1399920"/>
            <a:ext cx="11029950" cy="3894752"/>
          </a:xfrm>
        </p:spPr>
        <p:txBody>
          <a:bodyPr>
            <a:noAutofit/>
          </a:bodyPr>
          <a:lstStyle/>
          <a:p>
            <a:pPr marL="0" lvl="1"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</a:rPr>
              <a:t>Strategy pattern</a:t>
            </a:r>
            <a:r>
              <a:rPr lang="en-US" altLang="en-US" sz="2200" dirty="0">
                <a:latin typeface="+mj-lt"/>
              </a:rPr>
              <a:t> allows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selection of one of several algorithms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dynamically</a:t>
            </a:r>
            <a:endParaRPr lang="en-US" sz="2200" dirty="0">
              <a:solidFill>
                <a:srgbClr val="7030A0"/>
              </a:solidFill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In Strategy pattern, a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class behavior or its algorithm can be changed at run time</a:t>
            </a:r>
            <a:r>
              <a:rPr lang="en-US" sz="2200" dirty="0">
                <a:latin typeface="+mj-lt"/>
              </a:rPr>
              <a:t>. </a:t>
            </a:r>
          </a:p>
          <a:p>
            <a:pPr marL="0" lvl="1"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 Strategies don’t hide everything --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client code is typically aware that there are a number of </a:t>
            </a:r>
            <a:br>
              <a:rPr lang="en-US" altLang="en-US" sz="2200" dirty="0">
                <a:solidFill>
                  <a:srgbClr val="0070C0"/>
                </a:solidFill>
                <a:latin typeface="+mj-lt"/>
              </a:rPr>
            </a:b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      strategies and has some criteria to choose among them </a:t>
            </a:r>
            <a:r>
              <a:rPr lang="en-US" altLang="en-US" sz="2200" dirty="0">
                <a:latin typeface="+mj-lt"/>
              </a:rPr>
              <a:t>--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shifts the algorithm decision to 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     the client.</a:t>
            </a:r>
          </a:p>
          <a:p>
            <a:pPr marL="0" lvl="1"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In Strategy pattern, we create objects which represent various strategies and a context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   object whose behavior varies as per its strategy object. The strategy object changes the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   executing algorithm of the context object. </a:t>
            </a:r>
            <a:endParaRPr lang="en-GB" sz="2200" dirty="0"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7D3FB65-8FAF-4F99-8A31-F629DE40032E}"/>
              </a:ext>
            </a:extLst>
          </p:cNvPr>
          <p:cNvSpPr txBox="1">
            <a:spLocks/>
          </p:cNvSpPr>
          <p:nvPr/>
        </p:nvSpPr>
        <p:spPr>
          <a:xfrm rot="5400000">
            <a:off x="11771670" y="199102"/>
            <a:ext cx="250723" cy="58993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75B916-B6B7-4855-9374-D7719212460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1852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factory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2138936"/>
            <a:ext cx="11029616" cy="227630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When a method returns one of several possible classes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that share a common super class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Class is chosen at run time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Factory pattern allows to </a:t>
            </a:r>
            <a:r>
              <a:rPr lang="en-US" sz="2200" dirty="0">
                <a:solidFill>
                  <a:srgbClr val="0070C0"/>
                </a:solidFill>
                <a:latin typeface="+mj-lt"/>
              </a:rPr>
              <a:t>create objects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without specifying the exact class of object that </a:t>
            </a:r>
            <a:br>
              <a:rPr lang="en-US" sz="2200" dirty="0">
                <a:solidFill>
                  <a:srgbClr val="7030A0"/>
                </a:solidFill>
                <a:latin typeface="+mj-lt"/>
              </a:rPr>
            </a:br>
            <a:r>
              <a:rPr lang="en-US" sz="2200" dirty="0">
                <a:solidFill>
                  <a:srgbClr val="7030A0"/>
                </a:solidFill>
                <a:latin typeface="+mj-lt"/>
              </a:rPr>
              <a:t>  will be created</a:t>
            </a:r>
            <a:endParaRPr lang="en-GB" sz="2200" dirty="0">
              <a:solidFill>
                <a:srgbClr val="7030A0"/>
              </a:solidFill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ED96127-2973-4671-8B7A-C0CB2AF8E8FC}"/>
              </a:ext>
            </a:extLst>
          </p:cNvPr>
          <p:cNvSpPr txBox="1">
            <a:spLocks/>
          </p:cNvSpPr>
          <p:nvPr/>
        </p:nvSpPr>
        <p:spPr>
          <a:xfrm rot="5400000">
            <a:off x="11852787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6F0BB1-3D05-4056-B756-5AACFBAA5EFA}"/>
              </a:ext>
            </a:extLst>
          </p:cNvPr>
          <p:cNvSpPr>
            <a:spLocks noGrp="1"/>
          </p:cNvSpPr>
          <p:nvPr/>
        </p:nvSpPr>
        <p:spPr>
          <a:xfrm>
            <a:off x="-152401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72562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73151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R.S. Pressman &amp; Associates, Inc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AD0CE9-9E54-4FF6-B6A8-3472BC6CE3F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9191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What is design pattern?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5183" y="2165309"/>
            <a:ext cx="11065625" cy="17927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+mj-lt"/>
              </a:rPr>
              <a:t>  A design pattern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describes a problem that occurs over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and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over in software engineering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+mj-lt"/>
              </a:rPr>
              <a:t>  And then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describes the solution in a sufficiently generic manner </a:t>
            </a:r>
            <a:r>
              <a:rPr lang="en-US" altLang="en-US" sz="2200" dirty="0">
                <a:latin typeface="+mj-lt"/>
              </a:rPr>
              <a:t>as to be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applicable in a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 wide variety of contexts.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lang="en-US" altLang="en-US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3909242-2972-42A4-84A9-8E5626AE150C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503AA-C18A-47EF-9E6D-75BF6BC33DFF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3189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Typical pattern format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5394" y="2165309"/>
            <a:ext cx="10905414" cy="334721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 The pattern name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 The problem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Specification of the problem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Explanation why it is important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Applications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Examples of known uses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462C849-AD8D-4EAE-AA60-962AB714C290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6B467A-009C-4DBF-BE31-A60CA3C5FC08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6871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Software measurement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943240"/>
            <a:ext cx="10879288" cy="447062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latin typeface="+mj-lt"/>
              </a:rPr>
              <a:t>The solution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A description of classes possibly with a structure diagram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A language independent implementation, with language-specific issues as appropriate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Sample code</a:t>
            </a:r>
          </a:p>
          <a:p>
            <a:pPr lvl="1">
              <a:buFont typeface="Wingdings" pitchFamily="2" charset="2"/>
              <a:buChar char="§"/>
            </a:pPr>
            <a:endParaRPr lang="en-US" altLang="en-US" sz="2000" dirty="0">
              <a:solidFill>
                <a:srgbClr val="00206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latin typeface="+mj-lt"/>
              </a:rPr>
              <a:t>Consequences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Results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Trade-offs of using the pattern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A discussion of related patterns</a:t>
            </a:r>
            <a:endParaRPr lang="en-US" altLang="en-US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B9613FB-ACB9-40F7-A749-AB8B7BA5B8E9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5B468C-8210-4553-BC13-1DDAC708486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707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adapter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1943240"/>
            <a:ext cx="11029616" cy="447062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dirty="0">
                <a:latin typeface="+mj-lt"/>
              </a:rPr>
              <a:t>An adapter is used when you need to use an existing class, but its interface is not the one you need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An adapter changes an interface into one that a client expects</a:t>
            </a:r>
            <a:r>
              <a:rPr lang="en-US" altLang="en-US" sz="2000" dirty="0">
                <a:latin typeface="+mj-lt"/>
              </a:rPr>
              <a:t>.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FF0000"/>
                </a:solidFill>
                <a:latin typeface="+mj-lt"/>
              </a:rPr>
            </a:br>
            <a:r>
              <a:rPr lang="en-US" sz="2000" dirty="0">
                <a:solidFill>
                  <a:srgbClr val="FF0000"/>
                </a:solidFill>
                <a:latin typeface="+mj-lt"/>
              </a:rPr>
              <a:t>              “Putting a Square Plug in a Round Socket”</a:t>
            </a:r>
            <a:br>
              <a:rPr lang="en-US" sz="2000" dirty="0">
                <a:solidFill>
                  <a:srgbClr val="FF0000"/>
                </a:solidFill>
                <a:latin typeface="+mj-lt"/>
              </a:rPr>
            </a:br>
            <a:endParaRPr lang="en-US" alt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latin typeface="+mj-lt"/>
              </a:rPr>
              <a:t>Implementing an adapter may require little work or a great deal of work depending on the size and complexity of the target interface.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latin typeface="+mj-lt"/>
              </a:rPr>
              <a:t>An adapter wraps an object to change its interface, a decorator wraps an object to add new behaviors and responsibilities. </a:t>
            </a:r>
            <a:endParaRPr lang="en-GB" sz="2000" dirty="0">
              <a:latin typeface="+mj-lt"/>
            </a:endParaRPr>
          </a:p>
        </p:txBody>
      </p:sp>
      <p:pic>
        <p:nvPicPr>
          <p:cNvPr id="8" name="Picture 6" descr="http://cleverbirdbanter.files.wordpress.com/2012/01/plug-and-sock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73146" y="2983822"/>
            <a:ext cx="3905794" cy="1423850"/>
          </a:xfrm>
          <a:prstGeom prst="rect">
            <a:avLst/>
          </a:prstGeom>
          <a:noFill/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5103720-A939-44F4-A98C-58C483FD19DB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46E428-B8EE-409A-BBD1-1603B105B832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3295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adapter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0563" y="1904051"/>
            <a:ext cx="11029616" cy="3334155"/>
          </a:xfrm>
        </p:spPr>
        <p:txBody>
          <a:bodyPr>
            <a:noAutofit/>
          </a:bodyPr>
          <a:lstStyle/>
          <a:p>
            <a:r>
              <a:rPr lang="en-US" altLang="en-US" sz="2200" b="1" dirty="0">
                <a:solidFill>
                  <a:srgbClr val="C00000"/>
                </a:solidFill>
                <a:latin typeface="+mj-lt"/>
              </a:rPr>
              <a:t>Scenario: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you have an existing software system that you need to work a new vendor library into it, but the new vendor designed their interfaces differently than the last vendor</a:t>
            </a:r>
          </a:p>
          <a:p>
            <a:r>
              <a:rPr lang="en-US" altLang="en-US" sz="2200" dirty="0">
                <a:latin typeface="+mj-lt"/>
              </a:rPr>
              <a:t> What to do? </a:t>
            </a:r>
          </a:p>
          <a:p>
            <a:pPr lvl="1"/>
            <a:endParaRPr lang="en-US" altLang="en-US" sz="2200" dirty="0">
              <a:latin typeface="+mj-lt"/>
            </a:endParaRPr>
          </a:p>
          <a:p>
            <a:pPr lvl="1"/>
            <a:endParaRPr lang="en-US" altLang="en-US" sz="2200" dirty="0">
              <a:latin typeface="+mj-lt"/>
            </a:endParaRPr>
          </a:p>
          <a:p>
            <a:pPr lvl="1"/>
            <a:endParaRPr lang="en-US" altLang="en-US" sz="2200" dirty="0">
              <a:latin typeface="+mj-lt"/>
            </a:endParaRPr>
          </a:p>
          <a:p>
            <a:r>
              <a:rPr lang="en-US" altLang="en-US" sz="2200" dirty="0">
                <a:latin typeface="+mj-lt"/>
              </a:rPr>
              <a:t>Write a class that adapts the new vendor interface into the one you’re expecting</a:t>
            </a:r>
            <a:endParaRPr lang="en-GB" sz="2200" dirty="0">
              <a:latin typeface="+mj-lt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21131" y="3544275"/>
            <a:ext cx="1904411" cy="685800"/>
          </a:xfrm>
          <a:prstGeom prst="homePlate">
            <a:avLst>
              <a:gd name="adj" fmla="val 471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764190">
            <a:off x="4655355" y="3530769"/>
            <a:ext cx="1752504" cy="6858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615350" y="3620372"/>
            <a:ext cx="16378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j-lt"/>
              </a:rPr>
              <a:t>Your Existing </a:t>
            </a:r>
          </a:p>
          <a:p>
            <a:pPr eaLnBrk="1" hangingPunct="1"/>
            <a:r>
              <a:rPr lang="en-US" altLang="en-US" dirty="0">
                <a:latin typeface="+mj-lt"/>
              </a:rPr>
              <a:t>System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999785" y="3571128"/>
            <a:ext cx="129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j-lt"/>
              </a:rPr>
              <a:t>Vendor </a:t>
            </a:r>
          </a:p>
          <a:p>
            <a:pPr eaLnBrk="1" hangingPunct="1"/>
            <a:r>
              <a:rPr lang="en-US" altLang="en-US" dirty="0">
                <a:latin typeface="+mj-lt"/>
              </a:rPr>
              <a:t>Class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408329" y="3685562"/>
            <a:ext cx="480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229FF"/>
                </a:solidFill>
                <a:latin typeface="+mj-lt"/>
              </a:rPr>
              <a:t>Their interface doesn’t match the one you’ve written your code against. Not going to work!</a:t>
            </a: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427129" y="4142762"/>
            <a:ext cx="1981200" cy="457200"/>
          </a:xfrm>
          <a:custGeom>
            <a:avLst/>
            <a:gdLst>
              <a:gd name="T0" fmla="*/ 2147483647 w 1144"/>
              <a:gd name="T1" fmla="*/ 0 h 496"/>
              <a:gd name="T2" fmla="*/ 2147483647 w 1144"/>
              <a:gd name="T3" fmla="*/ 367056039 h 496"/>
              <a:gd name="T4" fmla="*/ 347551882 w 1144"/>
              <a:gd name="T5" fmla="*/ 326272150 h 496"/>
              <a:gd name="T6" fmla="*/ 102220949 w 1144"/>
              <a:gd name="T7" fmla="*/ 122352647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1144"/>
              <a:gd name="T13" fmla="*/ 0 h 496"/>
              <a:gd name="T14" fmla="*/ 1144 w 1144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4" h="496">
                <a:moveTo>
                  <a:pt x="1144" y="0"/>
                </a:moveTo>
                <a:cubicBezTo>
                  <a:pt x="1084" y="184"/>
                  <a:pt x="1024" y="368"/>
                  <a:pt x="856" y="432"/>
                </a:cubicBezTo>
                <a:cubicBezTo>
                  <a:pt x="688" y="496"/>
                  <a:pt x="272" y="432"/>
                  <a:pt x="136" y="384"/>
                </a:cubicBezTo>
                <a:cubicBezTo>
                  <a:pt x="0" y="336"/>
                  <a:pt x="20" y="240"/>
                  <a:pt x="4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3436529" y="5342604"/>
            <a:ext cx="1905000" cy="685800"/>
          </a:xfrm>
          <a:prstGeom prst="homePlate">
            <a:avLst>
              <a:gd name="adj" fmla="val 471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436529" y="5342604"/>
            <a:ext cx="18155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+mj-lt"/>
              </a:rPr>
              <a:t>Your Existing </a:t>
            </a:r>
          </a:p>
          <a:p>
            <a:pPr eaLnBrk="1" hangingPunct="1"/>
            <a:r>
              <a:rPr lang="en-US" altLang="en-US" sz="1800" dirty="0">
                <a:latin typeface="+mj-lt"/>
              </a:rPr>
              <a:t>System</a:t>
            </a:r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 rot="10764190">
            <a:off x="6411849" y="5352509"/>
            <a:ext cx="1905329" cy="6858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789329" y="5342604"/>
            <a:ext cx="9262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+mj-lt"/>
              </a:rPr>
              <a:t>Vendor </a:t>
            </a:r>
          </a:p>
          <a:p>
            <a:pPr eaLnBrk="1" hangingPunct="1"/>
            <a:r>
              <a:rPr lang="en-US" altLang="en-US" sz="1800" dirty="0">
                <a:latin typeface="+mj-lt"/>
              </a:rPr>
              <a:t>Class</a:t>
            </a: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2979329" y="6104604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229FF"/>
                </a:solidFill>
                <a:latin typeface="+mj-lt"/>
              </a:rPr>
              <a:t>No code changes</a:t>
            </a: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5112929" y="6104604"/>
            <a:ext cx="1221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229FF"/>
                </a:solidFill>
                <a:latin typeface="+mj-lt"/>
              </a:rPr>
              <a:t> New code</a:t>
            </a:r>
          </a:p>
        </p:txBody>
      </p: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6636929" y="6028404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229FF"/>
                </a:solidFill>
                <a:latin typeface="+mj-lt"/>
              </a:rPr>
              <a:t>No code changes</a:t>
            </a: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5252102" y="5352506"/>
            <a:ext cx="1219200" cy="675898"/>
          </a:xfrm>
          <a:prstGeom prst="chevron">
            <a:avLst>
              <a:gd name="adj" fmla="val 30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5464481" y="5510080"/>
            <a:ext cx="9454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+mj-lt"/>
              </a:rPr>
              <a:t>Adapter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38491FC6-B5A5-4CAD-B27F-278E04A7FEEA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DFD68BB-2FD1-4E84-A13A-6220995AA51D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6401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FAÇADE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1916867"/>
            <a:ext cx="11029616" cy="435305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A façade is used when you need to simplify and unify a large interface or a complex set of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interfaces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</a:t>
            </a:r>
            <a:r>
              <a:rPr lang="en-US" altLang="en-US" sz="2200" b="1" dirty="0">
                <a:latin typeface="+mj-lt"/>
              </a:rPr>
              <a:t>Façade Pattern</a:t>
            </a:r>
            <a:r>
              <a:rPr lang="en-US" altLang="en-US" sz="2200" dirty="0">
                <a:latin typeface="+mj-lt"/>
              </a:rPr>
              <a:t> provides a unified interface to a set of interfaces in a subsystem.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Façade defines a higher-level interface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that makes the subsystem easier to use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A façade decouples the client from a complex subsystem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Implementing a façade requires that we compose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the façade with its subsystem and use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delegation to perform the work of the façade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A </a:t>
            </a:r>
            <a:r>
              <a:rPr lang="en-US" altLang="en-US" sz="2200" dirty="0">
                <a:solidFill>
                  <a:srgbClr val="7030A0"/>
                </a:solidFill>
              </a:rPr>
              <a:t>façade “wraps” a set of objects to simplify</a:t>
            </a:r>
            <a:endParaRPr lang="en-US" sz="2200" dirty="0">
              <a:solidFill>
                <a:srgbClr val="7030A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This pattern hides all the complexity behind</a:t>
            </a:r>
            <a:endParaRPr lang="en-GB" sz="2200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131" y="4023359"/>
            <a:ext cx="4898572" cy="287382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1A88A4-0863-45A9-AAAF-D20DFE77A33C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E7816B-4391-4D79-B2CE-424B8BD4EF8F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758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observer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1916868"/>
            <a:ext cx="11029616" cy="3399716"/>
          </a:xfrm>
        </p:spPr>
        <p:txBody>
          <a:bodyPr>
            <a:noAutofit/>
          </a:bodyPr>
          <a:lstStyle/>
          <a:p>
            <a:pPr marL="0" lvl="1"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Observer pattern </a:t>
            </a:r>
            <a:r>
              <a:rPr lang="en-US" sz="2200" dirty="0">
                <a:latin typeface="+mj-lt"/>
              </a:rPr>
              <a:t>is used when there is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one-to-many relationship between objects </a:t>
            </a:r>
            <a:r>
              <a:rPr lang="en-US" sz="2200" dirty="0">
                <a:latin typeface="+mj-lt"/>
              </a:rPr>
              <a:t>such as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  </a:t>
            </a:r>
            <a:r>
              <a:rPr lang="en-US" sz="2200" dirty="0">
                <a:solidFill>
                  <a:srgbClr val="0070C0"/>
                </a:solidFill>
                <a:latin typeface="+mj-lt"/>
              </a:rPr>
              <a:t>if one object is modified, its dependent objects are to be notified automatically</a:t>
            </a:r>
            <a:endParaRPr lang="en-US" altLang="en-US" sz="2200" dirty="0">
              <a:solidFill>
                <a:srgbClr val="0070C0"/>
              </a:solidFill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Example:  </a:t>
            </a:r>
            <a:r>
              <a:rPr lang="en-US" sz="2200" dirty="0">
                <a:latin typeface="+mj-lt"/>
              </a:rPr>
              <a:t>when you subscribe to your local newspaper agent, every time there is a new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  edition, it gets delivered to you</a:t>
            </a:r>
            <a:endParaRPr lang="en-US" altLang="en-US" sz="2200" dirty="0"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It is mainly used to implement distributed event handling systems</a:t>
            </a: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7D70CA4-17F6-4B68-A808-E3DDB48EBE55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43663E-47AC-4102-8F1C-E665C647A907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8791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singleton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1" y="1916868"/>
            <a:ext cx="11261763" cy="3423758"/>
          </a:xfrm>
        </p:spPr>
        <p:txBody>
          <a:bodyPr>
            <a:noAutofit/>
          </a:bodyPr>
          <a:lstStyle/>
          <a:p>
            <a:pPr marL="0" lvl="1"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The Singleton pattern ensures </a:t>
            </a:r>
            <a:r>
              <a:rPr lang="en-US" altLang="en-US" sz="2200" dirty="0">
                <a:latin typeface="+mj-lt"/>
              </a:rPr>
              <a:t>you have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at most one instance of a class </a:t>
            </a:r>
            <a:r>
              <a:rPr lang="en-US" altLang="en-US" sz="2200" dirty="0">
                <a:latin typeface="+mj-lt"/>
              </a:rPr>
              <a:t>in your application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   (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One of a Kind Objects</a:t>
            </a:r>
            <a:r>
              <a:rPr lang="en-US" sz="2200" dirty="0">
                <a:latin typeface="+mj-lt"/>
              </a:rPr>
              <a:t>)</a:t>
            </a:r>
          </a:p>
          <a:p>
            <a:pPr marL="0" lvl="1"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For example, in a system there should be only one window manager (or only a file system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 or only a print spooler)</a:t>
            </a:r>
            <a:endParaRPr lang="en-US" altLang="en-US" sz="2200" dirty="0"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If more than one instantiated: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Incorrect program behavior</a:t>
            </a:r>
            <a:r>
              <a:rPr lang="en-US" altLang="en-US" sz="2200" dirty="0">
                <a:latin typeface="+mj-lt"/>
              </a:rPr>
              <a:t>,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overuse of resources,  inconsistent 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   results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6FE651E-5588-4194-9104-78005CFA7415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A7B4A4-26FF-46C2-B9C7-EC9DF217B4F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4615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815</Words>
  <Application>Microsoft Office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Bell MT</vt:lpstr>
      <vt:lpstr>Book Antiqua</vt:lpstr>
      <vt:lpstr>Calibri</vt:lpstr>
      <vt:lpstr>Gill Sans MT</vt:lpstr>
      <vt:lpstr>Wingdings</vt:lpstr>
      <vt:lpstr>Wingdings 2</vt:lpstr>
      <vt:lpstr>Dividend</vt:lpstr>
      <vt:lpstr>PowerPoint Presentation</vt:lpstr>
      <vt:lpstr>What is design pattern?</vt:lpstr>
      <vt:lpstr>Typical pattern format</vt:lpstr>
      <vt:lpstr>Software measurement</vt:lpstr>
      <vt:lpstr>adapter</vt:lpstr>
      <vt:lpstr>adapter</vt:lpstr>
      <vt:lpstr>FAÇADE</vt:lpstr>
      <vt:lpstr>observer</vt:lpstr>
      <vt:lpstr>singleton</vt:lpstr>
      <vt:lpstr>Strategy</vt:lpstr>
      <vt:lpstr>factory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- Ch.10 - Design Pattern</dc:title>
  <dc:subject>Object Oriented Analysis and Design (OOAD)</dc:subject>
  <dc:creator>M. Mahmudul Hasan</dc:creator>
  <cp:lastModifiedBy>M. Mahmudul Hasan</cp:lastModifiedBy>
  <cp:revision>45</cp:revision>
  <dcterms:created xsi:type="dcterms:W3CDTF">2019-05-13T08:37:20Z</dcterms:created>
  <dcterms:modified xsi:type="dcterms:W3CDTF">2021-08-19T06:57:05Z</dcterms:modified>
</cp:coreProperties>
</file>