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196" autoAdjust="0"/>
  </p:normalViewPr>
  <p:slideViewPr>
    <p:cSldViewPr snapToGrid="0">
      <p:cViewPr varScale="1">
        <p:scale>
          <a:sx n="85" d="100"/>
          <a:sy n="85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7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7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7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7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990C2-58E6-4B77-8F57-BE5E13EE3463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87B9F7F-C6A3-45F4-8C26-B9DBA261E3B6}" type="slidenum">
              <a:rPr lang="en-US" smtClean="0"/>
              <a:t>‹#›</a:t>
            </a:fld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D58FF82-569E-49EA-9F4D-68F40DF1494A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1651" y="382378"/>
            <a:ext cx="4886325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656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990C2-58E6-4B77-8F57-BE5E13EE3463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B9F7F-C6A3-45F4-8C26-B9DBA261E3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3655D2-9ED4-45D2-B363-2C1DFDD5294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1651" y="382378"/>
            <a:ext cx="4886325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369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990C2-58E6-4B77-8F57-BE5E13EE3463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B9F7F-C6A3-45F4-8C26-B9DBA261E3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AAAB21-7C47-4A38-A05D-D3614F154F0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1651" y="382378"/>
            <a:ext cx="4886325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584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990C2-58E6-4B77-8F57-BE5E13EE3463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B9F7F-C6A3-45F4-8C26-B9DBA261E3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C1EEFE-A9D8-4A56-BF89-031075C803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1651" y="382378"/>
            <a:ext cx="4886325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818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DBD990C2-58E6-4B77-8F57-BE5E13EE3463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87B9F7F-C6A3-45F4-8C26-B9DBA261E3B6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26EF0B8-5DD8-4335-BA37-8DFCE4DCB0D9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1651" y="382378"/>
            <a:ext cx="4886325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370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990C2-58E6-4B77-8F57-BE5E13EE3463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B9F7F-C6A3-45F4-8C26-B9DBA261E3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244235-EFC7-427C-972D-17328DDAC47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1651" y="382378"/>
            <a:ext cx="4886325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841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990C2-58E6-4B77-8F57-BE5E13EE3463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B9F7F-C6A3-45F4-8C26-B9DBA261E3B6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879DFEE-D91C-4640-8B95-231669DD3AF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1651" y="382378"/>
            <a:ext cx="4886325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190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990C2-58E6-4B77-8F57-BE5E13EE3463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B9F7F-C6A3-45F4-8C26-B9DBA261E3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23F3E8-E128-427F-9DE5-B1E797775F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1651" y="382378"/>
            <a:ext cx="4886325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049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990C2-58E6-4B77-8F57-BE5E13EE3463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B9F7F-C6A3-45F4-8C26-B9DBA261E3B6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B3A7B9-7CE6-4BFC-92B1-844B1BD14AA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1651" y="382378"/>
            <a:ext cx="4886325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430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990C2-58E6-4B77-8F57-BE5E13EE3463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B9F7F-C6A3-45F4-8C26-B9DBA261E3B6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62537C4-420E-4004-AEA9-A28F07725F98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1651" y="382378"/>
            <a:ext cx="4886325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212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990C2-58E6-4B77-8F57-BE5E13EE3463}" type="datetimeFigureOut">
              <a:rPr lang="en-US" smtClean="0"/>
              <a:t>12/5/2024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B9F7F-C6A3-45F4-8C26-B9DBA261E3B6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4C862CA-6CBE-410A-A9E3-DA311FD453DA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1651" y="382378"/>
            <a:ext cx="4886325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478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microsoft.com/office/2007/relationships/hdphoto" Target="../media/hdphoto2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DBD990C2-58E6-4B77-8F57-BE5E13EE3463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87B9F7F-C6A3-45F4-8C26-B9DBA261E3B6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0B5D9E8-25E9-43C1-93C6-66F2B3A684E8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1651" y="382378"/>
            <a:ext cx="4886325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150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D4F7B-7184-4BC5-B179-CF6963D11B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6087" y="1379912"/>
            <a:ext cx="10266218" cy="3150523"/>
          </a:xfrm>
        </p:spPr>
        <p:txBody>
          <a:bodyPr/>
          <a:lstStyle/>
          <a:p>
            <a:r>
              <a:rPr lang="en-US" sz="5400" dirty="0">
                <a:latin typeface="+mn-lt"/>
              </a:rPr>
              <a:t>Supervised Machine Learning: Regression </a:t>
            </a:r>
            <a:br>
              <a:rPr lang="en-US" sz="5400" dirty="0">
                <a:latin typeface="+mn-lt"/>
              </a:rPr>
            </a:br>
            <a:r>
              <a:rPr lang="en-US" sz="5400" dirty="0">
                <a:latin typeface="+mn-lt"/>
              </a:rPr>
              <a:t>and Classification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A438AA-64C0-4926-8006-7C5E61957F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6087" y="4804756"/>
            <a:ext cx="10208029" cy="16209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tencil" panose="040409050D0802020404" pitchFamily="82" charset="0"/>
              </a:rPr>
              <a:t>Machine Learning Specialization</a:t>
            </a:r>
          </a:p>
        </p:txBody>
      </p:sp>
    </p:spTree>
    <p:extLst>
      <p:ext uri="{BB962C8B-B14F-4D97-AF65-F5344CB8AC3E}">
        <p14:creationId xmlns:p14="http://schemas.microsoft.com/office/powerpoint/2010/main" val="15823329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5D31B-5616-4D24-BD48-6825DDC62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277024" cy="1609344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+mn-lt"/>
              </a:rPr>
              <a:t>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916181-D197-4A2B-8C24-C0DC707D46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9847" y="2121407"/>
                <a:ext cx="10277025" cy="4661777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>
                    <a:latin typeface="Source Sans 3 Light" panose="020B0303030403020204" pitchFamily="34" charset="0"/>
                  </a:rPr>
                  <a:t>Gradient Descent Convergence: </a:t>
                </a:r>
                <a:r>
                  <a:rPr lang="en-US" dirty="0">
                    <a:latin typeface="Source Sans 3 Light" panose="020B0303030403020204" pitchFamily="34" charset="0"/>
                  </a:rPr>
                  <a:t>Learning Curve plot of cost J in terms of iteration shows cost J decreasing over iteration.</a:t>
                </a:r>
              </a:p>
              <a:p>
                <a:r>
                  <a:rPr lang="en-US" b="1" dirty="0">
                    <a:latin typeface="Source Sans 3 Light" panose="020B0303030403020204" pitchFamily="34" charset="0"/>
                  </a:rPr>
                  <a:t>Auto converge </a:t>
                </a:r>
                <a:r>
                  <a:rPr lang="en-US" dirty="0">
                    <a:latin typeface="Source Sans 3 Light" panose="020B0303030403020204" pitchFamily="34" charset="0"/>
                  </a:rPr>
                  <a:t>test can be performed by check decrease of cost J less than constant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=0.001</m:t>
                    </m:r>
                  </m:oMath>
                </a14:m>
                <a:r>
                  <a:rPr lang="en-US" dirty="0">
                    <a:latin typeface="Source Sans 3 Light" panose="020B0303030403020204" pitchFamily="34" charset="0"/>
                  </a:rPr>
                  <a:t>  </a:t>
                </a:r>
              </a:p>
              <a:p>
                <a:r>
                  <a:rPr lang="en-US" b="1" dirty="0">
                    <a:latin typeface="Source Sans 3 Light" panose="020B0303030403020204" pitchFamily="34" charset="0"/>
                  </a:rPr>
                  <a:t>Learning curve </a:t>
                </a:r>
                <a:r>
                  <a:rPr lang="en-US" dirty="0">
                    <a:latin typeface="Source Sans 3 Light" panose="020B0303030403020204" pitchFamily="34" charset="0"/>
                  </a:rPr>
                  <a:t>creates wiggle or diverge or increase of cost J if learning rate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>
                    <a:latin typeface="Source Sans 3 Light" panose="020B0303030403020204" pitchFamily="34" charset="0"/>
                  </a:rPr>
                  <a:t> is very large</a:t>
                </a:r>
              </a:p>
              <a:p>
                <a:r>
                  <a:rPr lang="en-US" dirty="0">
                    <a:latin typeface="Source Sans 3 Light" panose="020B0303030403020204" pitchFamily="34" charset="0"/>
                  </a:rPr>
                  <a:t>Choose values of learning rate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>
                    <a:latin typeface="Source Sans 3 Light" panose="020B0303030403020204" pitchFamily="34" charset="0"/>
                  </a:rPr>
                  <a:t> from </a:t>
                </a:r>
                <a:r>
                  <a:rPr lang="en-US" b="1" dirty="0">
                    <a:latin typeface="Source Sans 3 Light" panose="020B0303030403020204" pitchFamily="34" charset="0"/>
                  </a:rPr>
                  <a:t>0.001</a:t>
                </a:r>
                <a:r>
                  <a:rPr lang="en-US" dirty="0">
                    <a:latin typeface="Source Sans 3 Light" panose="020B0303030403020204" pitchFamily="34" charset="0"/>
                  </a:rPr>
                  <a:t> to 1 increasing by 3 fold as 0.001, 0.003, 0.01, 0.03, 0.1</a:t>
                </a:r>
              </a:p>
              <a:p>
                <a:r>
                  <a:rPr lang="en-US" b="1" dirty="0">
                    <a:latin typeface="Source Sans 3 Light" panose="020B0303030403020204" pitchFamily="34" charset="0"/>
                  </a:rPr>
                  <a:t>Feature Engineering</a:t>
                </a:r>
                <a:r>
                  <a:rPr lang="en-US" dirty="0">
                    <a:latin typeface="Source Sans 3 Light" panose="020B0303030403020204" pitchFamily="34" charset="0"/>
                  </a:rPr>
                  <a:t>: Choose custom features by </a:t>
                </a:r>
                <a:r>
                  <a:rPr lang="en-US" b="1" dirty="0">
                    <a:latin typeface="Source Sans 3 Light" panose="020B0303030403020204" pitchFamily="34" charset="0"/>
                  </a:rPr>
                  <a:t>transforming or combining </a:t>
                </a:r>
                <a:r>
                  <a:rPr lang="en-US" dirty="0">
                    <a:latin typeface="Source Sans 3 Light" panose="020B0303030403020204" pitchFamily="34" charset="0"/>
                  </a:rPr>
                  <a:t>original features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Source Sans 3 Light" panose="020B0303030403020204" pitchFamily="34" charset="0"/>
                  </a:rPr>
                  <a:t>   EX: Take area as a new feature for predicting housing price from given input length and width </a:t>
                </a:r>
              </a:p>
              <a:p>
                <a:r>
                  <a:rPr lang="en-US" b="1" dirty="0">
                    <a:latin typeface="Source Sans 3 Light" panose="020B0303030403020204" pitchFamily="34" charset="0"/>
                  </a:rPr>
                  <a:t>Polynomial Regression</a:t>
                </a:r>
                <a:r>
                  <a:rPr lang="en-US" dirty="0">
                    <a:latin typeface="Source Sans 3 Light" panose="020B0303030403020204" pitchFamily="34" charset="0"/>
                  </a:rPr>
                  <a:t>: Polynomial function of 2</a:t>
                </a:r>
                <a:r>
                  <a:rPr lang="en-US" baseline="30000" dirty="0">
                    <a:latin typeface="Source Sans 3 Light" panose="020B0303030403020204" pitchFamily="34" charset="0"/>
                  </a:rPr>
                  <a:t>nd</a:t>
                </a:r>
                <a:r>
                  <a:rPr lang="en-US" dirty="0">
                    <a:latin typeface="Source Sans 3 Light" panose="020B0303030403020204" pitchFamily="34" charset="0"/>
                  </a:rPr>
                  <a:t>, 3</a:t>
                </a:r>
                <a:r>
                  <a:rPr lang="en-US" baseline="30000" dirty="0">
                    <a:latin typeface="Source Sans 3 Light" panose="020B0303030403020204" pitchFamily="34" charset="0"/>
                  </a:rPr>
                  <a:t>rd</a:t>
                </a:r>
                <a:r>
                  <a:rPr lang="en-US" dirty="0">
                    <a:latin typeface="Source Sans 3 Light" panose="020B0303030403020204" pitchFamily="34" charset="0"/>
                  </a:rPr>
                  <a:t>, 4</a:t>
                </a:r>
                <a:r>
                  <a:rPr lang="en-US" baseline="30000" dirty="0">
                    <a:latin typeface="Source Sans 3 Light" panose="020B0303030403020204" pitchFamily="34" charset="0"/>
                  </a:rPr>
                  <a:t>th</a:t>
                </a:r>
                <a:r>
                  <a:rPr lang="en-US" dirty="0">
                    <a:latin typeface="Source Sans 3 Light" panose="020B0303030403020204" pitchFamily="34" charset="0"/>
                  </a:rPr>
                  <a:t> or 5</a:t>
                </a:r>
                <a:r>
                  <a:rPr lang="en-US" baseline="30000" dirty="0">
                    <a:latin typeface="Source Sans 3 Light" panose="020B0303030403020204" pitchFamily="34" charset="0"/>
                  </a:rPr>
                  <a:t>th</a:t>
                </a:r>
                <a:r>
                  <a:rPr lang="en-US" dirty="0">
                    <a:latin typeface="Source Sans 3 Light" panose="020B0303030403020204" pitchFamily="34" charset="0"/>
                  </a:rPr>
                  <a:t> degree is chosen as hypothesis to </a:t>
                </a:r>
                <a:r>
                  <a:rPr lang="en-US" b="1" dirty="0">
                    <a:latin typeface="Source Sans 3 Light" panose="020B0303030403020204" pitchFamily="34" charset="0"/>
                  </a:rPr>
                  <a:t>fit curve or non-linear function </a:t>
                </a:r>
                <a:r>
                  <a:rPr lang="en-US" dirty="0">
                    <a:latin typeface="Source Sans 3 Light" panose="020B0303030403020204" pitchFamily="34" charset="0"/>
                  </a:rPr>
                  <a:t>for the input data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d>
                          <m:dPr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sub>
                    </m:sSub>
                    <m:d>
                      <m:d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1800" dirty="0">
                    <a:latin typeface="Source Sans 3 Light" panose="020B0303030403020204" pitchFamily="34" charset="0"/>
                  </a:rPr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sub>
                    </m:sSub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rad>
                    <m:r>
                      <a:rPr lang="en-US" sz="18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sz="1800" dirty="0">
                  <a:latin typeface="Source Sans 3 Light" panose="020B0303030403020204" pitchFamily="34" charset="0"/>
                </a:endParaRPr>
              </a:p>
              <a:p>
                <a:r>
                  <a:rPr lang="en-US" dirty="0">
                    <a:latin typeface="Source Sans 3 Light" panose="020B0303030403020204" pitchFamily="34" charset="0"/>
                  </a:rPr>
                  <a:t>Feature scaling is needed for </a:t>
                </a:r>
                <a:r>
                  <a:rPr lang="en-US" b="1" dirty="0">
                    <a:latin typeface="Source Sans 3 Light" panose="020B0303030403020204" pitchFamily="34" charset="0"/>
                  </a:rPr>
                  <a:t>polynomial regression </a:t>
                </a:r>
                <a:r>
                  <a:rPr lang="en-US" dirty="0">
                    <a:latin typeface="Source Sans 3 Light" panose="020B0303030403020204" pitchFamily="34" charset="0"/>
                  </a:rPr>
                  <a:t>to keep features in comparable range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916181-D197-4A2B-8C24-C0DC707D46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9847" y="2121407"/>
                <a:ext cx="10277025" cy="4661777"/>
              </a:xfrm>
              <a:blipFill>
                <a:blip r:embed="rId2"/>
                <a:stretch>
                  <a:fillRect l="-237" t="-1176" r="-4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89101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3CF28DB-B89C-4FF5-A325-E884F46CE1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071" y="4068839"/>
            <a:ext cx="5627857" cy="278916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6E5D31B-5616-4D24-BD48-6825DDC62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277024" cy="1609344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+mn-lt"/>
              </a:rPr>
              <a:t>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16181-D197-4A2B-8C24-C0DC707D4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7" y="2121407"/>
            <a:ext cx="10277025" cy="4661777"/>
          </a:xfrm>
        </p:spPr>
        <p:txBody>
          <a:bodyPr>
            <a:normAutofit/>
          </a:bodyPr>
          <a:lstStyle/>
          <a:p>
            <a:r>
              <a:rPr lang="en-US" b="1" dirty="0">
                <a:latin typeface="Source Sans 3 Light" panose="020B0303030403020204" pitchFamily="34" charset="0"/>
              </a:rPr>
              <a:t>Logistic Regression </a:t>
            </a:r>
            <a:r>
              <a:rPr lang="en-US" dirty="0">
                <a:latin typeface="Source Sans 3 Light" panose="020B0303030403020204" pitchFamily="34" charset="0"/>
              </a:rPr>
              <a:t>solves </a:t>
            </a:r>
            <a:r>
              <a:rPr lang="en-US" b="1" dirty="0">
                <a:latin typeface="Source Sans 3 Light" panose="020B0303030403020204" pitchFamily="34" charset="0"/>
              </a:rPr>
              <a:t>classification</a:t>
            </a:r>
            <a:r>
              <a:rPr lang="en-US" dirty="0">
                <a:latin typeface="Source Sans 3 Light" panose="020B0303030403020204" pitchFamily="34" charset="0"/>
              </a:rPr>
              <a:t> problem by predicting output </a:t>
            </a:r>
            <a:r>
              <a:rPr lang="en-US" b="1" dirty="0">
                <a:latin typeface="Source Sans 3 Light" panose="020B0303030403020204" pitchFamily="34" charset="0"/>
              </a:rPr>
              <a:t>category</a:t>
            </a:r>
            <a:r>
              <a:rPr lang="en-US" dirty="0">
                <a:latin typeface="Source Sans 3 Light" panose="020B0303030403020204" pitchFamily="34" charset="0"/>
              </a:rPr>
              <a:t> from a group of classes. Categorization from </a:t>
            </a:r>
            <a:r>
              <a:rPr lang="en-US" b="1" dirty="0">
                <a:latin typeface="Source Sans 3 Light" panose="020B0303030403020204" pitchFamily="34" charset="0"/>
              </a:rPr>
              <a:t>only two output classes (Y/N, T/F) </a:t>
            </a:r>
            <a:r>
              <a:rPr lang="en-US" dirty="0">
                <a:latin typeface="Source Sans 3 Light" panose="020B0303030403020204" pitchFamily="34" charset="0"/>
              </a:rPr>
              <a:t>is </a:t>
            </a:r>
            <a:r>
              <a:rPr lang="en-US" b="1" dirty="0">
                <a:latin typeface="Source Sans 3 Light" panose="020B0303030403020204" pitchFamily="34" charset="0"/>
              </a:rPr>
              <a:t>Binary Classification</a:t>
            </a:r>
            <a:r>
              <a:rPr lang="en-US" dirty="0">
                <a:latin typeface="Source Sans 3 Light" panose="020B0303030403020204" pitchFamily="34" charset="0"/>
              </a:rPr>
              <a:t>.</a:t>
            </a:r>
          </a:p>
          <a:p>
            <a:r>
              <a:rPr lang="en-US" b="1" dirty="0">
                <a:latin typeface="Source Sans 3 Light" panose="020B0303030403020204" pitchFamily="34" charset="0"/>
              </a:rPr>
              <a:t>Decision Boundary</a:t>
            </a:r>
            <a:r>
              <a:rPr lang="en-US" dirty="0">
                <a:latin typeface="Source Sans 3 Light" panose="020B0303030403020204" pitchFamily="34" charset="0"/>
              </a:rPr>
              <a:t> </a:t>
            </a:r>
            <a:r>
              <a:rPr lang="en-US" b="1" dirty="0">
                <a:latin typeface="Source Sans 3 Light" panose="020B0303030403020204" pitchFamily="34" charset="0"/>
              </a:rPr>
              <a:t>separates class points</a:t>
            </a:r>
            <a:r>
              <a:rPr lang="en-US" dirty="0">
                <a:latin typeface="Source Sans 3 Light" panose="020B0303030403020204" pitchFamily="34" charset="0"/>
              </a:rPr>
              <a:t>, can be linear or non-linear lines</a:t>
            </a:r>
          </a:p>
          <a:p>
            <a:r>
              <a:rPr lang="en-US" dirty="0">
                <a:latin typeface="Source Sans 3 Light" panose="020B0303030403020204" pitchFamily="34" charset="0"/>
              </a:rPr>
              <a:t> Linear Regression function with </a:t>
            </a:r>
            <a:r>
              <a:rPr lang="en-US" b="1" dirty="0">
                <a:latin typeface="Source Sans 3 Light" panose="020B0303030403020204" pitchFamily="34" charset="0"/>
              </a:rPr>
              <a:t>threshold in straight line decision boundary</a:t>
            </a:r>
            <a:r>
              <a:rPr lang="en-US" dirty="0">
                <a:latin typeface="Source Sans 3 Light" panose="020B0303030403020204" pitchFamily="34" charset="0"/>
              </a:rPr>
              <a:t> misclassify new value as the best fit line shift to the left or right for new data. </a:t>
            </a:r>
          </a:p>
          <a:p>
            <a:r>
              <a:rPr lang="en-US" b="1" dirty="0">
                <a:latin typeface="Source Sans 3 Light" panose="020B0303030403020204" pitchFamily="34" charset="0"/>
              </a:rPr>
              <a:t>Logistic Function </a:t>
            </a:r>
            <a:r>
              <a:rPr lang="en-US" dirty="0">
                <a:latin typeface="Source Sans 3 Light" panose="020B0303030403020204" pitchFamily="34" charset="0"/>
              </a:rPr>
              <a:t>classifies regression model output or fit into classes based on </a:t>
            </a:r>
            <a:r>
              <a:rPr lang="en-US" b="1" dirty="0">
                <a:latin typeface="Source Sans 3 Light" panose="020B0303030403020204" pitchFamily="34" charset="0"/>
              </a:rPr>
              <a:t>threshold</a:t>
            </a:r>
          </a:p>
        </p:txBody>
      </p:sp>
    </p:spTree>
    <p:extLst>
      <p:ext uri="{BB962C8B-B14F-4D97-AF65-F5344CB8AC3E}">
        <p14:creationId xmlns:p14="http://schemas.microsoft.com/office/powerpoint/2010/main" val="42626179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5D31B-5616-4D24-BD48-6825DDC62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277024" cy="1609344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+mn-lt"/>
              </a:rPr>
              <a:t>logistic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916181-D197-4A2B-8C24-C0DC707D46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9847" y="2121407"/>
                <a:ext cx="10404977" cy="4661777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>
                    <a:latin typeface="Source Sans 3 Light" panose="020B0303030403020204" pitchFamily="34" charset="0"/>
                  </a:rPr>
                  <a:t>Sigmoid Function </a:t>
                </a:r>
                <a:r>
                  <a:rPr lang="en-US" dirty="0">
                    <a:latin typeface="Source Sans 3 Light" panose="020B0303030403020204" pitchFamily="34" charset="0"/>
                  </a:rPr>
                  <a:t>output between 0 and 1, threshold can be 0.5</a:t>
                </a:r>
              </a:p>
              <a:p>
                <a:r>
                  <a:rPr lang="en-US" dirty="0">
                    <a:latin typeface="Source Sans 3 Light" panose="020B0303030403020204" pitchFamily="34" charset="0"/>
                  </a:rPr>
                  <a:t> Interpretation: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𝑤𝑏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=1|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>
                    <a:latin typeface="Source Sans 3 Light" panose="020B0303030403020204" pitchFamily="34" charset="0"/>
                  </a:rPr>
                  <a:t> </a:t>
                </a:r>
              </a:p>
              <a:p>
                <a:r>
                  <a:rPr lang="en-US" dirty="0">
                    <a:latin typeface="Source Sans 3 Light" panose="020B0303030403020204" pitchFamily="34" charset="0"/>
                  </a:rPr>
                  <a:t>Linear Decision Boundary: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d>
                          <m:dPr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sub>
                    </m:sSub>
                    <m:d>
                      <m:d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sz="1800" dirty="0">
                  <a:latin typeface="Source Sans 3 Light" panose="020B0303030403020204" pitchFamily="34" charset="0"/>
                </a:endParaRPr>
              </a:p>
              <a:p>
                <a:r>
                  <a:rPr lang="en-US" dirty="0">
                    <a:latin typeface="Source Sans 3 Light" panose="020B0303030403020204" pitchFamily="34" charset="0"/>
                  </a:rPr>
                  <a:t>Non-Linear Decision Boundary: </a:t>
                </a:r>
              </a:p>
              <a:p>
                <a:pPr marL="0" indent="0" algn="ctr">
                  <a:buNone/>
                </a:pPr>
                <a:r>
                  <a:rPr lang="en-US" sz="1800" dirty="0">
                    <a:latin typeface="Source Sans 3 Light" panose="020B0303030403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d>
                          <m:dPr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sub>
                    </m:sSub>
                    <m:d>
                      <m:d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sz="1800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d>
                            <m:dPr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sub>
                      </m:sSub>
                      <m:d>
                        <m:d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1800" dirty="0">
                  <a:latin typeface="Source Sans 3 Light" panose="020B0303030403020204" pitchFamily="34" charset="0"/>
                </a:endParaRPr>
              </a:p>
              <a:p>
                <a:r>
                  <a:rPr lang="en-US" dirty="0">
                    <a:latin typeface="Source Sans 3 Light" panose="020B0303030403020204" pitchFamily="34" charset="0"/>
                  </a:rPr>
                  <a:t>Logistic Regression </a:t>
                </a:r>
                <a:r>
                  <a:rPr lang="en-US" b="1" dirty="0">
                    <a:latin typeface="Source Sans 3 Light" panose="020B0303030403020204" pitchFamily="34" charset="0"/>
                  </a:rPr>
                  <a:t>hypothesis</a:t>
                </a:r>
                <a:r>
                  <a:rPr lang="en-US" dirty="0">
                    <a:latin typeface="Source Sans 3 Light" panose="020B0303030403020204" pitchFamily="34" charset="0"/>
                  </a:rPr>
                  <a:t> feds </a:t>
                </a:r>
                <a:r>
                  <a:rPr lang="en-US" b="1" dirty="0">
                    <a:latin typeface="Source Sans 3 Light" panose="020B0303030403020204" pitchFamily="34" charset="0"/>
                  </a:rPr>
                  <a:t>Linear hypothesis into Sigmoid Function </a:t>
                </a:r>
                <a:r>
                  <a:rPr lang="en-US" dirty="0">
                    <a:latin typeface="Source Sans 3 Light" panose="020B0303030403020204" pitchFamily="34" charset="0"/>
                  </a:rPr>
                  <a:t>as output [0,1] </a:t>
                </a:r>
              </a:p>
              <a:p>
                <a:r>
                  <a:rPr lang="en-US" b="1" dirty="0">
                    <a:latin typeface="Source Sans 3 Light" panose="020B0303030403020204" pitchFamily="34" charset="0"/>
                  </a:rPr>
                  <a:t>Cost Function</a:t>
                </a:r>
                <a:r>
                  <a:rPr lang="en-US" dirty="0">
                    <a:latin typeface="Source Sans 3 Light" panose="020B0303030403020204" pitchFamily="34" charset="0"/>
                  </a:rPr>
                  <a:t>: Squared error cost function with </a:t>
                </a:r>
                <a:r>
                  <a:rPr lang="en-US" b="1" dirty="0">
                    <a:latin typeface="Source Sans 3 Light" panose="020B0303030403020204" pitchFamily="34" charset="0"/>
                  </a:rPr>
                  <a:t>Sigmoid function input </a:t>
                </a:r>
                <a:r>
                  <a:rPr lang="en-US" dirty="0">
                    <a:latin typeface="Source Sans 3 Light" panose="020B0303030403020204" pitchFamily="34" charset="0"/>
                  </a:rPr>
                  <a:t>creates </a:t>
                </a:r>
                <a:r>
                  <a:rPr lang="en-US" b="1" dirty="0">
                    <a:latin typeface="Source Sans 3 Light" panose="020B0303030403020204" pitchFamily="34" charset="0"/>
                  </a:rPr>
                  <a:t>wiggle non-convex curve </a:t>
                </a:r>
                <a:r>
                  <a:rPr lang="en-US" dirty="0">
                    <a:latin typeface="Source Sans 3 Light" panose="020B0303030403020204" pitchFamily="34" charset="0"/>
                  </a:rPr>
                  <a:t>with lots of local minima. Log loss function is used to predict </a:t>
                </a:r>
                <a:r>
                  <a:rPr lang="en-US" b="1" dirty="0">
                    <a:latin typeface="Source Sans 3 Light" panose="020B0303030403020204" pitchFamily="34" charset="0"/>
                  </a:rPr>
                  <a:t>true Y </a:t>
                </a:r>
                <a:r>
                  <a:rPr lang="en-US" dirty="0">
                    <a:latin typeface="Source Sans 3 Light" panose="020B0303030403020204" pitchFamily="34" charset="0"/>
                  </a:rPr>
                  <a:t>label with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1" dirty="0">
                        <a:latin typeface="Source Sans 3 Light" panose="020B0303030403020204" pitchFamily="34" charset="0"/>
                      </a:rPr>
                      <m:t>–</m:t>
                    </m:r>
                    <m:r>
                      <m:rPr>
                        <m:nor/>
                      </m:rPr>
                      <a:rPr lang="en-US" b="1" i="0" dirty="0" smtClean="0">
                        <a:latin typeface="Source Sans 3 Light" panose="020B0303030403020204" pitchFamily="34" charset="0"/>
                      </a:rPr>
                      <m:t>log</m:t>
                    </m:r>
                    <m:r>
                      <m:rPr>
                        <m:nor/>
                      </m:rPr>
                      <a:rPr lang="en-US" b="1" dirty="0">
                        <a:latin typeface="Source Sans 3 Light" panose="020B0303030403020204" pitchFamily="34" charset="0"/>
                      </a:rPr>
                      <m:t>(</m:t>
                    </m:r>
                    <m:r>
                      <m:rPr>
                        <m:nor/>
                      </m:rPr>
                      <a:rPr lang="en-US" b="1" i="0" dirty="0" smtClean="0">
                        <a:latin typeface="Source Sans 3 Light" panose="020B0303030403020204" pitchFamily="34" charset="0"/>
                      </a:rPr>
                      <m:t>f</m:t>
                    </m:r>
                    <m:r>
                      <m:rPr>
                        <m:nor/>
                      </m:rPr>
                      <a:rPr lang="en-US" b="1" i="0" dirty="0" smtClean="0">
                        <a:latin typeface="Source Sans 3 Light" panose="020B0303030403020204" pitchFamily="34" charset="0"/>
                      </a:rPr>
                      <m:t>_</m:t>
                    </m:r>
                    <m:r>
                      <m:rPr>
                        <m:nor/>
                      </m:rPr>
                      <a:rPr lang="en-US" b="1" i="0" dirty="0" smtClean="0">
                        <a:latin typeface="Source Sans 3 Light" panose="020B0303030403020204" pitchFamily="34" charset="0"/>
                      </a:rPr>
                      <m:t>wb</m:t>
                    </m:r>
                    <m:r>
                      <m:rPr>
                        <m:nor/>
                      </m:rPr>
                      <a:rPr lang="en-US" b="1" i="0" dirty="0" smtClean="0">
                        <a:latin typeface="Source Sans 3 Light" panose="020B0303030403020204" pitchFamily="34" charset="0"/>
                      </a:rPr>
                      <m:t> (</m:t>
                    </m:r>
                    <m:r>
                      <m:rPr>
                        <m:nor/>
                      </m:rPr>
                      <a:rPr lang="en-US" b="1" dirty="0">
                        <a:latin typeface="Source Sans 3 Light" panose="020B0303030403020204" pitchFamily="34" charset="0"/>
                      </a:rPr>
                      <m:t>X</m:t>
                    </m:r>
                    <m:r>
                      <m:rPr>
                        <m:nor/>
                      </m:rPr>
                      <a:rPr lang="en-US" b="1" dirty="0">
                        <a:latin typeface="Source Sans 3 Light" panose="020B0303030403020204" pitchFamily="34" charset="0"/>
                      </a:rPr>
                      <m:t>))</m:t>
                    </m:r>
                  </m:oMath>
                </a14:m>
                <a:r>
                  <a:rPr lang="en-US" b="1" dirty="0">
                    <a:latin typeface="Source Sans 3 Light" panose="020B0303030403020204" pitchFamily="34" charset="0"/>
                  </a:rPr>
                  <a:t> </a:t>
                </a:r>
                <a:r>
                  <a:rPr lang="en-US" dirty="0">
                    <a:latin typeface="Source Sans 3 Light" panose="020B0303030403020204" pitchFamily="34" charset="0"/>
                  </a:rPr>
                  <a:t>function and </a:t>
                </a:r>
                <a:r>
                  <a:rPr lang="en-US" b="1" dirty="0">
                    <a:latin typeface="Source Sans 3 Light" panose="020B0303030403020204" pitchFamily="34" charset="0"/>
                  </a:rPr>
                  <a:t>false Y</a:t>
                </a:r>
                <a:r>
                  <a:rPr lang="en-US" dirty="0">
                    <a:latin typeface="Source Sans 3 Light" panose="020B0303030403020204" pitchFamily="34" charset="0"/>
                  </a:rPr>
                  <a:t> label with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1" dirty="0">
                        <a:latin typeface="Source Sans 3 Light" panose="020B0303030403020204" pitchFamily="34" charset="0"/>
                      </a:rPr>
                      <m:t>–</m:t>
                    </m:r>
                    <m:r>
                      <m:rPr>
                        <m:nor/>
                      </m:rPr>
                      <a:rPr lang="en-US" b="1" dirty="0">
                        <a:latin typeface="Source Sans 3 Light" panose="020B0303030403020204" pitchFamily="34" charset="0"/>
                      </a:rPr>
                      <m:t>log</m:t>
                    </m:r>
                    <m:r>
                      <m:rPr>
                        <m:nor/>
                      </m:rPr>
                      <a:rPr lang="en-US" b="1" dirty="0">
                        <a:latin typeface="Source Sans 3 Light" panose="020B0303030403020204" pitchFamily="34" charset="0"/>
                      </a:rPr>
                      <m:t>(1−</m:t>
                    </m:r>
                    <m:r>
                      <m:rPr>
                        <m:nor/>
                      </m:rPr>
                      <a:rPr lang="en-US" b="1" dirty="0">
                        <a:latin typeface="Source Sans 3 Light" panose="020B0303030403020204" pitchFamily="34" charset="0"/>
                      </a:rPr>
                      <m:t>f</m:t>
                    </m:r>
                    <m:r>
                      <m:rPr>
                        <m:nor/>
                      </m:rPr>
                      <a:rPr lang="en-US" b="1" dirty="0">
                        <a:latin typeface="Source Sans 3 Light" panose="020B0303030403020204" pitchFamily="34" charset="0"/>
                      </a:rPr>
                      <m:t>_</m:t>
                    </m:r>
                    <m:r>
                      <m:rPr>
                        <m:nor/>
                      </m:rPr>
                      <a:rPr lang="en-US" b="1" dirty="0">
                        <a:latin typeface="Source Sans 3 Light" panose="020B0303030403020204" pitchFamily="34" charset="0"/>
                      </a:rPr>
                      <m:t>wb</m:t>
                    </m:r>
                    <m:r>
                      <m:rPr>
                        <m:nor/>
                      </m:rPr>
                      <a:rPr lang="en-US" b="1" dirty="0">
                        <a:latin typeface="Source Sans 3 Light" panose="020B0303030403020204" pitchFamily="34" charset="0"/>
                      </a:rPr>
                      <m:t> (</m:t>
                    </m:r>
                    <m:r>
                      <m:rPr>
                        <m:nor/>
                      </m:rPr>
                      <a:rPr lang="en-US" b="1" dirty="0">
                        <a:latin typeface="Source Sans 3 Light" panose="020B0303030403020204" pitchFamily="34" charset="0"/>
                      </a:rPr>
                      <m:t>X</m:t>
                    </m:r>
                    <m:r>
                      <m:rPr>
                        <m:nor/>
                      </m:rPr>
                      <a:rPr lang="en-US" b="1" dirty="0">
                        <a:latin typeface="Source Sans 3 Light" panose="020B0303030403020204" pitchFamily="34" charset="0"/>
                      </a:rPr>
                      <m:t>))</m:t>
                    </m:r>
                  </m:oMath>
                </a14:m>
                <a:r>
                  <a:rPr lang="en-US" b="1" dirty="0">
                    <a:latin typeface="Source Sans 3 Light" panose="020B0303030403020204" pitchFamily="34" charset="0"/>
                  </a:rPr>
                  <a:t> </a:t>
                </a:r>
                <a:r>
                  <a:rPr lang="en-US" dirty="0">
                    <a:latin typeface="Source Sans 3 Light" panose="020B0303030403020204" pitchFamily="34" charset="0"/>
                  </a:rPr>
                  <a:t>function where loss is close to zero as Y=1 and Y=0.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𝑤𝑏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𝑤𝑏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d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=−</m:t>
                        </m:r>
                        <m:f>
                          <m:f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func>
                              <m:func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𝑤𝑏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))</m:t>
                                </m:r>
                              </m:e>
                            </m:func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+(1−</m:t>
                            </m:r>
                            <m:sSup>
                              <m:sSup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func>
                              <m:func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𝑤𝑏</m:t>
                                    </m:r>
                                  </m:sub>
                                </m:s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))</m:t>
                                </m:r>
                              </m:e>
                            </m:func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r>
                  <a:rPr lang="en-US" sz="1800" dirty="0">
                    <a:latin typeface="Source Sans 3 Light" panose="020B0303030403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916181-D197-4A2B-8C24-C0DC707D46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9847" y="2121407"/>
                <a:ext cx="10404977" cy="4661777"/>
              </a:xfrm>
              <a:blipFill>
                <a:blip r:embed="rId2"/>
                <a:stretch>
                  <a:fillRect l="-234" t="-1176" r="-937" b="-4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B62AC05C-0E16-4843-8E47-AE476D3385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3342" y="825386"/>
            <a:ext cx="3181141" cy="25920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17BF65B-9769-453F-AC5D-B6A0455C6F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97483" y="3726485"/>
            <a:ext cx="1498777" cy="72581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1615D2A-1D9D-48C1-B8FD-1634D140C3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0941" y="6011598"/>
            <a:ext cx="1317812" cy="723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2462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5D31B-5616-4D24-BD48-6825DDC62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277024" cy="1609344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+mn-lt"/>
              </a:rPr>
              <a:t>Overfit &amp; underfit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916181-D197-4A2B-8C24-C0DC707D46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9847" y="2121407"/>
                <a:ext cx="10449800" cy="4661777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>
                    <a:latin typeface="Source Sans 3 Light" panose="020B0303030403020204" pitchFamily="34" charset="0"/>
                  </a:rPr>
                  <a:t>Gradient Descent: </a:t>
                </a:r>
                <a:r>
                  <a:rPr lang="en-US" dirty="0">
                    <a:latin typeface="Source Sans 3 Light" panose="020B0303030403020204" pitchFamily="34" charset="0"/>
                  </a:rPr>
                  <a:t>Logistic Regression weight gradients similar to Linear Regression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 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d>
                                  <m:d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𝑤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d>
                              </m:sub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b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d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 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 </m:t>
                        </m:r>
                      </m:e>
                    </m:nary>
                  </m:oMath>
                </a14:m>
                <a:r>
                  <a:rPr lang="en-US" sz="1600" dirty="0">
                    <a:latin typeface="Source Sans 3 Light" panose="020B0303030403020204" pitchFamily="34" charset="0"/>
                  </a:rPr>
                  <a:t> </a:t>
                </a:r>
              </a:p>
              <a:p>
                <a:r>
                  <a:rPr lang="en-US" b="1" dirty="0">
                    <a:latin typeface="Source Sans 3 Light" panose="020B0303030403020204" pitchFamily="34" charset="0"/>
                  </a:rPr>
                  <a:t>Underfit: Model does not fit well in training data</a:t>
                </a:r>
                <a:r>
                  <a:rPr lang="en-US" dirty="0">
                    <a:latin typeface="Source Sans 3 Light" panose="020B0303030403020204" pitchFamily="34" charset="0"/>
                  </a:rPr>
                  <a:t>, low training accuracy, high loss and </a:t>
                </a:r>
                <a:r>
                  <a:rPr lang="en-US" b="1" dirty="0">
                    <a:latin typeface="Source Sans 3 Light" panose="020B0303030403020204" pitchFamily="34" charset="0"/>
                  </a:rPr>
                  <a:t>high bias, poor decision boundary and simple classification</a:t>
                </a:r>
              </a:p>
              <a:p>
                <a:r>
                  <a:rPr lang="en-US" b="1" dirty="0">
                    <a:latin typeface="Source Sans 3 Light" panose="020B0303030403020204" pitchFamily="34" charset="0"/>
                  </a:rPr>
                  <a:t>Generalization: </a:t>
                </a:r>
                <a:r>
                  <a:rPr lang="en-US" dirty="0">
                    <a:latin typeface="Source Sans 3 Light" panose="020B0303030403020204" pitchFamily="34" charset="0"/>
                  </a:rPr>
                  <a:t>Good prediction with high training and test accuracy </a:t>
                </a:r>
              </a:p>
              <a:p>
                <a:r>
                  <a:rPr lang="en-US" b="1" dirty="0">
                    <a:latin typeface="Source Sans 3 Light" panose="020B0303030403020204" pitchFamily="34" charset="0"/>
                  </a:rPr>
                  <a:t>Overfit: </a:t>
                </a:r>
                <a:r>
                  <a:rPr lang="en-US" dirty="0">
                    <a:latin typeface="Source Sans 3 Light" panose="020B0303030403020204" pitchFamily="34" charset="0"/>
                  </a:rPr>
                  <a:t>Model fits training set very well but </a:t>
                </a:r>
                <a:r>
                  <a:rPr lang="en-US" b="1" dirty="0">
                    <a:latin typeface="Source Sans 3 Light" panose="020B0303030403020204" pitchFamily="34" charset="0"/>
                  </a:rPr>
                  <a:t>fails in test set, high variance </a:t>
                </a:r>
                <a:r>
                  <a:rPr lang="en-US" dirty="0">
                    <a:latin typeface="Source Sans 3 Light" panose="020B0303030403020204" pitchFamily="34" charset="0"/>
                  </a:rPr>
                  <a:t>(polynomial function)</a:t>
                </a:r>
                <a:r>
                  <a:rPr lang="en-US" b="1" dirty="0">
                    <a:latin typeface="Source Sans 3 Light" panose="020B0303030403020204" pitchFamily="34" charset="0"/>
                  </a:rPr>
                  <a:t>, </a:t>
                </a:r>
                <a:r>
                  <a:rPr lang="en-US" dirty="0">
                    <a:latin typeface="Source Sans 3 Light" panose="020B0303030403020204" pitchFamily="34" charset="0"/>
                  </a:rPr>
                  <a:t>extreme</a:t>
                </a:r>
                <a:r>
                  <a:rPr lang="en-US" b="1" dirty="0">
                    <a:latin typeface="Source Sans 3 Light" panose="020B0303030403020204" pitchFamily="34" charset="0"/>
                  </a:rPr>
                  <a:t> complex decision boundary, </a:t>
                </a:r>
                <a:r>
                  <a:rPr lang="en-US" dirty="0">
                    <a:latin typeface="Source Sans 3 Light" panose="020B0303030403020204" pitchFamily="34" charset="0"/>
                  </a:rPr>
                  <a:t>over classification</a:t>
                </a:r>
                <a:r>
                  <a:rPr lang="en-US" b="1" dirty="0">
                    <a:latin typeface="Source Sans 3 Light" panose="020B0303030403020204" pitchFamily="34" charset="0"/>
                  </a:rPr>
                  <a:t>. High variable in prediction </a:t>
                </a:r>
                <a:r>
                  <a:rPr lang="en-US" dirty="0">
                    <a:latin typeface="Source Sans 3 Light" panose="020B0303030403020204" pitchFamily="34" charset="0"/>
                  </a:rPr>
                  <a:t>for small changes in training set.</a:t>
                </a:r>
                <a:r>
                  <a:rPr lang="en-US" b="1" dirty="0">
                    <a:latin typeface="Source Sans 3 Light" panose="020B0303030403020204" pitchFamily="34" charset="0"/>
                  </a:rPr>
                  <a:t> Reason: </a:t>
                </a:r>
                <a:r>
                  <a:rPr lang="en-US" dirty="0">
                    <a:latin typeface="Source Sans 3 Light" panose="020B0303030403020204" pitchFamily="34" charset="0"/>
                  </a:rPr>
                  <a:t>Too many features and low data</a:t>
                </a:r>
              </a:p>
              <a:p>
                <a:pPr marL="0" indent="0">
                  <a:buNone/>
                </a:pPr>
                <a:endParaRPr lang="en-US" sz="1600" b="1" dirty="0">
                  <a:latin typeface="Source Sans 3 Light" panose="020B0303030403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916181-D197-4A2B-8C24-C0DC707D46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9847" y="2121407"/>
                <a:ext cx="10449800" cy="4661777"/>
              </a:xfrm>
              <a:blipFill>
                <a:blip r:embed="rId2"/>
                <a:stretch>
                  <a:fillRect l="-233" t="-1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048E330E-821D-47A2-B11E-70686C9F88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8710" y="5088855"/>
            <a:ext cx="5483754" cy="169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7709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5D31B-5616-4D24-BD48-6825DDC62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277024" cy="1609344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+mn-lt"/>
              </a:rPr>
              <a:t>Regularization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916181-D197-4A2B-8C24-C0DC707D46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9847" y="2121407"/>
                <a:ext cx="10449800" cy="4661777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b="1" dirty="0">
                    <a:latin typeface="Source Sans 3 Light" panose="020B0303030403020204" pitchFamily="34" charset="0"/>
                  </a:rPr>
                  <a:t>Address Overfit: </a:t>
                </a:r>
                <a:r>
                  <a:rPr lang="en-US" dirty="0">
                    <a:latin typeface="Source Sans 3 Light" panose="020B0303030403020204" pitchFamily="34" charset="0"/>
                  </a:rPr>
                  <a:t>Collect more training data, Select features only that impact output (chances of loosing useful feature), Regularization (Large number of features)</a:t>
                </a:r>
              </a:p>
              <a:p>
                <a:r>
                  <a:rPr lang="en-US" b="1" dirty="0">
                    <a:latin typeface="Source Sans 3 Light" panose="020B0303030403020204" pitchFamily="34" charset="0"/>
                  </a:rPr>
                  <a:t>Regularization</a:t>
                </a:r>
                <a:r>
                  <a:rPr lang="en-US" dirty="0">
                    <a:latin typeface="Source Sans 3 Light" panose="020B0303030403020204" pitchFamily="34" charset="0"/>
                  </a:rPr>
                  <a:t>: Reduce the impact or effect of some features in hypothesis by </a:t>
                </a:r>
                <a:r>
                  <a:rPr lang="en-US" b="1" dirty="0">
                    <a:latin typeface="Source Sans 3 Light" panose="020B0303030403020204" pitchFamily="34" charset="0"/>
                  </a:rPr>
                  <a:t>applying smaller weight values </a:t>
                </a:r>
                <a:r>
                  <a:rPr lang="en-US" dirty="0">
                    <a:latin typeface="Source Sans 3 Light" panose="020B0303030403020204" pitchFamily="34" charset="0"/>
                  </a:rPr>
                  <a:t>which is less likely to overfit. Update cost function by adding weight parameters to minimize weight values. Regularization needed when number of feature is large (100~1000).</a:t>
                </a:r>
              </a:p>
              <a:p>
                <a:r>
                  <a:rPr lang="en-US" dirty="0">
                    <a:latin typeface="Source Sans 3 Light" panose="020B0303030403020204" pitchFamily="34" charset="0"/>
                  </a:rPr>
                  <a:t>Regularized Cost Function: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sz="24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𝑤𝑏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)−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en-US" dirty="0">
                    <a:latin typeface="Source Sans 3 Light" panose="020B0303030403020204" pitchFamily="34" charset="0"/>
                  </a:rPr>
                  <a:t> (Regularization Term)</a:t>
                </a: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>
                    <a:latin typeface="Source Sans 3 Light" panose="020B0303030403020204" pitchFamily="34" charset="0"/>
                  </a:rPr>
                  <a:t> is the regularization parameter which keep balance between fitting data and reducing overfit</a:t>
                </a: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>
                    <a:latin typeface="Source Sans 3 Light" panose="020B0303030403020204" pitchFamily="34" charset="0"/>
                  </a:rPr>
                  <a:t> is too small then </a:t>
                </a:r>
                <a:r>
                  <a:rPr lang="en-US" b="1" dirty="0">
                    <a:latin typeface="Source Sans 3 Light" panose="020B0303030403020204" pitchFamily="34" charset="0"/>
                  </a:rPr>
                  <a:t>overfit</a:t>
                </a:r>
                <a:r>
                  <a:rPr lang="en-US" dirty="0">
                    <a:latin typeface="Source Sans 3 Light" panose="020B0303030403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Source Sans 3 Light" panose="020B0303030403020204" pitchFamily="34" charset="0"/>
                  </a:rPr>
                  <a:t> is too large then </a:t>
                </a:r>
                <a:r>
                  <a:rPr lang="en-US" b="1" dirty="0">
                    <a:latin typeface="Source Sans 3 Light" panose="020B0303030403020204" pitchFamily="34" charset="0"/>
                  </a:rPr>
                  <a:t>underfit</a:t>
                </a:r>
              </a:p>
              <a:p>
                <a:r>
                  <a:rPr lang="en-US" dirty="0">
                    <a:latin typeface="Source Sans 3 Light" panose="020B0303030403020204" pitchFamily="34" charset="0"/>
                  </a:rPr>
                  <a:t>Logistic and Linear Regression cost function derivative for weights with regularization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d>
                                    <m:d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𝑤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d>
                                </m:sub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e>
                          </m:d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Source Sans 3 Light" panose="020B0303030403020204" pitchFamily="34" charset="0"/>
                </a:endParaRPr>
              </a:p>
              <a:p>
                <a:r>
                  <a:rPr lang="en-US" dirty="0">
                    <a:latin typeface="Source Sans 3 Light" panose="020B0303030403020204" pitchFamily="34" charset="0"/>
                  </a:rPr>
                  <a:t>Weight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Source Sans 3 Light" panose="020B0303030403020204" pitchFamily="34" charset="0"/>
                  </a:rPr>
                  <a:t> shrink with regularization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(1−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𝛼𝜆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Source Sans 3 Light" panose="020B0303030403020204" pitchFamily="34" charset="0"/>
                  </a:rPr>
                  <a:t> in each iteration.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916181-D197-4A2B-8C24-C0DC707D46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9847" y="2121407"/>
                <a:ext cx="10449800" cy="4661777"/>
              </a:xfrm>
              <a:blipFill>
                <a:blip r:embed="rId2"/>
                <a:stretch>
                  <a:fillRect l="-233" t="-16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4879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5D31B-5616-4D24-BD48-6825DDC62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+mn-lt"/>
              </a:rPr>
              <a:t>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16181-D197-4A2B-8C24-C0DC707D4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7" y="2121407"/>
            <a:ext cx="10277025" cy="4678404"/>
          </a:xfrm>
        </p:spPr>
        <p:txBody>
          <a:bodyPr>
            <a:normAutofit/>
          </a:bodyPr>
          <a:lstStyle/>
          <a:p>
            <a:r>
              <a:rPr lang="en-US" b="1" dirty="0">
                <a:latin typeface="Source Sans 3 Light" panose="020B0303030403020204" pitchFamily="34" charset="0"/>
              </a:rPr>
              <a:t>Machine Learning (ML) </a:t>
            </a:r>
            <a:r>
              <a:rPr lang="en-US" dirty="0">
                <a:latin typeface="Source Sans 3 Light" panose="020B0303030403020204" pitchFamily="34" charset="0"/>
              </a:rPr>
              <a:t>is the process of learning from data without explicit programming. </a:t>
            </a:r>
          </a:p>
          <a:p>
            <a:r>
              <a:rPr lang="en-US" dirty="0">
                <a:latin typeface="Source Sans 3 Light" panose="020B0303030403020204" pitchFamily="34" charset="0"/>
              </a:rPr>
              <a:t>Machine Learning algorithms learn from data through finding pattern and analysis</a:t>
            </a:r>
          </a:p>
          <a:p>
            <a:r>
              <a:rPr lang="en-US" dirty="0">
                <a:latin typeface="Source Sans 3 Light" panose="020B0303030403020204" pitchFamily="34" charset="0"/>
              </a:rPr>
              <a:t>Higher the amount of data the better is the performance</a:t>
            </a:r>
          </a:p>
          <a:p>
            <a:r>
              <a:rPr lang="en-US" b="1" dirty="0">
                <a:latin typeface="Source Sans 3 Light" panose="020B0303030403020204" pitchFamily="34" charset="0"/>
              </a:rPr>
              <a:t>Types of ML</a:t>
            </a:r>
            <a:r>
              <a:rPr lang="en-US" dirty="0">
                <a:latin typeface="Source Sans 3 Light" panose="020B0303030403020204" pitchFamily="34" charset="0"/>
              </a:rPr>
              <a:t>: Supervised Learning, Unsupervised Learning, Reinforcement Learning</a:t>
            </a:r>
          </a:p>
          <a:p>
            <a:r>
              <a:rPr lang="en-US" b="1" dirty="0">
                <a:latin typeface="Source Sans 3 Light" panose="020B0303030403020204" pitchFamily="34" charset="0"/>
              </a:rPr>
              <a:t>Supervised Learning</a:t>
            </a:r>
            <a:r>
              <a:rPr lang="en-US" dirty="0">
                <a:latin typeface="Source Sans 3 Light" panose="020B0303030403020204" pitchFamily="34" charset="0"/>
              </a:rPr>
              <a:t>: Learn from </a:t>
            </a:r>
            <a:r>
              <a:rPr lang="en-US" b="1" dirty="0">
                <a:latin typeface="Source Sans 3 Light" panose="020B0303030403020204" pitchFamily="34" charset="0"/>
              </a:rPr>
              <a:t>labeled</a:t>
            </a:r>
            <a:r>
              <a:rPr lang="en-US" dirty="0">
                <a:latin typeface="Source Sans 3 Light" panose="020B0303030403020204" pitchFamily="34" charset="0"/>
              </a:rPr>
              <a:t> input data, </a:t>
            </a:r>
            <a:r>
              <a:rPr lang="en-US" b="1" dirty="0">
                <a:latin typeface="Source Sans 3 Light" panose="020B0303030403020204" pitchFamily="34" charset="0"/>
              </a:rPr>
              <a:t>EX</a:t>
            </a:r>
            <a:r>
              <a:rPr lang="en-US" dirty="0">
                <a:latin typeface="Source Sans 3 Light" panose="020B0303030403020204" pitchFamily="34" charset="0"/>
              </a:rPr>
              <a:t>: Spam filtering, Speech recognition, Machine translation, Online advertisement, Automation</a:t>
            </a:r>
          </a:p>
          <a:p>
            <a:r>
              <a:rPr lang="en-US" b="1" dirty="0">
                <a:latin typeface="Source Sans 3 Light" panose="020B0303030403020204" pitchFamily="34" charset="0"/>
              </a:rPr>
              <a:t>Regression</a:t>
            </a:r>
            <a:r>
              <a:rPr lang="en-US" dirty="0">
                <a:latin typeface="Source Sans 3 Light" panose="020B0303030403020204" pitchFamily="34" charset="0"/>
              </a:rPr>
              <a:t> and </a:t>
            </a:r>
            <a:r>
              <a:rPr lang="en-US" b="1" dirty="0">
                <a:latin typeface="Source Sans 3 Light" panose="020B0303030403020204" pitchFamily="34" charset="0"/>
              </a:rPr>
              <a:t>Classification</a:t>
            </a:r>
            <a:r>
              <a:rPr lang="en-US" dirty="0">
                <a:latin typeface="Source Sans 3 Light" panose="020B0303030403020204" pitchFamily="34" charset="0"/>
              </a:rPr>
              <a:t> are Supervised Learning applications</a:t>
            </a:r>
          </a:p>
          <a:p>
            <a:r>
              <a:rPr lang="en-US" b="1" dirty="0">
                <a:latin typeface="Source Sans 3 Light" panose="020B0303030403020204" pitchFamily="34" charset="0"/>
              </a:rPr>
              <a:t>Regression</a:t>
            </a:r>
            <a:r>
              <a:rPr lang="en-US" dirty="0">
                <a:latin typeface="Source Sans 3 Light" panose="020B0303030403020204" pitchFamily="34" charset="0"/>
              </a:rPr>
              <a:t> predicts numeric value such as price of the house from size of house as input data </a:t>
            </a:r>
          </a:p>
          <a:p>
            <a:r>
              <a:rPr lang="en-US" b="1" dirty="0">
                <a:latin typeface="Source Sans 3 Light" panose="020B0303030403020204" pitchFamily="34" charset="0"/>
              </a:rPr>
              <a:t>Classification</a:t>
            </a:r>
            <a:r>
              <a:rPr lang="en-US" dirty="0">
                <a:latin typeface="Source Sans 3 Light" panose="020B0303030403020204" pitchFamily="34" charset="0"/>
              </a:rPr>
              <a:t> categorizes data into N small number of possible classes through decision boundary where input data is multidimensional, </a:t>
            </a:r>
            <a:r>
              <a:rPr lang="en-US" b="1" dirty="0">
                <a:latin typeface="Source Sans 3 Light" panose="020B0303030403020204" pitchFamily="34" charset="0"/>
              </a:rPr>
              <a:t>EX</a:t>
            </a:r>
            <a:r>
              <a:rPr lang="en-US" dirty="0">
                <a:latin typeface="Source Sans 3 Light" panose="020B0303030403020204" pitchFamily="34" charset="0"/>
              </a:rPr>
              <a:t>: Classify if image is a cat image</a:t>
            </a:r>
          </a:p>
        </p:txBody>
      </p:sp>
    </p:spTree>
    <p:extLst>
      <p:ext uri="{BB962C8B-B14F-4D97-AF65-F5344CB8AC3E}">
        <p14:creationId xmlns:p14="http://schemas.microsoft.com/office/powerpoint/2010/main" val="3820040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5D31B-5616-4D24-BD48-6825DDC62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+mn-lt"/>
              </a:rPr>
              <a:t>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16181-D197-4A2B-8C24-C0DC707D4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7" y="2121407"/>
            <a:ext cx="10277025" cy="4661777"/>
          </a:xfrm>
        </p:spPr>
        <p:txBody>
          <a:bodyPr>
            <a:normAutofit/>
          </a:bodyPr>
          <a:lstStyle/>
          <a:p>
            <a:r>
              <a:rPr lang="en-US" b="1" dirty="0">
                <a:latin typeface="Source Sans 3 Light" panose="020B0303030403020204" pitchFamily="34" charset="0"/>
              </a:rPr>
              <a:t>Unsupervised Learning</a:t>
            </a:r>
            <a:r>
              <a:rPr lang="en-US" dirty="0">
                <a:latin typeface="Source Sans 3 Light" panose="020B0303030403020204" pitchFamily="34" charset="0"/>
              </a:rPr>
              <a:t>: Identify pattern, insight and structure from </a:t>
            </a:r>
            <a:r>
              <a:rPr lang="en-US" b="1" dirty="0">
                <a:latin typeface="Source Sans 3 Light" panose="020B0303030403020204" pitchFamily="34" charset="0"/>
              </a:rPr>
              <a:t>unlabeled</a:t>
            </a:r>
            <a:r>
              <a:rPr lang="en-US" dirty="0">
                <a:latin typeface="Source Sans 3 Light" panose="020B0303030403020204" pitchFamily="34" charset="0"/>
              </a:rPr>
              <a:t> input data. </a:t>
            </a:r>
            <a:r>
              <a:rPr lang="en-US" b="1" dirty="0">
                <a:latin typeface="Source Sans 3 Light" panose="020B0303030403020204" pitchFamily="34" charset="0"/>
              </a:rPr>
              <a:t>EX</a:t>
            </a:r>
            <a:r>
              <a:rPr lang="en-US" dirty="0">
                <a:latin typeface="Source Sans 3 Light" panose="020B0303030403020204" pitchFamily="34" charset="0"/>
              </a:rPr>
              <a:t>: Clustering, Anomaly Detection, Dimensionality Reduction, Market Segmentation</a:t>
            </a:r>
          </a:p>
          <a:p>
            <a:r>
              <a:rPr lang="en-US" b="1" dirty="0">
                <a:latin typeface="Source Sans 3 Light" panose="020B0303030403020204" pitchFamily="34" charset="0"/>
              </a:rPr>
              <a:t>Clustering</a:t>
            </a:r>
            <a:r>
              <a:rPr lang="en-US" dirty="0">
                <a:latin typeface="Source Sans 3 Light" panose="020B0303030403020204" pitchFamily="34" charset="0"/>
              </a:rPr>
              <a:t> groups unlabeled data into clusters based on properties, EX: Google News, DNA Gene Micro Array, Customer Grouping</a:t>
            </a:r>
          </a:p>
          <a:p>
            <a:r>
              <a:rPr lang="en-US" b="1" dirty="0">
                <a:latin typeface="Source Sans 3 Light" panose="020B0303030403020204" pitchFamily="34" charset="0"/>
              </a:rPr>
              <a:t>Anomaly Detection </a:t>
            </a:r>
            <a:r>
              <a:rPr lang="en-US" dirty="0">
                <a:latin typeface="Source Sans 3 Light" panose="020B0303030403020204" pitchFamily="34" charset="0"/>
              </a:rPr>
              <a:t>finds fraud transaction in credit card, fault in manufacture components</a:t>
            </a:r>
          </a:p>
          <a:p>
            <a:r>
              <a:rPr lang="en-US" b="1" dirty="0">
                <a:latin typeface="Source Sans 3 Light" panose="020B0303030403020204" pitchFamily="34" charset="0"/>
              </a:rPr>
              <a:t>Dimensionality Reduction </a:t>
            </a:r>
            <a:r>
              <a:rPr lang="en-US" dirty="0">
                <a:latin typeface="Source Sans 3 Light" panose="020B0303030403020204" pitchFamily="34" charset="0"/>
              </a:rPr>
              <a:t>compress the data for easy store and process for analysis</a:t>
            </a:r>
          </a:p>
          <a:p>
            <a:r>
              <a:rPr lang="en-US" b="1" dirty="0">
                <a:latin typeface="Source Sans 3 Light" panose="020B0303030403020204" pitchFamily="34" charset="0"/>
              </a:rPr>
              <a:t>Market Segmentation </a:t>
            </a:r>
            <a:r>
              <a:rPr lang="en-US" dirty="0">
                <a:latin typeface="Source Sans 3 Light" panose="020B0303030403020204" pitchFamily="34" charset="0"/>
              </a:rPr>
              <a:t>groups similar customers together based on property</a:t>
            </a:r>
          </a:p>
          <a:p>
            <a:r>
              <a:rPr lang="en-US" b="1" dirty="0">
                <a:latin typeface="Source Sans 3 Light" panose="020B0303030403020204" pitchFamily="34" charset="0"/>
              </a:rPr>
              <a:t>Linear Regression </a:t>
            </a:r>
            <a:r>
              <a:rPr lang="en-US" dirty="0">
                <a:latin typeface="Source Sans 3 Light" panose="020B0303030403020204" pitchFamily="34" charset="0"/>
              </a:rPr>
              <a:t>model fit straight line to estimate numeric value such as housing price</a:t>
            </a:r>
          </a:p>
          <a:p>
            <a:r>
              <a:rPr lang="en-US" b="1" dirty="0">
                <a:latin typeface="Source Sans 3 Light" panose="020B0303030403020204" pitchFamily="34" charset="0"/>
              </a:rPr>
              <a:t>Classification</a:t>
            </a:r>
            <a:r>
              <a:rPr lang="en-US" dirty="0">
                <a:latin typeface="Source Sans 3 Light" panose="020B0303030403020204" pitchFamily="34" charset="0"/>
              </a:rPr>
              <a:t> model predict category from N possible classes such as disease classification</a:t>
            </a:r>
          </a:p>
          <a:p>
            <a:r>
              <a:rPr lang="en-US" dirty="0">
                <a:latin typeface="Source Sans 3 Light" panose="020B0303030403020204" pitchFamily="34" charset="0"/>
              </a:rPr>
              <a:t>Input data </a:t>
            </a:r>
            <a:r>
              <a:rPr lang="en-US" b="1" dirty="0">
                <a:latin typeface="Source Sans 3 Light" panose="020B0303030403020204" pitchFamily="34" charset="0"/>
              </a:rPr>
              <a:t>X</a:t>
            </a:r>
            <a:r>
              <a:rPr lang="en-US" dirty="0">
                <a:latin typeface="Source Sans 3 Light" panose="020B0303030403020204" pitchFamily="34" charset="0"/>
              </a:rPr>
              <a:t> is called </a:t>
            </a:r>
            <a:r>
              <a:rPr lang="en-US" b="1" dirty="0">
                <a:latin typeface="Source Sans 3 Light" panose="020B0303030403020204" pitchFamily="34" charset="0"/>
              </a:rPr>
              <a:t>feature</a:t>
            </a:r>
            <a:r>
              <a:rPr lang="en-US" dirty="0">
                <a:latin typeface="Source Sans 3 Light" panose="020B0303030403020204" pitchFamily="34" charset="0"/>
              </a:rPr>
              <a:t> and output data </a:t>
            </a:r>
            <a:r>
              <a:rPr lang="en-US" b="1" dirty="0">
                <a:latin typeface="Source Sans 3 Light" panose="020B0303030403020204" pitchFamily="34" charset="0"/>
              </a:rPr>
              <a:t>Y</a:t>
            </a:r>
            <a:r>
              <a:rPr lang="en-US" dirty="0">
                <a:latin typeface="Source Sans 3 Light" panose="020B0303030403020204" pitchFamily="34" charset="0"/>
              </a:rPr>
              <a:t> is called </a:t>
            </a:r>
            <a:r>
              <a:rPr lang="en-US" b="1" dirty="0">
                <a:latin typeface="Source Sans 3 Light" panose="020B0303030403020204" pitchFamily="34" charset="0"/>
              </a:rPr>
              <a:t>target</a:t>
            </a:r>
            <a:r>
              <a:rPr lang="en-US" dirty="0">
                <a:latin typeface="Source Sans 3 Light" panose="020B0303030403020204" pitchFamily="34" charset="0"/>
              </a:rPr>
              <a:t> </a:t>
            </a:r>
            <a:r>
              <a:rPr lang="en-US" b="1" dirty="0">
                <a:latin typeface="Source Sans 3 Light" panose="020B0303030403020204" pitchFamily="34" charset="0"/>
              </a:rPr>
              <a:t>variable</a:t>
            </a:r>
          </a:p>
          <a:p>
            <a:r>
              <a:rPr lang="en-US" b="1" dirty="0">
                <a:latin typeface="Source Sans 3 Light" panose="020B0303030403020204" pitchFamily="34" charset="0"/>
              </a:rPr>
              <a:t>X</a:t>
            </a:r>
            <a:r>
              <a:rPr lang="en-US" dirty="0">
                <a:latin typeface="Source Sans 3 Light" panose="020B0303030403020204" pitchFamily="34" charset="0"/>
              </a:rPr>
              <a:t> fed into learning algorithm predicts </a:t>
            </a:r>
            <a:r>
              <a:rPr lang="en-US" b="1" dirty="0">
                <a:latin typeface="Source Sans 3 Light" panose="020B0303030403020204" pitchFamily="34" charset="0"/>
              </a:rPr>
              <a:t>y</a:t>
            </a:r>
            <a:r>
              <a:rPr lang="en-US" dirty="0">
                <a:latin typeface="Source Sans 3 Light" panose="020B0303030403020204" pitchFamily="34" charset="0"/>
              </a:rPr>
              <a:t> based on Hypothesis </a:t>
            </a:r>
            <a:r>
              <a:rPr lang="en-US" b="1" dirty="0">
                <a:latin typeface="Source Sans 3 Light" panose="020B0303030403020204" pitchFamily="34" charset="0"/>
              </a:rPr>
              <a:t>F(X)</a:t>
            </a:r>
          </a:p>
        </p:txBody>
      </p:sp>
    </p:spTree>
    <p:extLst>
      <p:ext uri="{BB962C8B-B14F-4D97-AF65-F5344CB8AC3E}">
        <p14:creationId xmlns:p14="http://schemas.microsoft.com/office/powerpoint/2010/main" val="72481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5D31B-5616-4D24-BD48-6825DDC62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+mn-lt"/>
              </a:rPr>
              <a:t>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916181-D197-4A2B-8C24-C0DC707D46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9847" y="2121407"/>
                <a:ext cx="10277025" cy="4661777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Source Sans 3 Light" panose="020B0303030403020204" pitchFamily="34" charset="0"/>
                  </a:rPr>
                  <a:t>Linear Regression Model or </a:t>
                </a:r>
                <a:r>
                  <a:rPr lang="en-US" b="1" dirty="0">
                    <a:latin typeface="Source Sans 3 Light" panose="020B0303030403020204" pitchFamily="34" charset="0"/>
                  </a:rPr>
                  <a:t>Hypothesis</a:t>
                </a:r>
                <a:r>
                  <a:rPr lang="en-US" dirty="0">
                    <a:latin typeface="Source Sans 3 Light" panose="020B0303030403020204" pitchFamily="34" charset="0"/>
                  </a:rPr>
                  <a:t> fits a straight line function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Source Sans 3 Light" panose="020B0303030403020204" pitchFamily="34" charset="0"/>
                  </a:rPr>
                  <a:t>  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d>
                          <m:d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sub>
                    </m:sSub>
                    <m:d>
                      <m:d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𝑤𝑋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1600" dirty="0">
                    <a:latin typeface="Source Sans 3 Light" panose="020B0303030403020204" pitchFamily="34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Source Sans 3 Light" panose="020B0303030403020204" pitchFamily="34" charset="0"/>
                  </a:rPr>
                  <a:t>    where ‘X’ is the input training data, ‘w’ is the weight parameter and ‘b’ is the bias constant</a:t>
                </a:r>
              </a:p>
              <a:p>
                <a:r>
                  <a:rPr lang="en-US" dirty="0">
                    <a:latin typeface="Source Sans 3 Light" panose="020B0303030403020204" pitchFamily="34" charset="0"/>
                  </a:rPr>
                  <a:t>Linear Regression Model running on one variable input data is </a:t>
                </a:r>
                <a:r>
                  <a:rPr lang="en-US" b="1" dirty="0">
                    <a:latin typeface="Source Sans 3 Light" panose="020B0303030403020204" pitchFamily="34" charset="0"/>
                  </a:rPr>
                  <a:t>Univariate Linear Regression</a:t>
                </a:r>
              </a:p>
              <a:p>
                <a:r>
                  <a:rPr lang="en-US" b="1" dirty="0">
                    <a:latin typeface="Source Sans 3 Light" panose="020B0303030403020204" pitchFamily="34" charset="0"/>
                  </a:rPr>
                  <a:t>Training dataset ‘X’ has total ‘m’ data points </a:t>
                </a:r>
                <a:r>
                  <a:rPr lang="en-US" dirty="0">
                    <a:latin typeface="Source Sans 3 Light" panose="020B0303030403020204" pitchFamily="34" charset="0"/>
                  </a:rPr>
                  <a:t>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>
                    <a:latin typeface="Source Sans 3 Light" panose="020B0303030403020204" pitchFamily="34" charset="0"/>
                  </a:rPr>
                  <a:t> data point denoted as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Source Sans 3 Light" panose="020B0303030403020204" pitchFamily="34" charset="0"/>
                </a:endParaRPr>
              </a:p>
              <a:p>
                <a:r>
                  <a:rPr lang="en-US" dirty="0">
                    <a:latin typeface="Source Sans 3 Light" panose="020B0303030403020204" pitchFamily="34" charset="0"/>
                  </a:rPr>
                  <a:t>Linear Regression Model optimization finds weight ‘w’ and bias ‘b’ value that yields hypothesis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d>
                          <m:d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sub>
                    </m:sSub>
                    <m:d>
                      <m:d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𝑤𝑋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1600" dirty="0">
                    <a:latin typeface="Source Sans 3 Light" panose="020B0303030403020204" pitchFamily="34" charset="0"/>
                  </a:rPr>
                  <a:t> </a:t>
                </a:r>
                <a:r>
                  <a:rPr lang="en-US" dirty="0">
                    <a:latin typeface="Source Sans 3 Light" panose="020B0303030403020204" pitchFamily="34" charset="0"/>
                  </a:rPr>
                  <a:t>close to original output ‘Y’. </a:t>
                </a:r>
              </a:p>
              <a:p>
                <a:r>
                  <a:rPr lang="en-US" b="1" dirty="0">
                    <a:latin typeface="Source Sans 3 Light" panose="020B0303030403020204" pitchFamily="34" charset="0"/>
                  </a:rPr>
                  <a:t>Cost Function (Sum of Squared Error):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sz="16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 −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lang="en-US" sz="1600" dirty="0">
                    <a:latin typeface="Source Sans 3 Light" panose="020B0303030403020204" pitchFamily="34" charset="0"/>
                  </a:rPr>
                  <a:t>  </a:t>
                </a:r>
                <a:r>
                  <a:rPr lang="en-US" dirty="0">
                    <a:latin typeface="Source Sans 3 Light" panose="020B0303030403020204" pitchFamily="34" charset="0"/>
                  </a:rPr>
                  <a:t>calculates the prediction error</a:t>
                </a:r>
              </a:p>
              <a:p>
                <a:r>
                  <a:rPr lang="en-US" dirty="0">
                    <a:latin typeface="Source Sans 3 Light" panose="020B0303030403020204" pitchFamily="34" charset="0"/>
                  </a:rPr>
                  <a:t>Goal of Linear Regression Model is to minimize error </a:t>
                </a:r>
                <a:r>
                  <a:rPr lang="en-US" b="1" i="1" dirty="0">
                    <a:latin typeface="Source Sans 3 Light" panose="020B0303030403020204" pitchFamily="34" charset="0"/>
                  </a:rPr>
                  <a:t>J(</a:t>
                </a:r>
                <a:r>
                  <a:rPr lang="en-US" b="1" i="1" dirty="0" err="1">
                    <a:latin typeface="Source Sans 3 Light" panose="020B0303030403020204" pitchFamily="34" charset="0"/>
                  </a:rPr>
                  <a:t>w,b</a:t>
                </a:r>
                <a:r>
                  <a:rPr lang="en-US" b="1" i="1" dirty="0">
                    <a:latin typeface="Source Sans 3 Light" panose="020B0303030403020204" pitchFamily="34" charset="0"/>
                  </a:rPr>
                  <a:t>)</a:t>
                </a:r>
                <a:r>
                  <a:rPr lang="en-US" dirty="0">
                    <a:latin typeface="Source Sans 3 Light" panose="020B0303030403020204" pitchFamily="34" charset="0"/>
                  </a:rPr>
                  <a:t> which means finding ‘w’ and ‘b’ that reaches </a:t>
                </a:r>
                <a:r>
                  <a:rPr lang="en-US" b="1" dirty="0">
                    <a:latin typeface="Source Sans 3 Light" panose="020B0303030403020204" pitchFamily="34" charset="0"/>
                  </a:rPr>
                  <a:t>global minima </a:t>
                </a:r>
                <a:r>
                  <a:rPr lang="en-US" dirty="0">
                    <a:latin typeface="Source Sans 3 Light" panose="020B0303030403020204" pitchFamily="34" charset="0"/>
                  </a:rPr>
                  <a:t>of the squared error cost function (typically </a:t>
                </a:r>
                <a:r>
                  <a:rPr lang="en-US" b="1" dirty="0">
                    <a:latin typeface="Source Sans 3 Light" panose="020B0303030403020204" pitchFamily="34" charset="0"/>
                  </a:rPr>
                  <a:t>convex function</a:t>
                </a:r>
                <a:r>
                  <a:rPr lang="en-US" dirty="0">
                    <a:latin typeface="Source Sans 3 Light" panose="020B0303030403020204" pitchFamily="34" charset="0"/>
                  </a:rPr>
                  <a:t>) </a:t>
                </a:r>
              </a:p>
              <a:p>
                <a:r>
                  <a:rPr lang="en-US" dirty="0">
                    <a:latin typeface="Source Sans 3 Light" panose="020B0303030403020204" pitchFamily="34" charset="0"/>
                  </a:rPr>
                  <a:t>Cost Functions are chosen such that it is </a:t>
                </a:r>
                <a:r>
                  <a:rPr lang="en-US" b="1" dirty="0">
                    <a:latin typeface="Source Sans 3 Light" panose="020B0303030403020204" pitchFamily="34" charset="0"/>
                  </a:rPr>
                  <a:t>convex</a:t>
                </a:r>
                <a:r>
                  <a:rPr lang="en-US" dirty="0">
                    <a:latin typeface="Source Sans 3 Light" panose="020B0303030403020204" pitchFamily="34" charset="0"/>
                  </a:rPr>
                  <a:t> or has only </a:t>
                </a:r>
                <a:r>
                  <a:rPr lang="en-US" b="1" dirty="0">
                    <a:latin typeface="Source Sans 3 Light" panose="020B0303030403020204" pitchFamily="34" charset="0"/>
                  </a:rPr>
                  <a:t>one global minima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916181-D197-4A2B-8C24-C0DC707D46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9847" y="2121407"/>
                <a:ext cx="10277025" cy="4661777"/>
              </a:xfrm>
              <a:blipFill>
                <a:blip r:embed="rId2"/>
                <a:stretch>
                  <a:fillRect l="-237" t="-1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2874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5D31B-5616-4D24-BD48-6825DDC62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+mn-lt"/>
              </a:rPr>
              <a:t>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16181-D197-4A2B-8C24-C0DC707D4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7" y="2121407"/>
            <a:ext cx="10277025" cy="4661777"/>
          </a:xfrm>
        </p:spPr>
        <p:txBody>
          <a:bodyPr>
            <a:normAutofit/>
          </a:bodyPr>
          <a:lstStyle/>
          <a:p>
            <a:r>
              <a:rPr lang="en-US" b="1" dirty="0">
                <a:latin typeface="Source Sans 3 Light" panose="020B0303030403020204" pitchFamily="34" charset="0"/>
              </a:rPr>
              <a:t>Contour Plot </a:t>
            </a:r>
            <a:r>
              <a:rPr lang="en-US" dirty="0">
                <a:latin typeface="Source Sans 3 Light" panose="020B0303030403020204" pitchFamily="34" charset="0"/>
              </a:rPr>
              <a:t>shows the cost function J in terms of ‘w’ and ‘b’ to </a:t>
            </a:r>
            <a:r>
              <a:rPr lang="en-US" b="1" dirty="0">
                <a:latin typeface="Source Sans 3 Light" panose="020B0303030403020204" pitchFamily="34" charset="0"/>
              </a:rPr>
              <a:t>visualize minimum error</a:t>
            </a:r>
          </a:p>
          <a:p>
            <a:r>
              <a:rPr lang="en-US" dirty="0">
                <a:latin typeface="Source Sans 3 Light" panose="020B0303030403020204" pitchFamily="34" charset="0"/>
              </a:rPr>
              <a:t>Contour Plot is </a:t>
            </a:r>
            <a:r>
              <a:rPr lang="en-US" b="1" dirty="0">
                <a:latin typeface="Source Sans 3 Light" panose="020B0303030403020204" pitchFamily="34" charset="0"/>
              </a:rPr>
              <a:t>not feasible </a:t>
            </a:r>
            <a:r>
              <a:rPr lang="en-US" dirty="0">
                <a:latin typeface="Source Sans 3 Light" panose="020B0303030403020204" pitchFamily="34" charset="0"/>
              </a:rPr>
              <a:t>for linear regression with </a:t>
            </a:r>
            <a:r>
              <a:rPr lang="en-US" b="1" dirty="0">
                <a:latin typeface="Source Sans 3 Light" panose="020B0303030403020204" pitchFamily="34" charset="0"/>
              </a:rPr>
              <a:t>higher number of ‘w’ parameter</a:t>
            </a:r>
            <a:endParaRPr lang="en-US" dirty="0">
              <a:latin typeface="Source Sans 3 Light" panose="020B0303030403020204" pitchFamily="34" charset="0"/>
            </a:endParaRPr>
          </a:p>
          <a:p>
            <a:endParaRPr lang="en-US" dirty="0">
              <a:latin typeface="Source Sans 3 Light" panose="020B0303030403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B26A61-6613-4BDC-B5BB-29DBDE463C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2298" y="2958353"/>
            <a:ext cx="4094574" cy="37491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8834A84-2172-4F96-BE17-2F8CA07F61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331" y="3261723"/>
            <a:ext cx="6928967" cy="3445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857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5D31B-5616-4D24-BD48-6825DDC62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+mn-lt"/>
              </a:rPr>
              <a:t>Gradient descent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916181-D197-4A2B-8C24-C0DC707D46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9847" y="2121407"/>
                <a:ext cx="10277025" cy="4661777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>
                    <a:latin typeface="Source Sans 3 Light" panose="020B0303030403020204" pitchFamily="34" charset="0"/>
                  </a:rPr>
                  <a:t>Gradient Descent</a:t>
                </a:r>
                <a:r>
                  <a:rPr lang="en-US" dirty="0">
                    <a:latin typeface="Source Sans 3 Light" panose="020B0303030403020204" pitchFamily="34" charset="0"/>
                  </a:rPr>
                  <a:t>: </a:t>
                </a:r>
                <a:r>
                  <a:rPr lang="en-US" b="1" dirty="0">
                    <a:latin typeface="Source Sans 3 Light" panose="020B0303030403020204" pitchFamily="34" charset="0"/>
                  </a:rPr>
                  <a:t>Starting with ‘w’ and ‘b’ value zero</a:t>
                </a:r>
                <a:r>
                  <a:rPr lang="en-US" dirty="0">
                    <a:latin typeface="Source Sans 3 Light" panose="020B0303030403020204" pitchFamily="34" charset="0"/>
                  </a:rPr>
                  <a:t>, the </a:t>
                </a:r>
                <a:r>
                  <a:rPr lang="en-US" b="1" dirty="0">
                    <a:latin typeface="Source Sans 3 Light" panose="020B0303030403020204" pitchFamily="34" charset="0"/>
                  </a:rPr>
                  <a:t>optimization algorithm </a:t>
                </a:r>
                <a:r>
                  <a:rPr lang="en-US" dirty="0">
                    <a:latin typeface="Source Sans 3 Light" panose="020B0303030403020204" pitchFamily="34" charset="0"/>
                  </a:rPr>
                  <a:t>iteratively minimize cost function J to reach the global minima of cost function. Cost function can have </a:t>
                </a:r>
                <a:r>
                  <a:rPr lang="en-US" b="1" dirty="0">
                    <a:latin typeface="Source Sans 3 Light" panose="020B0303030403020204" pitchFamily="34" charset="0"/>
                  </a:rPr>
                  <a:t>multiple local minima </a:t>
                </a:r>
                <a:r>
                  <a:rPr lang="en-US" dirty="0">
                    <a:latin typeface="Source Sans 3 Light" panose="020B0303030403020204" pitchFamily="34" charset="0"/>
                  </a:rPr>
                  <a:t>which leads different path to valley from hill. Each step updates ‘w’ and ‘b’ with </a:t>
                </a:r>
                <a:r>
                  <a:rPr lang="en-US" b="1" dirty="0">
                    <a:latin typeface="Source Sans 3 Light" panose="020B0303030403020204" pitchFamily="34" charset="0"/>
                  </a:rPr>
                  <a:t>cost function derivative </a:t>
                </a:r>
                <a:r>
                  <a:rPr lang="en-US" dirty="0">
                    <a:latin typeface="Source Sans 3 Light" panose="020B0303030403020204" pitchFamily="34" charset="0"/>
                  </a:rPr>
                  <a:t>which works as </a:t>
                </a:r>
                <a:r>
                  <a:rPr lang="en-US" b="1" dirty="0">
                    <a:latin typeface="Source Sans 3 Light" panose="020B0303030403020204" pitchFamily="34" charset="0"/>
                  </a:rPr>
                  <a:t>slope or direction </a:t>
                </a:r>
                <a:r>
                  <a:rPr lang="en-US" dirty="0">
                    <a:latin typeface="Source Sans 3 Light" panose="020B0303030403020204" pitchFamily="34" charset="0"/>
                  </a:rPr>
                  <a:t>(left or right) to reach minima from hill. Run Gradient Descent until weight parameters converge or does not update much. </a:t>
                </a:r>
              </a:p>
              <a:p>
                <a:r>
                  <a:rPr lang="en-US" b="1" dirty="0">
                    <a:latin typeface="Source Sans 3 Light" panose="020B0303030403020204" pitchFamily="34" charset="0"/>
                  </a:rPr>
                  <a:t>Cost Function Derivates</a:t>
                </a:r>
                <a:r>
                  <a:rPr lang="en-US" dirty="0">
                    <a:latin typeface="Source Sans 3 Light" panose="020B0303030403020204" pitchFamily="34" charset="0"/>
                  </a:rPr>
                  <a:t>:		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 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d>
                                  <m:d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𝑤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d>
                              </m:sub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b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d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endParaRPr lang="en-US" sz="1600" b="0" dirty="0">
                  <a:latin typeface="Source Sans 3 Light" panose="020B0303030403020204" pitchFamily="34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1600" b="0" dirty="0"/>
                  <a:t>				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 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 </m:t>
                        </m:r>
                      </m:e>
                    </m:nary>
                  </m:oMath>
                </a14:m>
                <a:endParaRPr lang="en-US" sz="1600" dirty="0">
                  <a:latin typeface="Source Sans 3 Light" panose="020B030303040302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>
                    <a:latin typeface="Source Sans 3 Light" panose="020B0303030403020204" pitchFamily="34" charset="0"/>
                  </a:rPr>
                  <a:t> is the </a:t>
                </a:r>
                <a:r>
                  <a:rPr lang="en-US" b="1" dirty="0">
                    <a:latin typeface="Source Sans 3 Light" panose="020B0303030403020204" pitchFamily="34" charset="0"/>
                  </a:rPr>
                  <a:t>learning rate </a:t>
                </a:r>
                <a:r>
                  <a:rPr lang="en-US" dirty="0">
                    <a:latin typeface="Source Sans 3 Light" panose="020B0303030403020204" pitchFamily="34" charset="0"/>
                  </a:rPr>
                  <a:t>provides the </a:t>
                </a:r>
                <a:r>
                  <a:rPr lang="en-US" b="1" dirty="0">
                    <a:latin typeface="Source Sans 3 Light" panose="020B0303030403020204" pitchFamily="34" charset="0"/>
                  </a:rPr>
                  <a:t>fixed</a:t>
                </a:r>
                <a:r>
                  <a:rPr lang="en-US" dirty="0">
                    <a:latin typeface="Source Sans 3 Light" panose="020B0303030403020204" pitchFamily="34" charset="0"/>
                  </a:rPr>
                  <a:t> step size while climbing down from hill</a:t>
                </a:r>
              </a:p>
              <a:p>
                <a:r>
                  <a:rPr lang="en-US" b="1" dirty="0">
                    <a:latin typeface="Source Sans 3 Light" panose="020B0303030403020204" pitchFamily="34" charset="0"/>
                  </a:rPr>
                  <a:t>Very small learning </a:t>
                </a:r>
                <a:r>
                  <a:rPr lang="en-US" dirty="0">
                    <a:latin typeface="Source Sans 3 Light" panose="020B0303030403020204" pitchFamily="34" charset="0"/>
                  </a:rPr>
                  <a:t>rate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Source Sans 3 Light" panose="020B0303030403020204" pitchFamily="34" charset="0"/>
                  </a:rPr>
                  <a:t>needs </a:t>
                </a:r>
                <a:r>
                  <a:rPr lang="en-US" b="1" dirty="0">
                    <a:latin typeface="Source Sans 3 Light" panose="020B0303030403020204" pitchFamily="34" charset="0"/>
                  </a:rPr>
                  <a:t>more iteration </a:t>
                </a:r>
                <a:r>
                  <a:rPr lang="en-US" dirty="0">
                    <a:latin typeface="Source Sans 3 Light" panose="020B0303030403020204" pitchFamily="34" charset="0"/>
                  </a:rPr>
                  <a:t>to reach minimum J </a:t>
                </a:r>
              </a:p>
              <a:p>
                <a:r>
                  <a:rPr lang="en-US" b="1" dirty="0">
                    <a:latin typeface="Source Sans 3 Light" panose="020B0303030403020204" pitchFamily="34" charset="0"/>
                  </a:rPr>
                  <a:t>Very large learning </a:t>
                </a:r>
                <a:r>
                  <a:rPr lang="en-US" dirty="0">
                    <a:latin typeface="Source Sans 3 Light" panose="020B0303030403020204" pitchFamily="34" charset="0"/>
                  </a:rPr>
                  <a:t>rate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>
                    <a:latin typeface="Source Sans 3 Light" panose="020B0303030403020204" pitchFamily="34" charset="0"/>
                  </a:rPr>
                  <a:t> </a:t>
                </a:r>
                <a:r>
                  <a:rPr lang="en-US" b="1" dirty="0">
                    <a:latin typeface="Source Sans 3 Light" panose="020B0303030403020204" pitchFamily="34" charset="0"/>
                  </a:rPr>
                  <a:t>overshoot</a:t>
                </a:r>
                <a:r>
                  <a:rPr lang="en-US" dirty="0">
                    <a:latin typeface="Source Sans 3 Light" panose="020B0303030403020204" pitchFamily="34" charset="0"/>
                  </a:rPr>
                  <a:t> minima or </a:t>
                </a:r>
                <a:r>
                  <a:rPr lang="en-US" b="1" dirty="0">
                    <a:latin typeface="Source Sans 3 Light" panose="020B0303030403020204" pitchFamily="34" charset="0"/>
                  </a:rPr>
                  <a:t>diverge</a:t>
                </a:r>
                <a:r>
                  <a:rPr lang="en-US" dirty="0">
                    <a:latin typeface="Source Sans 3 Light" panose="020B0303030403020204" pitchFamily="34" charset="0"/>
                  </a:rPr>
                  <a:t> from minima</a:t>
                </a:r>
              </a:p>
              <a:p>
                <a:r>
                  <a:rPr lang="en-US" b="1" dirty="0">
                    <a:latin typeface="Source Sans 3 Light" panose="020B0303030403020204" pitchFamily="34" charset="0"/>
                  </a:rPr>
                  <a:t>Batch Gradient Descent</a:t>
                </a:r>
                <a:r>
                  <a:rPr lang="en-US" dirty="0">
                    <a:latin typeface="Source Sans 3 Light" panose="020B0303030403020204" pitchFamily="34" charset="0"/>
                  </a:rPr>
                  <a:t>: Every step of iteration utilizes all input data points</a:t>
                </a:r>
              </a:p>
              <a:p>
                <a:r>
                  <a:rPr lang="en-US" b="1" dirty="0">
                    <a:latin typeface="Source Sans 3 Light" panose="020B0303030403020204" pitchFamily="34" charset="0"/>
                  </a:rPr>
                  <a:t>Mini Batch Gradient Descent</a:t>
                </a:r>
                <a:r>
                  <a:rPr lang="en-US" dirty="0">
                    <a:latin typeface="Source Sans 3 Light" panose="020B0303030403020204" pitchFamily="34" charset="0"/>
                  </a:rPr>
                  <a:t>: Every step of iteration utilizes small amount of input data</a:t>
                </a:r>
              </a:p>
              <a:p>
                <a:pPr marL="0" indent="0">
                  <a:buNone/>
                </a:pPr>
                <a:endParaRPr lang="en-US" dirty="0">
                  <a:latin typeface="Source Sans 3 Light" panose="020B0303030403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916181-D197-4A2B-8C24-C0DC707D46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9847" y="2121407"/>
                <a:ext cx="10277025" cy="4661777"/>
              </a:xfrm>
              <a:blipFill>
                <a:blip r:embed="rId2"/>
                <a:stretch>
                  <a:fillRect l="-237" t="-1176" r="-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7339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5D31B-5616-4D24-BD48-6825DDC62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277024" cy="1609344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+mn-lt"/>
              </a:rPr>
              <a:t>Multiple 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916181-D197-4A2B-8C24-C0DC707D46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9847" y="2121407"/>
                <a:ext cx="10277025" cy="4661777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>
                    <a:latin typeface="Source Sans 3 Light" panose="020B0303030403020204" pitchFamily="34" charset="0"/>
                  </a:rPr>
                  <a:t>Multiple Linear Regression </a:t>
                </a:r>
                <a:r>
                  <a:rPr lang="en-US" dirty="0">
                    <a:latin typeface="Source Sans 3 Light" panose="020B0303030403020204" pitchFamily="34" charset="0"/>
                  </a:rPr>
                  <a:t>performs regression on input data with multiple parameters or features which means the input data is multi dimensional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>
                    <a:latin typeface="Source Sans 3 Light" panose="020B0303030403020204" pitchFamily="34" charset="0"/>
                  </a:rPr>
                  <a:t> feature of input data X,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>
                    <a:latin typeface="Source Sans 3 Light" panose="020B0303030403020204" pitchFamily="34" charset="0"/>
                  </a:rPr>
                  <a:t>example of input data X, n = # of features, X = [</a:t>
                </a:r>
                <a:r>
                  <a:rPr lang="en-US" dirty="0" err="1">
                    <a:latin typeface="Source Sans 3 Light" panose="020B0303030403020204" pitchFamily="34" charset="0"/>
                  </a:rPr>
                  <a:t>m,n</a:t>
                </a:r>
                <a:r>
                  <a:rPr lang="en-US" dirty="0">
                    <a:latin typeface="Source Sans 3 Light" panose="020B0303030403020204" pitchFamily="34" charset="0"/>
                  </a:rPr>
                  <a:t>]</a:t>
                </a:r>
              </a:p>
              <a:p>
                <a:r>
                  <a:rPr lang="en-US" dirty="0">
                    <a:latin typeface="Source Sans 3 Light" panose="020B0303030403020204" pitchFamily="34" charset="0"/>
                  </a:rPr>
                  <a:t>Multiple Linear Regression Model Hypothesis:</a:t>
                </a:r>
              </a:p>
              <a:p>
                <a:pPr marL="0" indent="0" algn="ctr">
                  <a:buNone/>
                </a:pPr>
                <a:r>
                  <a:rPr lang="en-US" sz="1600" dirty="0">
                    <a:latin typeface="Source Sans 3 Light" panose="020B0303030403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d>
                          <m:d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sub>
                    </m:sSub>
                    <m:d>
                      <m:d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2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…+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𝑛𝑝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𝑑𝑜𝑡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sz="1600" dirty="0">
                  <a:latin typeface="Source Sans 3 Light" panose="020B0303030403020204" pitchFamily="34" charset="0"/>
                </a:endParaRPr>
              </a:p>
              <a:p>
                <a:r>
                  <a:rPr lang="en-US" dirty="0">
                    <a:latin typeface="Source Sans 3 Light" panose="020B0303030403020204" pitchFamily="34" charset="0"/>
                  </a:rPr>
                  <a:t>Python numpy vectorization perform addition and multiplication in parallel</a:t>
                </a:r>
              </a:p>
              <a:p>
                <a:r>
                  <a:rPr lang="en-US" dirty="0">
                    <a:latin typeface="Source Sans 3 Light" panose="020B0303030403020204" pitchFamily="34" charset="0"/>
                  </a:rPr>
                  <a:t>Vectorization is efficient as it scales to large data calculation as follows</a:t>
                </a: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600" b="0" dirty="0">
                  <a:latin typeface="Source Sans 3 Light" panose="020B0303030403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𝐻𝑦𝑝𝑜𝑡h𝑒𝑠𝑖𝑠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: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𝑤𝑏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𝑛𝑝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𝑑𝑜𝑡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       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𝐶𝑜𝑠𝑡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𝑤𝑏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𝑛𝑝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𝑠𝑢𝑚</m:t>
                          </m:r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𝑤𝑏</m:t>
                                          </m:r>
                                        </m:sub>
                                      </m:s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en-US" sz="1600" b="0" dirty="0">
                  <a:latin typeface="Source Sans 3 Light" panose="020B0303030403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𝐷𝑒𝑟𝑖𝑣𝑎𝑡𝑒𝑠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𝑑𝑏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𝑛𝑝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𝑠𝑢𝑚</m:t>
                          </m:r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𝑤𝑏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𝑤𝑏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𝑛𝑝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𝑑𝑜𝑡</m:t>
                          </m:r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𝑤𝑏</m:t>
                                      </m:r>
                                    </m:sub>
                                  </m:s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en-US" sz="1600" dirty="0">
                  <a:latin typeface="Source Sans 3 Light" panose="020B0303030403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916181-D197-4A2B-8C24-C0DC707D46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9847" y="2121407"/>
                <a:ext cx="10277025" cy="4661777"/>
              </a:xfrm>
              <a:blipFill>
                <a:blip r:embed="rId2"/>
                <a:stretch>
                  <a:fillRect l="-237" t="-1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4699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5D31B-5616-4D24-BD48-6825DDC62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277024" cy="1609344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+mn-lt"/>
              </a:rPr>
              <a:t>Feature scaling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916181-D197-4A2B-8C24-C0DC707D46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9847" y="2121407"/>
                <a:ext cx="10277025" cy="4661777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>
                    <a:latin typeface="Source Sans 3 Light" panose="020B0303030403020204" pitchFamily="34" charset="0"/>
                  </a:rPr>
                  <a:t>Normal Equation: </a:t>
                </a:r>
                <a:r>
                  <a:rPr lang="en-US" dirty="0">
                    <a:latin typeface="Source Sans 3 Light" panose="020B0303030403020204" pitchFamily="34" charset="0"/>
                  </a:rPr>
                  <a:t>Closed form equation to solve the weights of </a:t>
                </a:r>
                <a:r>
                  <a:rPr lang="en-US" b="1" dirty="0">
                    <a:latin typeface="Source Sans 3 Light" panose="020B0303030403020204" pitchFamily="34" charset="0"/>
                  </a:rPr>
                  <a:t>Linear Regression</a:t>
                </a:r>
              </a:p>
              <a:p>
                <a:endParaRPr lang="en-US" sz="1000" b="1" dirty="0">
                  <a:latin typeface="Source Sans 3 Light" panose="020B0303030403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𝑊𝑒𝑖𝑔h𝑡𝑠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:  </m:t>
                      </m:r>
                      <m:sSup>
                        <m:sSup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= (</m:t>
                          </m:r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. </m:t>
                      </m:r>
                      <m:d>
                        <m:d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    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𝐶𝑜𝑠𝑡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:   </m:t>
                      </m:r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𝑤𝑏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𝑋𝑊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𝑋𝑊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en-US" sz="1600" dirty="0">
                  <a:latin typeface="Source Sans 3 Light" panose="020B0303030403020204" pitchFamily="34" charset="0"/>
                </a:endParaRPr>
              </a:p>
              <a:p>
                <a:r>
                  <a:rPr lang="en-US" dirty="0">
                    <a:latin typeface="Source Sans 3 Light" panose="020B0303030403020204" pitchFamily="34" charset="0"/>
                  </a:rPr>
                  <a:t>Normal Equation solution </a:t>
                </a:r>
                <a:r>
                  <a:rPr lang="en-US" b="1" dirty="0">
                    <a:latin typeface="Source Sans 3 Light" panose="020B0303030403020204" pitchFamily="34" charset="0"/>
                  </a:rPr>
                  <a:t>runs slow </a:t>
                </a:r>
                <a:r>
                  <a:rPr lang="en-US" dirty="0">
                    <a:latin typeface="Source Sans 3 Light" panose="020B0303030403020204" pitchFamily="34" charset="0"/>
                  </a:rPr>
                  <a:t>when number of feature </a:t>
                </a:r>
                <a:r>
                  <a:rPr lang="en-US" b="1" dirty="0">
                    <a:latin typeface="Source Sans 3 Light" panose="020B0303030403020204" pitchFamily="34" charset="0"/>
                  </a:rPr>
                  <a:t>n is large</a:t>
                </a:r>
              </a:p>
              <a:p>
                <a:r>
                  <a:rPr lang="en-US" b="1" dirty="0">
                    <a:latin typeface="Source Sans 3 Light" panose="020B0303030403020204" pitchFamily="34" charset="0"/>
                  </a:rPr>
                  <a:t>Feature Scaling</a:t>
                </a:r>
                <a:r>
                  <a:rPr lang="en-US" dirty="0">
                    <a:latin typeface="Source Sans 3 Light" panose="020B0303030403020204" pitchFamily="34" charset="0"/>
                  </a:rPr>
                  <a:t>: Scale features to plot uniformly in </a:t>
                </a:r>
                <a:r>
                  <a:rPr lang="en-US" b="1" dirty="0">
                    <a:latin typeface="Source Sans 3 Light" panose="020B0303030403020204" pitchFamily="34" charset="0"/>
                  </a:rPr>
                  <a:t>specific or comparable range </a:t>
                </a:r>
                <a:r>
                  <a:rPr lang="en-US" dirty="0">
                    <a:latin typeface="Source Sans 3 Light" panose="020B0303030403020204" pitchFamily="34" charset="0"/>
                  </a:rPr>
                  <a:t>which makes the contour plot of features a circle. </a:t>
                </a:r>
                <a:r>
                  <a:rPr lang="en-US" b="1" dirty="0">
                    <a:latin typeface="Source Sans 3 Light" panose="020B0303030403020204" pitchFamily="34" charset="0"/>
                  </a:rPr>
                  <a:t>Scaling prevents feature bias and helps converge faster. </a:t>
                </a:r>
                <a:r>
                  <a:rPr lang="en-US" dirty="0">
                    <a:latin typeface="Source Sans 3 Light" panose="020B0303030403020204" pitchFamily="34" charset="0"/>
                  </a:rPr>
                  <a:t>Scale </a:t>
                </a:r>
                <a:r>
                  <a:rPr lang="en-US" b="1" dirty="0">
                    <a:latin typeface="Source Sans 3 Light" panose="020B0303030403020204" pitchFamily="34" charset="0"/>
                  </a:rPr>
                  <a:t>large feature values </a:t>
                </a:r>
                <a:r>
                  <a:rPr lang="en-US" dirty="0">
                    <a:latin typeface="Source Sans 3 Light" panose="020B0303030403020204" pitchFamily="34" charset="0"/>
                  </a:rPr>
                  <a:t>comparable to other smaller features.</a:t>
                </a:r>
              </a:p>
              <a:p>
                <a:r>
                  <a:rPr lang="en-US" dirty="0">
                    <a:latin typeface="Source Sans 3 Light" panose="020B0303030403020204" pitchFamily="34" charset="0"/>
                  </a:rPr>
                  <a:t>Scale feature with max value yield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0&lt;</m:t>
                    </m:r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𝑚𝑎𝑥𝑉𝑎𝑙𝑢𝑒</m:t>
                        </m:r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US" sz="1800" dirty="0">
                    <a:latin typeface="Source Sans 3 Light" panose="020B0303030403020204" pitchFamily="34" charset="0"/>
                  </a:rPr>
                  <a:t> </a:t>
                </a:r>
                <a:r>
                  <a:rPr lang="en-US" sz="1600" dirty="0">
                    <a:latin typeface="Source Sans 3 Light" panose="020B0303030403020204" pitchFamily="34" charset="0"/>
                  </a:rPr>
                  <a:t>, </a:t>
                </a:r>
                <a:r>
                  <a:rPr lang="en-US" dirty="0">
                    <a:latin typeface="Source Sans 3 Light" panose="020B0303030403020204" pitchFamily="34" charset="0"/>
                  </a:rPr>
                  <a:t>acceptable range [-3, 3]</a:t>
                </a:r>
                <a:endParaRPr lang="en-US" sz="1600" dirty="0">
                  <a:latin typeface="Source Sans 3 Light" panose="020B0303030403020204" pitchFamily="34" charset="0"/>
                </a:endParaRPr>
              </a:p>
              <a:p>
                <a:r>
                  <a:rPr lang="en-US" b="1" dirty="0">
                    <a:latin typeface="Source Sans 3 Light" panose="020B0303030403020204" pitchFamily="34" charset="0"/>
                  </a:rPr>
                  <a:t>Mean Normalization</a:t>
                </a:r>
                <a:r>
                  <a:rPr lang="en-US" dirty="0">
                    <a:latin typeface="Source Sans 3 Light" panose="020B0303030403020204" pitchFamily="34" charset="0"/>
                  </a:rPr>
                  <a:t>: Scale features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−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func>
                          <m:func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fName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− 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e>
                        </m:func>
                      </m:den>
                    </m:f>
                  </m:oMath>
                </a14:m>
                <a:r>
                  <a:rPr lang="en-US" sz="1800" dirty="0">
                    <a:latin typeface="Source Sans 3 Light" panose="020B0303030403020204" pitchFamily="34" charset="0"/>
                  </a:rPr>
                  <a:t> </a:t>
                </a:r>
                <a:r>
                  <a:rPr lang="en-US" dirty="0">
                    <a:latin typeface="Source Sans 3 Light" panose="020B0303030403020204" pitchFamily="34" charset="0"/>
                  </a:rPr>
                  <a:t>to center around zero with in range -1 and +1</a:t>
                </a:r>
                <a:endParaRPr lang="en-US" sz="2000" dirty="0">
                  <a:latin typeface="Source Sans 3 Light" panose="020B0303030403020204" pitchFamily="34" charset="0"/>
                </a:endParaRPr>
              </a:p>
              <a:p>
                <a:r>
                  <a:rPr lang="en-US" b="1" dirty="0">
                    <a:latin typeface="Source Sans 3 Light" panose="020B0303030403020204" pitchFamily="34" charset="0"/>
                  </a:rPr>
                  <a:t>Z-score Normalization</a:t>
                </a:r>
                <a:r>
                  <a:rPr lang="en-US" dirty="0">
                    <a:latin typeface="Source Sans 3 Light" panose="020B0303030403020204" pitchFamily="34" charset="0"/>
                  </a:rPr>
                  <a:t>: Scale features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−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Source Sans 3 Light" panose="020B0303030403020204" pitchFamily="34" charset="0"/>
                  </a:rPr>
                  <a:t> </a:t>
                </a:r>
                <a:r>
                  <a:rPr lang="en-US" dirty="0">
                    <a:latin typeface="Source Sans 3 Light" panose="020B0303030403020204" pitchFamily="34" charset="0"/>
                  </a:rPr>
                  <a:t>to center around zero with in range -3 and +3</a:t>
                </a:r>
              </a:p>
              <a:p>
                <a:endParaRPr lang="en-US" dirty="0">
                  <a:latin typeface="Source Sans 3 Light" panose="020B0303030403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916181-D197-4A2B-8C24-C0DC707D46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9847" y="2121407"/>
                <a:ext cx="10277025" cy="4661777"/>
              </a:xfrm>
              <a:blipFill>
                <a:blip r:embed="rId2"/>
                <a:stretch>
                  <a:fillRect l="-237" t="-1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4947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5D31B-5616-4D24-BD48-6825DDC62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277024" cy="1609344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+mn-lt"/>
              </a:rPr>
              <a:t>Linear regression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802B707-7FAE-42F5-B068-D326873530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9" y="2093976"/>
            <a:ext cx="5162364" cy="267004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6C2C0DC-734B-4514-9388-01A518CF15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4917" y="2093976"/>
            <a:ext cx="4381999" cy="266300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01044B7-6226-4944-B67E-2BD2D81C2D8E}"/>
              </a:ext>
            </a:extLst>
          </p:cNvPr>
          <p:cNvSpPr txBox="1"/>
          <p:nvPr/>
        </p:nvSpPr>
        <p:spPr>
          <a:xfrm>
            <a:off x="2384612" y="5298141"/>
            <a:ext cx="1628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Source Sans 3 Light" panose="020B0303030403020204" pitchFamily="34" charset="0"/>
              </a:rPr>
              <a:t>Feature Scaling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181BDA-4DBA-4AEC-B1F8-0F358DFA60FD}"/>
              </a:ext>
            </a:extLst>
          </p:cNvPr>
          <p:cNvSpPr txBox="1"/>
          <p:nvPr/>
        </p:nvSpPr>
        <p:spPr>
          <a:xfrm>
            <a:off x="8178418" y="5330407"/>
            <a:ext cx="1473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Source Sans 3 Light" panose="020B0303030403020204" pitchFamily="34" charset="0"/>
              </a:rPr>
              <a:t>Learning Rate</a:t>
            </a:r>
          </a:p>
        </p:txBody>
      </p:sp>
    </p:spTree>
    <p:extLst>
      <p:ext uri="{BB962C8B-B14F-4D97-AF65-F5344CB8AC3E}">
        <p14:creationId xmlns:p14="http://schemas.microsoft.com/office/powerpoint/2010/main" val="3951725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689</TotalTime>
  <Words>1702</Words>
  <Application>Microsoft Office PowerPoint</Application>
  <PresentationFormat>Widescreen</PresentationFormat>
  <Paragraphs>106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Cambria Math</vt:lpstr>
      <vt:lpstr>Rockwell</vt:lpstr>
      <vt:lpstr>Rockwell Condensed</vt:lpstr>
      <vt:lpstr>Source Sans 3 Light</vt:lpstr>
      <vt:lpstr>Stencil</vt:lpstr>
      <vt:lpstr>Wingdings</vt:lpstr>
      <vt:lpstr>Wood Type</vt:lpstr>
      <vt:lpstr>Supervised Machine Learning: Regression  and Classification</vt:lpstr>
      <vt:lpstr>Machine Learning</vt:lpstr>
      <vt:lpstr>Machine Learning</vt:lpstr>
      <vt:lpstr>Linear regression</vt:lpstr>
      <vt:lpstr>Linear regression</vt:lpstr>
      <vt:lpstr>Gradient descent</vt:lpstr>
      <vt:lpstr>Multiple Linear regression</vt:lpstr>
      <vt:lpstr>Feature scaling</vt:lpstr>
      <vt:lpstr>Linear regression</vt:lpstr>
      <vt:lpstr>Linear regression</vt:lpstr>
      <vt:lpstr>logistic regression</vt:lpstr>
      <vt:lpstr>logistic regression</vt:lpstr>
      <vt:lpstr>Overfit &amp; underfit</vt:lpstr>
      <vt:lpstr>Regularization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Ahsan</dc:creator>
  <cp:lastModifiedBy>Ahsan</cp:lastModifiedBy>
  <cp:revision>219</cp:revision>
  <dcterms:created xsi:type="dcterms:W3CDTF">2024-12-04T07:15:25Z</dcterms:created>
  <dcterms:modified xsi:type="dcterms:W3CDTF">2024-12-04T18:55:49Z</dcterms:modified>
</cp:coreProperties>
</file>