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9" r:id="rId13"/>
    <p:sldId id="270" r:id="rId14"/>
    <p:sldId id="268" r:id="rId15"/>
    <p:sldId id="271" r:id="rId16"/>
    <p:sldId id="272" r:id="rId17"/>
    <p:sldId id="274" r:id="rId18"/>
    <p:sldId id="2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324DDA-0468-85B5-54E7-C87226AE879F}" v="1483" dt="2020-12-01T07:59:10.763"/>
    <p1510:client id="{F778F80C-8255-4008-A18D-F3DE3E7DD081}" v="28" dt="2020-12-01T05:54:34.614"/>
    <p1510:client id="{F8EECF56-0F9D-BBBC-572D-AFACAC4C5743}" v="64" dt="2020-12-01T06:16:48.972"/>
    <p1510:client id="{FEA6A4A0-C562-E242-A832-7C936AD59E68}" v="739" dt="2020-12-01T06:41:17.1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F51E99-17E7-48DB-975E-2D4ED152F46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818E4CD-3977-4FB4-81BB-C62B778AF446}">
      <dgm:prSet/>
      <dgm:spPr/>
      <dgm:t>
        <a:bodyPr/>
        <a:lstStyle/>
        <a:p>
          <a:r>
            <a:rPr lang="en-US"/>
            <a:t>The Project Idea</a:t>
          </a:r>
        </a:p>
      </dgm:t>
    </dgm:pt>
    <dgm:pt modelId="{AE9D45F4-3575-45FB-B690-1AC67CA29A8A}" type="parTrans" cxnId="{B1DFBAC7-0273-4344-9F11-0AAD0412CA74}">
      <dgm:prSet/>
      <dgm:spPr/>
      <dgm:t>
        <a:bodyPr/>
        <a:lstStyle/>
        <a:p>
          <a:endParaRPr lang="en-US"/>
        </a:p>
      </dgm:t>
    </dgm:pt>
    <dgm:pt modelId="{7EC136F9-3C0D-46CA-8B6B-D3D65508DA56}" type="sibTrans" cxnId="{B1DFBAC7-0273-4344-9F11-0AAD0412CA74}">
      <dgm:prSet/>
      <dgm:spPr/>
      <dgm:t>
        <a:bodyPr/>
        <a:lstStyle/>
        <a:p>
          <a:endParaRPr lang="en-US"/>
        </a:p>
      </dgm:t>
    </dgm:pt>
    <dgm:pt modelId="{27164895-E480-4FC5-A3C6-791F03E51E13}">
      <dgm:prSet/>
      <dgm:spPr/>
      <dgm:t>
        <a:bodyPr/>
        <a:lstStyle/>
        <a:p>
          <a:r>
            <a:rPr lang="en-US"/>
            <a:t>My Datasets</a:t>
          </a:r>
        </a:p>
      </dgm:t>
    </dgm:pt>
    <dgm:pt modelId="{5F41FCF7-0E26-4B5A-9EF8-1FE54AB967B9}" type="parTrans" cxnId="{4B2C2864-4EA9-4F95-907E-D992AED8ADAA}">
      <dgm:prSet/>
      <dgm:spPr/>
      <dgm:t>
        <a:bodyPr/>
        <a:lstStyle/>
        <a:p>
          <a:endParaRPr lang="en-US"/>
        </a:p>
      </dgm:t>
    </dgm:pt>
    <dgm:pt modelId="{1032F080-5045-4619-82D1-366B83502B36}" type="sibTrans" cxnId="{4B2C2864-4EA9-4F95-907E-D992AED8ADAA}">
      <dgm:prSet/>
      <dgm:spPr/>
      <dgm:t>
        <a:bodyPr/>
        <a:lstStyle/>
        <a:p>
          <a:endParaRPr lang="en-US"/>
        </a:p>
      </dgm:t>
    </dgm:pt>
    <dgm:pt modelId="{F9DDBEDE-2DB1-478C-BB5A-A7C0D3002777}">
      <dgm:prSet/>
      <dgm:spPr/>
      <dgm:t>
        <a:bodyPr/>
        <a:lstStyle/>
        <a:p>
          <a:r>
            <a:rPr lang="en-US"/>
            <a:t>Computations</a:t>
          </a:r>
        </a:p>
      </dgm:t>
    </dgm:pt>
    <dgm:pt modelId="{7E10B981-AEF1-46E4-91F9-E60CA2DA0B4E}" type="parTrans" cxnId="{62242008-8372-4A3C-8F59-F605567724B1}">
      <dgm:prSet/>
      <dgm:spPr/>
      <dgm:t>
        <a:bodyPr/>
        <a:lstStyle/>
        <a:p>
          <a:endParaRPr lang="en-US"/>
        </a:p>
      </dgm:t>
    </dgm:pt>
    <dgm:pt modelId="{BDDE7AD5-0B05-4510-A667-0CA44FB1AB89}" type="sibTrans" cxnId="{62242008-8372-4A3C-8F59-F605567724B1}">
      <dgm:prSet/>
      <dgm:spPr/>
      <dgm:t>
        <a:bodyPr/>
        <a:lstStyle/>
        <a:p>
          <a:endParaRPr lang="en-US"/>
        </a:p>
      </dgm:t>
    </dgm:pt>
    <dgm:pt modelId="{0D5672D9-2CAB-4251-8E44-17723D5E6FA7}">
      <dgm:prSet/>
      <dgm:spPr/>
      <dgm:t>
        <a:bodyPr/>
        <a:lstStyle/>
        <a:p>
          <a:r>
            <a:rPr lang="en-US"/>
            <a:t>Visualizations</a:t>
          </a:r>
        </a:p>
      </dgm:t>
    </dgm:pt>
    <dgm:pt modelId="{F67ED7F4-78D5-41D2-96A5-E46A7353BD35}" type="parTrans" cxnId="{41A836A2-74E2-4FEC-9C1D-43C868302797}">
      <dgm:prSet/>
      <dgm:spPr/>
      <dgm:t>
        <a:bodyPr/>
        <a:lstStyle/>
        <a:p>
          <a:endParaRPr lang="en-US"/>
        </a:p>
      </dgm:t>
    </dgm:pt>
    <dgm:pt modelId="{4AA26260-990A-4D83-8021-362D9AC2BCE6}" type="sibTrans" cxnId="{41A836A2-74E2-4FEC-9C1D-43C868302797}">
      <dgm:prSet/>
      <dgm:spPr/>
      <dgm:t>
        <a:bodyPr/>
        <a:lstStyle/>
        <a:p>
          <a:endParaRPr lang="en-US"/>
        </a:p>
      </dgm:t>
    </dgm:pt>
    <dgm:pt modelId="{D1CC5293-7C5D-43A3-853E-3EF7976F345A}">
      <dgm:prSet/>
      <dgm:spPr/>
      <dgm:t>
        <a:bodyPr/>
        <a:lstStyle/>
        <a:p>
          <a:r>
            <a:rPr lang="en-US"/>
            <a:t>Analyisis/Conclusion</a:t>
          </a:r>
        </a:p>
      </dgm:t>
    </dgm:pt>
    <dgm:pt modelId="{AF6AB7CB-18BF-46A8-A200-40C18D2A63DD}" type="parTrans" cxnId="{3BB2B790-F7CB-497C-849E-3C694BE446FA}">
      <dgm:prSet/>
      <dgm:spPr/>
      <dgm:t>
        <a:bodyPr/>
        <a:lstStyle/>
        <a:p>
          <a:endParaRPr lang="en-US"/>
        </a:p>
      </dgm:t>
    </dgm:pt>
    <dgm:pt modelId="{4CE37EEF-24D2-4546-B20D-977EB2CAB361}" type="sibTrans" cxnId="{3BB2B790-F7CB-497C-849E-3C694BE446FA}">
      <dgm:prSet/>
      <dgm:spPr/>
      <dgm:t>
        <a:bodyPr/>
        <a:lstStyle/>
        <a:p>
          <a:endParaRPr lang="en-US"/>
        </a:p>
      </dgm:t>
    </dgm:pt>
    <dgm:pt modelId="{F0DC1A6A-AF9F-42B3-94BA-4B01D566E3FE}">
      <dgm:prSet/>
      <dgm:spPr/>
      <dgm:t>
        <a:bodyPr/>
        <a:lstStyle/>
        <a:p>
          <a:r>
            <a:rPr lang="en-US"/>
            <a:t>Future Prediction using ML training model</a:t>
          </a:r>
        </a:p>
      </dgm:t>
    </dgm:pt>
    <dgm:pt modelId="{E04FC9C6-4EE3-4BAF-B730-2EF90EC235E7}" type="parTrans" cxnId="{298484ED-D086-475D-98CC-ED3D27431045}">
      <dgm:prSet/>
      <dgm:spPr/>
      <dgm:t>
        <a:bodyPr/>
        <a:lstStyle/>
        <a:p>
          <a:endParaRPr lang="en-US"/>
        </a:p>
      </dgm:t>
    </dgm:pt>
    <dgm:pt modelId="{6BF228FE-8038-492D-92DB-60DDB69320FC}" type="sibTrans" cxnId="{298484ED-D086-475D-98CC-ED3D27431045}">
      <dgm:prSet/>
      <dgm:spPr/>
      <dgm:t>
        <a:bodyPr/>
        <a:lstStyle/>
        <a:p>
          <a:endParaRPr lang="en-US"/>
        </a:p>
      </dgm:t>
    </dgm:pt>
    <dgm:pt modelId="{C2AD458C-6861-44F5-BB31-7E667D05AED1}" type="pres">
      <dgm:prSet presAssocID="{69F51E99-17E7-48DB-975E-2D4ED152F46B}" presName="root" presStyleCnt="0">
        <dgm:presLayoutVars>
          <dgm:dir/>
          <dgm:resizeHandles val="exact"/>
        </dgm:presLayoutVars>
      </dgm:prSet>
      <dgm:spPr/>
    </dgm:pt>
    <dgm:pt modelId="{3E900F5D-7EB5-4059-AA38-2F0A70B1A5E8}" type="pres">
      <dgm:prSet presAssocID="{7818E4CD-3977-4FB4-81BB-C62B778AF446}" presName="compNode" presStyleCnt="0"/>
      <dgm:spPr/>
    </dgm:pt>
    <dgm:pt modelId="{62A96089-5977-47B6-8A80-F2EC483F8A3F}" type="pres">
      <dgm:prSet presAssocID="{7818E4CD-3977-4FB4-81BB-C62B778AF446}" presName="bgRect" presStyleLbl="bgShp" presStyleIdx="0" presStyleCnt="6"/>
      <dgm:spPr/>
    </dgm:pt>
    <dgm:pt modelId="{C18EAE5B-5461-49B8-AB40-240BA590BD10}" type="pres">
      <dgm:prSet presAssocID="{7818E4CD-3977-4FB4-81BB-C62B778AF446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C3646054-0400-4B29-9902-4EEF9FBD756D}" type="pres">
      <dgm:prSet presAssocID="{7818E4CD-3977-4FB4-81BB-C62B778AF446}" presName="spaceRect" presStyleCnt="0"/>
      <dgm:spPr/>
    </dgm:pt>
    <dgm:pt modelId="{FBE68A25-5704-4D73-B6B5-BD1EA7F33F0E}" type="pres">
      <dgm:prSet presAssocID="{7818E4CD-3977-4FB4-81BB-C62B778AF446}" presName="parTx" presStyleLbl="revTx" presStyleIdx="0" presStyleCnt="6">
        <dgm:presLayoutVars>
          <dgm:chMax val="0"/>
          <dgm:chPref val="0"/>
        </dgm:presLayoutVars>
      </dgm:prSet>
      <dgm:spPr/>
    </dgm:pt>
    <dgm:pt modelId="{50687798-ACD8-4A75-9693-B8DE3242C22C}" type="pres">
      <dgm:prSet presAssocID="{7EC136F9-3C0D-46CA-8B6B-D3D65508DA56}" presName="sibTrans" presStyleCnt="0"/>
      <dgm:spPr/>
    </dgm:pt>
    <dgm:pt modelId="{BFAC0856-7A16-41AA-BA52-255A656C7B63}" type="pres">
      <dgm:prSet presAssocID="{27164895-E480-4FC5-A3C6-791F03E51E13}" presName="compNode" presStyleCnt="0"/>
      <dgm:spPr/>
    </dgm:pt>
    <dgm:pt modelId="{8FA50546-6C90-4D14-B42F-D64ACB791F2C}" type="pres">
      <dgm:prSet presAssocID="{27164895-E480-4FC5-A3C6-791F03E51E13}" presName="bgRect" presStyleLbl="bgShp" presStyleIdx="1" presStyleCnt="6"/>
      <dgm:spPr/>
    </dgm:pt>
    <dgm:pt modelId="{73CAFB1B-1119-4A5F-A5E1-B5398A50EEE9}" type="pres">
      <dgm:prSet presAssocID="{27164895-E480-4FC5-A3C6-791F03E51E13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BC57511-9D97-42B8-B50B-7A4E762904F3}" type="pres">
      <dgm:prSet presAssocID="{27164895-E480-4FC5-A3C6-791F03E51E13}" presName="spaceRect" presStyleCnt="0"/>
      <dgm:spPr/>
    </dgm:pt>
    <dgm:pt modelId="{B972D9D8-078D-48FB-9644-8E9B8089DAF2}" type="pres">
      <dgm:prSet presAssocID="{27164895-E480-4FC5-A3C6-791F03E51E13}" presName="parTx" presStyleLbl="revTx" presStyleIdx="1" presStyleCnt="6">
        <dgm:presLayoutVars>
          <dgm:chMax val="0"/>
          <dgm:chPref val="0"/>
        </dgm:presLayoutVars>
      </dgm:prSet>
      <dgm:spPr/>
    </dgm:pt>
    <dgm:pt modelId="{EC3EF21D-9F11-4FE5-A573-9C1788E2C3A0}" type="pres">
      <dgm:prSet presAssocID="{1032F080-5045-4619-82D1-366B83502B36}" presName="sibTrans" presStyleCnt="0"/>
      <dgm:spPr/>
    </dgm:pt>
    <dgm:pt modelId="{226ABC0D-7032-426B-9509-C24DE7C8D457}" type="pres">
      <dgm:prSet presAssocID="{F9DDBEDE-2DB1-478C-BB5A-A7C0D3002777}" presName="compNode" presStyleCnt="0"/>
      <dgm:spPr/>
    </dgm:pt>
    <dgm:pt modelId="{973EF73E-E568-49AD-8EA9-881EECF12827}" type="pres">
      <dgm:prSet presAssocID="{F9DDBEDE-2DB1-478C-BB5A-A7C0D3002777}" presName="bgRect" presStyleLbl="bgShp" presStyleIdx="2" presStyleCnt="6"/>
      <dgm:spPr/>
    </dgm:pt>
    <dgm:pt modelId="{11D8713E-5C35-4C34-8BD0-6E49F3E71A45}" type="pres">
      <dgm:prSet presAssocID="{F9DDBEDE-2DB1-478C-BB5A-A7C0D300277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7ABA0DF5-0C24-4449-9FB2-1B7FA369BC0A}" type="pres">
      <dgm:prSet presAssocID="{F9DDBEDE-2DB1-478C-BB5A-A7C0D3002777}" presName="spaceRect" presStyleCnt="0"/>
      <dgm:spPr/>
    </dgm:pt>
    <dgm:pt modelId="{02FDC1D4-6BB8-4A09-9A92-38208E5B8470}" type="pres">
      <dgm:prSet presAssocID="{F9DDBEDE-2DB1-478C-BB5A-A7C0D3002777}" presName="parTx" presStyleLbl="revTx" presStyleIdx="2" presStyleCnt="6">
        <dgm:presLayoutVars>
          <dgm:chMax val="0"/>
          <dgm:chPref val="0"/>
        </dgm:presLayoutVars>
      </dgm:prSet>
      <dgm:spPr/>
    </dgm:pt>
    <dgm:pt modelId="{326F5C26-239C-4CC9-8FAF-4339456D23CE}" type="pres">
      <dgm:prSet presAssocID="{BDDE7AD5-0B05-4510-A667-0CA44FB1AB89}" presName="sibTrans" presStyleCnt="0"/>
      <dgm:spPr/>
    </dgm:pt>
    <dgm:pt modelId="{0B9A7DE3-9418-400F-8E65-4BB08A68037E}" type="pres">
      <dgm:prSet presAssocID="{0D5672D9-2CAB-4251-8E44-17723D5E6FA7}" presName="compNode" presStyleCnt="0"/>
      <dgm:spPr/>
    </dgm:pt>
    <dgm:pt modelId="{CF1B30D7-6186-412A-9B3B-9C7705AD1962}" type="pres">
      <dgm:prSet presAssocID="{0D5672D9-2CAB-4251-8E44-17723D5E6FA7}" presName="bgRect" presStyleLbl="bgShp" presStyleIdx="3" presStyleCnt="6"/>
      <dgm:spPr/>
    </dgm:pt>
    <dgm:pt modelId="{4D2B2F48-F6BD-440F-B2B4-1105DC4DFE75}" type="pres">
      <dgm:prSet presAssocID="{0D5672D9-2CAB-4251-8E44-17723D5E6FA7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938ED093-36E3-491A-9168-C8317F2C110D}" type="pres">
      <dgm:prSet presAssocID="{0D5672D9-2CAB-4251-8E44-17723D5E6FA7}" presName="spaceRect" presStyleCnt="0"/>
      <dgm:spPr/>
    </dgm:pt>
    <dgm:pt modelId="{4CE41F45-BE9F-4272-9836-1A37BED7DF79}" type="pres">
      <dgm:prSet presAssocID="{0D5672D9-2CAB-4251-8E44-17723D5E6FA7}" presName="parTx" presStyleLbl="revTx" presStyleIdx="3" presStyleCnt="6">
        <dgm:presLayoutVars>
          <dgm:chMax val="0"/>
          <dgm:chPref val="0"/>
        </dgm:presLayoutVars>
      </dgm:prSet>
      <dgm:spPr/>
    </dgm:pt>
    <dgm:pt modelId="{973A333B-FDB8-4DA9-A2E5-82DF382D6C5F}" type="pres">
      <dgm:prSet presAssocID="{4AA26260-990A-4D83-8021-362D9AC2BCE6}" presName="sibTrans" presStyleCnt="0"/>
      <dgm:spPr/>
    </dgm:pt>
    <dgm:pt modelId="{3A91FC5B-AFD8-405E-B146-616719A4C3D3}" type="pres">
      <dgm:prSet presAssocID="{D1CC5293-7C5D-43A3-853E-3EF7976F345A}" presName="compNode" presStyleCnt="0"/>
      <dgm:spPr/>
    </dgm:pt>
    <dgm:pt modelId="{2FCFAF04-1426-47B1-B29B-2771591BD8A0}" type="pres">
      <dgm:prSet presAssocID="{D1CC5293-7C5D-43A3-853E-3EF7976F345A}" presName="bgRect" presStyleLbl="bgShp" presStyleIdx="4" presStyleCnt="6"/>
      <dgm:spPr/>
    </dgm:pt>
    <dgm:pt modelId="{C3C721FA-AAB5-4755-AE13-ECD11138C7CD}" type="pres">
      <dgm:prSet presAssocID="{D1CC5293-7C5D-43A3-853E-3EF7976F345A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Quotation Mark"/>
        </a:ext>
      </dgm:extLst>
    </dgm:pt>
    <dgm:pt modelId="{424469C0-88D5-4275-8A9A-5D159A880DBB}" type="pres">
      <dgm:prSet presAssocID="{D1CC5293-7C5D-43A3-853E-3EF7976F345A}" presName="spaceRect" presStyleCnt="0"/>
      <dgm:spPr/>
    </dgm:pt>
    <dgm:pt modelId="{A027CBFD-9BDD-4EF5-9857-0EF491A8FE33}" type="pres">
      <dgm:prSet presAssocID="{D1CC5293-7C5D-43A3-853E-3EF7976F345A}" presName="parTx" presStyleLbl="revTx" presStyleIdx="4" presStyleCnt="6">
        <dgm:presLayoutVars>
          <dgm:chMax val="0"/>
          <dgm:chPref val="0"/>
        </dgm:presLayoutVars>
      </dgm:prSet>
      <dgm:spPr/>
    </dgm:pt>
    <dgm:pt modelId="{78279344-753A-4029-80B0-E4141B44413E}" type="pres">
      <dgm:prSet presAssocID="{4CE37EEF-24D2-4546-B20D-977EB2CAB361}" presName="sibTrans" presStyleCnt="0"/>
      <dgm:spPr/>
    </dgm:pt>
    <dgm:pt modelId="{A19A99A7-AA3A-4661-AD31-F35ACCC4AE93}" type="pres">
      <dgm:prSet presAssocID="{F0DC1A6A-AF9F-42B3-94BA-4B01D566E3FE}" presName="compNode" presStyleCnt="0"/>
      <dgm:spPr/>
    </dgm:pt>
    <dgm:pt modelId="{F13C5BEC-97FA-4D09-8A98-2A7EDF3A1D23}" type="pres">
      <dgm:prSet presAssocID="{F0DC1A6A-AF9F-42B3-94BA-4B01D566E3FE}" presName="bgRect" presStyleLbl="bgShp" presStyleIdx="5" presStyleCnt="6"/>
      <dgm:spPr/>
    </dgm:pt>
    <dgm:pt modelId="{63195778-4E29-4479-9BA4-8599AD7DCC77}" type="pres">
      <dgm:prSet presAssocID="{F0DC1A6A-AF9F-42B3-94BA-4B01D566E3FE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D2C20BA-87D0-4F65-8EB2-FA860BEB3FAE}" type="pres">
      <dgm:prSet presAssocID="{F0DC1A6A-AF9F-42B3-94BA-4B01D566E3FE}" presName="spaceRect" presStyleCnt="0"/>
      <dgm:spPr/>
    </dgm:pt>
    <dgm:pt modelId="{366A6118-2365-4832-8BEA-5F32AF4E13B9}" type="pres">
      <dgm:prSet presAssocID="{F0DC1A6A-AF9F-42B3-94BA-4B01D566E3FE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62242008-8372-4A3C-8F59-F605567724B1}" srcId="{69F51E99-17E7-48DB-975E-2D4ED152F46B}" destId="{F9DDBEDE-2DB1-478C-BB5A-A7C0D3002777}" srcOrd="2" destOrd="0" parTransId="{7E10B981-AEF1-46E4-91F9-E60CA2DA0B4E}" sibTransId="{BDDE7AD5-0B05-4510-A667-0CA44FB1AB89}"/>
    <dgm:cxn modelId="{79016029-819B-4A22-B95E-282252168468}" type="presOf" srcId="{D1CC5293-7C5D-43A3-853E-3EF7976F345A}" destId="{A027CBFD-9BDD-4EF5-9857-0EF491A8FE33}" srcOrd="0" destOrd="0" presId="urn:microsoft.com/office/officeart/2018/2/layout/IconVerticalSolidList"/>
    <dgm:cxn modelId="{B8B1485E-FAD2-4627-9570-A46FE68207C8}" type="presOf" srcId="{7818E4CD-3977-4FB4-81BB-C62B778AF446}" destId="{FBE68A25-5704-4D73-B6B5-BD1EA7F33F0E}" srcOrd="0" destOrd="0" presId="urn:microsoft.com/office/officeart/2018/2/layout/IconVerticalSolidList"/>
    <dgm:cxn modelId="{4B2C2864-4EA9-4F95-907E-D992AED8ADAA}" srcId="{69F51E99-17E7-48DB-975E-2D4ED152F46B}" destId="{27164895-E480-4FC5-A3C6-791F03E51E13}" srcOrd="1" destOrd="0" parTransId="{5F41FCF7-0E26-4B5A-9EF8-1FE54AB967B9}" sibTransId="{1032F080-5045-4619-82D1-366B83502B36}"/>
    <dgm:cxn modelId="{FFCD9A8D-CB97-42D5-8DC7-46D53A0CE0CC}" type="presOf" srcId="{69F51E99-17E7-48DB-975E-2D4ED152F46B}" destId="{C2AD458C-6861-44F5-BB31-7E667D05AED1}" srcOrd="0" destOrd="0" presId="urn:microsoft.com/office/officeart/2018/2/layout/IconVerticalSolidList"/>
    <dgm:cxn modelId="{3BB2B790-F7CB-497C-849E-3C694BE446FA}" srcId="{69F51E99-17E7-48DB-975E-2D4ED152F46B}" destId="{D1CC5293-7C5D-43A3-853E-3EF7976F345A}" srcOrd="4" destOrd="0" parTransId="{AF6AB7CB-18BF-46A8-A200-40C18D2A63DD}" sibTransId="{4CE37EEF-24D2-4546-B20D-977EB2CAB361}"/>
    <dgm:cxn modelId="{91F21DA1-6226-4226-BF1E-FCD12FD474AE}" type="presOf" srcId="{27164895-E480-4FC5-A3C6-791F03E51E13}" destId="{B972D9D8-078D-48FB-9644-8E9B8089DAF2}" srcOrd="0" destOrd="0" presId="urn:microsoft.com/office/officeart/2018/2/layout/IconVerticalSolidList"/>
    <dgm:cxn modelId="{41A836A2-74E2-4FEC-9C1D-43C868302797}" srcId="{69F51E99-17E7-48DB-975E-2D4ED152F46B}" destId="{0D5672D9-2CAB-4251-8E44-17723D5E6FA7}" srcOrd="3" destOrd="0" parTransId="{F67ED7F4-78D5-41D2-96A5-E46A7353BD35}" sibTransId="{4AA26260-990A-4D83-8021-362D9AC2BCE6}"/>
    <dgm:cxn modelId="{4A2771B8-989B-4127-9B58-7BB635613038}" type="presOf" srcId="{0D5672D9-2CAB-4251-8E44-17723D5E6FA7}" destId="{4CE41F45-BE9F-4272-9836-1A37BED7DF79}" srcOrd="0" destOrd="0" presId="urn:microsoft.com/office/officeart/2018/2/layout/IconVerticalSolidList"/>
    <dgm:cxn modelId="{4D380FC5-1FF8-457E-A711-FF529456BDE8}" type="presOf" srcId="{F0DC1A6A-AF9F-42B3-94BA-4B01D566E3FE}" destId="{366A6118-2365-4832-8BEA-5F32AF4E13B9}" srcOrd="0" destOrd="0" presId="urn:microsoft.com/office/officeart/2018/2/layout/IconVerticalSolidList"/>
    <dgm:cxn modelId="{B1DFBAC7-0273-4344-9F11-0AAD0412CA74}" srcId="{69F51E99-17E7-48DB-975E-2D4ED152F46B}" destId="{7818E4CD-3977-4FB4-81BB-C62B778AF446}" srcOrd="0" destOrd="0" parTransId="{AE9D45F4-3575-45FB-B690-1AC67CA29A8A}" sibTransId="{7EC136F9-3C0D-46CA-8B6B-D3D65508DA56}"/>
    <dgm:cxn modelId="{152754E3-3F1F-4D12-8E50-09C2F29E7336}" type="presOf" srcId="{F9DDBEDE-2DB1-478C-BB5A-A7C0D3002777}" destId="{02FDC1D4-6BB8-4A09-9A92-38208E5B8470}" srcOrd="0" destOrd="0" presId="urn:microsoft.com/office/officeart/2018/2/layout/IconVerticalSolidList"/>
    <dgm:cxn modelId="{298484ED-D086-475D-98CC-ED3D27431045}" srcId="{69F51E99-17E7-48DB-975E-2D4ED152F46B}" destId="{F0DC1A6A-AF9F-42B3-94BA-4B01D566E3FE}" srcOrd="5" destOrd="0" parTransId="{E04FC9C6-4EE3-4BAF-B730-2EF90EC235E7}" sibTransId="{6BF228FE-8038-492D-92DB-60DDB69320FC}"/>
    <dgm:cxn modelId="{CB931BEA-F723-473A-99FD-E91272114667}" type="presParOf" srcId="{C2AD458C-6861-44F5-BB31-7E667D05AED1}" destId="{3E900F5D-7EB5-4059-AA38-2F0A70B1A5E8}" srcOrd="0" destOrd="0" presId="urn:microsoft.com/office/officeart/2018/2/layout/IconVerticalSolidList"/>
    <dgm:cxn modelId="{DB25ED82-8459-4E65-B960-7CBE29887278}" type="presParOf" srcId="{3E900F5D-7EB5-4059-AA38-2F0A70B1A5E8}" destId="{62A96089-5977-47B6-8A80-F2EC483F8A3F}" srcOrd="0" destOrd="0" presId="urn:microsoft.com/office/officeart/2018/2/layout/IconVerticalSolidList"/>
    <dgm:cxn modelId="{470FC63F-6754-4859-986D-C7E54EF8A0F7}" type="presParOf" srcId="{3E900F5D-7EB5-4059-AA38-2F0A70B1A5E8}" destId="{C18EAE5B-5461-49B8-AB40-240BA590BD10}" srcOrd="1" destOrd="0" presId="urn:microsoft.com/office/officeart/2018/2/layout/IconVerticalSolidList"/>
    <dgm:cxn modelId="{989E0F54-60BF-4B37-A05D-084F51522E55}" type="presParOf" srcId="{3E900F5D-7EB5-4059-AA38-2F0A70B1A5E8}" destId="{C3646054-0400-4B29-9902-4EEF9FBD756D}" srcOrd="2" destOrd="0" presId="urn:microsoft.com/office/officeart/2018/2/layout/IconVerticalSolidList"/>
    <dgm:cxn modelId="{60DFE168-C228-4C56-A489-06B069118E36}" type="presParOf" srcId="{3E900F5D-7EB5-4059-AA38-2F0A70B1A5E8}" destId="{FBE68A25-5704-4D73-B6B5-BD1EA7F33F0E}" srcOrd="3" destOrd="0" presId="urn:microsoft.com/office/officeart/2018/2/layout/IconVerticalSolidList"/>
    <dgm:cxn modelId="{943DFA5A-6509-4FD5-A22B-E714B41C91CC}" type="presParOf" srcId="{C2AD458C-6861-44F5-BB31-7E667D05AED1}" destId="{50687798-ACD8-4A75-9693-B8DE3242C22C}" srcOrd="1" destOrd="0" presId="urn:microsoft.com/office/officeart/2018/2/layout/IconVerticalSolidList"/>
    <dgm:cxn modelId="{47DAFB7C-A47D-4947-83E3-CD54728FAABD}" type="presParOf" srcId="{C2AD458C-6861-44F5-BB31-7E667D05AED1}" destId="{BFAC0856-7A16-41AA-BA52-255A656C7B63}" srcOrd="2" destOrd="0" presId="urn:microsoft.com/office/officeart/2018/2/layout/IconVerticalSolidList"/>
    <dgm:cxn modelId="{3AC6A15C-79FA-487B-A84A-A0832FC18B9F}" type="presParOf" srcId="{BFAC0856-7A16-41AA-BA52-255A656C7B63}" destId="{8FA50546-6C90-4D14-B42F-D64ACB791F2C}" srcOrd="0" destOrd="0" presId="urn:microsoft.com/office/officeart/2018/2/layout/IconVerticalSolidList"/>
    <dgm:cxn modelId="{5B330F33-9EC7-4D00-A6E1-5E2C9BB6BD22}" type="presParOf" srcId="{BFAC0856-7A16-41AA-BA52-255A656C7B63}" destId="{73CAFB1B-1119-4A5F-A5E1-B5398A50EEE9}" srcOrd="1" destOrd="0" presId="urn:microsoft.com/office/officeart/2018/2/layout/IconVerticalSolidList"/>
    <dgm:cxn modelId="{D86068A1-9182-4BE7-9390-AED286FAA469}" type="presParOf" srcId="{BFAC0856-7A16-41AA-BA52-255A656C7B63}" destId="{4BC57511-9D97-42B8-B50B-7A4E762904F3}" srcOrd="2" destOrd="0" presId="urn:microsoft.com/office/officeart/2018/2/layout/IconVerticalSolidList"/>
    <dgm:cxn modelId="{0F26EA1C-1F82-443C-9806-D568D30A2EA5}" type="presParOf" srcId="{BFAC0856-7A16-41AA-BA52-255A656C7B63}" destId="{B972D9D8-078D-48FB-9644-8E9B8089DAF2}" srcOrd="3" destOrd="0" presId="urn:microsoft.com/office/officeart/2018/2/layout/IconVerticalSolidList"/>
    <dgm:cxn modelId="{5ED2221C-2AF6-4EB7-BE6D-5407C3CEEF35}" type="presParOf" srcId="{C2AD458C-6861-44F5-BB31-7E667D05AED1}" destId="{EC3EF21D-9F11-4FE5-A573-9C1788E2C3A0}" srcOrd="3" destOrd="0" presId="urn:microsoft.com/office/officeart/2018/2/layout/IconVerticalSolidList"/>
    <dgm:cxn modelId="{D6A9657E-52E8-4695-A614-F7B6EDAB6E72}" type="presParOf" srcId="{C2AD458C-6861-44F5-BB31-7E667D05AED1}" destId="{226ABC0D-7032-426B-9509-C24DE7C8D457}" srcOrd="4" destOrd="0" presId="urn:microsoft.com/office/officeart/2018/2/layout/IconVerticalSolidList"/>
    <dgm:cxn modelId="{C88ED566-171F-4452-8D1F-F9850C10A66B}" type="presParOf" srcId="{226ABC0D-7032-426B-9509-C24DE7C8D457}" destId="{973EF73E-E568-49AD-8EA9-881EECF12827}" srcOrd="0" destOrd="0" presId="urn:microsoft.com/office/officeart/2018/2/layout/IconVerticalSolidList"/>
    <dgm:cxn modelId="{8CB0D681-4A73-42C3-8634-5A6175E355AD}" type="presParOf" srcId="{226ABC0D-7032-426B-9509-C24DE7C8D457}" destId="{11D8713E-5C35-4C34-8BD0-6E49F3E71A45}" srcOrd="1" destOrd="0" presId="urn:microsoft.com/office/officeart/2018/2/layout/IconVerticalSolidList"/>
    <dgm:cxn modelId="{E2C75914-D827-4F0B-AEB6-4D2604BEBBF4}" type="presParOf" srcId="{226ABC0D-7032-426B-9509-C24DE7C8D457}" destId="{7ABA0DF5-0C24-4449-9FB2-1B7FA369BC0A}" srcOrd="2" destOrd="0" presId="urn:microsoft.com/office/officeart/2018/2/layout/IconVerticalSolidList"/>
    <dgm:cxn modelId="{BB6E1710-AAD6-45E6-B941-FF5532865D54}" type="presParOf" srcId="{226ABC0D-7032-426B-9509-C24DE7C8D457}" destId="{02FDC1D4-6BB8-4A09-9A92-38208E5B8470}" srcOrd="3" destOrd="0" presId="urn:microsoft.com/office/officeart/2018/2/layout/IconVerticalSolidList"/>
    <dgm:cxn modelId="{F1A85DE8-5A17-44C2-B78D-3D3300266DF7}" type="presParOf" srcId="{C2AD458C-6861-44F5-BB31-7E667D05AED1}" destId="{326F5C26-239C-4CC9-8FAF-4339456D23CE}" srcOrd="5" destOrd="0" presId="urn:microsoft.com/office/officeart/2018/2/layout/IconVerticalSolidList"/>
    <dgm:cxn modelId="{B896847B-F261-4F28-8EE6-FE0D2AE87905}" type="presParOf" srcId="{C2AD458C-6861-44F5-BB31-7E667D05AED1}" destId="{0B9A7DE3-9418-400F-8E65-4BB08A68037E}" srcOrd="6" destOrd="0" presId="urn:microsoft.com/office/officeart/2018/2/layout/IconVerticalSolidList"/>
    <dgm:cxn modelId="{B31D5ED0-CDD1-48D0-99EA-EEDD7B0E2020}" type="presParOf" srcId="{0B9A7DE3-9418-400F-8E65-4BB08A68037E}" destId="{CF1B30D7-6186-412A-9B3B-9C7705AD1962}" srcOrd="0" destOrd="0" presId="urn:microsoft.com/office/officeart/2018/2/layout/IconVerticalSolidList"/>
    <dgm:cxn modelId="{B65806DD-9936-484A-8B6B-FB409BA74CAA}" type="presParOf" srcId="{0B9A7DE3-9418-400F-8E65-4BB08A68037E}" destId="{4D2B2F48-F6BD-440F-B2B4-1105DC4DFE75}" srcOrd="1" destOrd="0" presId="urn:microsoft.com/office/officeart/2018/2/layout/IconVerticalSolidList"/>
    <dgm:cxn modelId="{918E9DAE-5BE6-4555-BFE1-22D5770B6FFA}" type="presParOf" srcId="{0B9A7DE3-9418-400F-8E65-4BB08A68037E}" destId="{938ED093-36E3-491A-9168-C8317F2C110D}" srcOrd="2" destOrd="0" presId="urn:microsoft.com/office/officeart/2018/2/layout/IconVerticalSolidList"/>
    <dgm:cxn modelId="{DC00F1DA-7C94-43ED-8E50-C9D52042A6BB}" type="presParOf" srcId="{0B9A7DE3-9418-400F-8E65-4BB08A68037E}" destId="{4CE41F45-BE9F-4272-9836-1A37BED7DF79}" srcOrd="3" destOrd="0" presId="urn:microsoft.com/office/officeart/2018/2/layout/IconVerticalSolidList"/>
    <dgm:cxn modelId="{B80B2D9A-1DBE-4CDA-90A1-B49CDD43CCC5}" type="presParOf" srcId="{C2AD458C-6861-44F5-BB31-7E667D05AED1}" destId="{973A333B-FDB8-4DA9-A2E5-82DF382D6C5F}" srcOrd="7" destOrd="0" presId="urn:microsoft.com/office/officeart/2018/2/layout/IconVerticalSolidList"/>
    <dgm:cxn modelId="{E3BAC5FA-6EEC-4A03-9E03-7FF71476FAE1}" type="presParOf" srcId="{C2AD458C-6861-44F5-BB31-7E667D05AED1}" destId="{3A91FC5B-AFD8-405E-B146-616719A4C3D3}" srcOrd="8" destOrd="0" presId="urn:microsoft.com/office/officeart/2018/2/layout/IconVerticalSolidList"/>
    <dgm:cxn modelId="{C9DC2D64-A73A-4A8A-8756-ADAEDD868696}" type="presParOf" srcId="{3A91FC5B-AFD8-405E-B146-616719A4C3D3}" destId="{2FCFAF04-1426-47B1-B29B-2771591BD8A0}" srcOrd="0" destOrd="0" presId="urn:microsoft.com/office/officeart/2018/2/layout/IconVerticalSolidList"/>
    <dgm:cxn modelId="{2A938B9C-6502-491E-83D6-6434E02D7BEE}" type="presParOf" srcId="{3A91FC5B-AFD8-405E-B146-616719A4C3D3}" destId="{C3C721FA-AAB5-4755-AE13-ECD11138C7CD}" srcOrd="1" destOrd="0" presId="urn:microsoft.com/office/officeart/2018/2/layout/IconVerticalSolidList"/>
    <dgm:cxn modelId="{3108E66E-B625-4AA1-AFF4-CC87A72AD084}" type="presParOf" srcId="{3A91FC5B-AFD8-405E-B146-616719A4C3D3}" destId="{424469C0-88D5-4275-8A9A-5D159A880DBB}" srcOrd="2" destOrd="0" presId="urn:microsoft.com/office/officeart/2018/2/layout/IconVerticalSolidList"/>
    <dgm:cxn modelId="{81D80B1F-1D5B-44FB-8202-66DA97DA10DE}" type="presParOf" srcId="{3A91FC5B-AFD8-405E-B146-616719A4C3D3}" destId="{A027CBFD-9BDD-4EF5-9857-0EF491A8FE33}" srcOrd="3" destOrd="0" presId="urn:microsoft.com/office/officeart/2018/2/layout/IconVerticalSolidList"/>
    <dgm:cxn modelId="{0A53CE70-0BB1-45F7-A4BC-EEA583B5657D}" type="presParOf" srcId="{C2AD458C-6861-44F5-BB31-7E667D05AED1}" destId="{78279344-753A-4029-80B0-E4141B44413E}" srcOrd="9" destOrd="0" presId="urn:microsoft.com/office/officeart/2018/2/layout/IconVerticalSolidList"/>
    <dgm:cxn modelId="{9F882513-9FA7-466D-A450-1EA9A6827C1E}" type="presParOf" srcId="{C2AD458C-6861-44F5-BB31-7E667D05AED1}" destId="{A19A99A7-AA3A-4661-AD31-F35ACCC4AE93}" srcOrd="10" destOrd="0" presId="urn:microsoft.com/office/officeart/2018/2/layout/IconVerticalSolidList"/>
    <dgm:cxn modelId="{023AB1A6-C25E-48E1-9DD0-C67F524631AE}" type="presParOf" srcId="{A19A99A7-AA3A-4661-AD31-F35ACCC4AE93}" destId="{F13C5BEC-97FA-4D09-8A98-2A7EDF3A1D23}" srcOrd="0" destOrd="0" presId="urn:microsoft.com/office/officeart/2018/2/layout/IconVerticalSolidList"/>
    <dgm:cxn modelId="{F072C23B-E3DD-4A0E-AEAA-07E24F6E073B}" type="presParOf" srcId="{A19A99A7-AA3A-4661-AD31-F35ACCC4AE93}" destId="{63195778-4E29-4479-9BA4-8599AD7DCC77}" srcOrd="1" destOrd="0" presId="urn:microsoft.com/office/officeart/2018/2/layout/IconVerticalSolidList"/>
    <dgm:cxn modelId="{43AF65AD-B261-4010-8F96-83F9F0D122B8}" type="presParOf" srcId="{A19A99A7-AA3A-4661-AD31-F35ACCC4AE93}" destId="{ED2C20BA-87D0-4F65-8EB2-FA860BEB3FAE}" srcOrd="2" destOrd="0" presId="urn:microsoft.com/office/officeart/2018/2/layout/IconVerticalSolidList"/>
    <dgm:cxn modelId="{0A6190C6-A7F2-4D5A-9E44-5206179B974E}" type="presParOf" srcId="{A19A99A7-AA3A-4661-AD31-F35ACCC4AE93}" destId="{366A6118-2365-4832-8BEA-5F32AF4E13B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A96089-5977-47B6-8A80-F2EC483F8A3F}">
      <dsp:nvSpPr>
        <dsp:cNvPr id="0" name=""/>
        <dsp:cNvSpPr/>
      </dsp:nvSpPr>
      <dsp:spPr>
        <a:xfrm>
          <a:off x="0" y="1907"/>
          <a:ext cx="6588691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8EAE5B-5461-49B8-AB40-240BA590BD10}">
      <dsp:nvSpPr>
        <dsp:cNvPr id="0" name=""/>
        <dsp:cNvSpPr/>
      </dsp:nvSpPr>
      <dsp:spPr>
        <a:xfrm>
          <a:off x="245877" y="184791"/>
          <a:ext cx="447049" cy="4470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E68A25-5704-4D73-B6B5-BD1EA7F33F0E}">
      <dsp:nvSpPr>
        <dsp:cNvPr id="0" name=""/>
        <dsp:cNvSpPr/>
      </dsp:nvSpPr>
      <dsp:spPr>
        <a:xfrm>
          <a:off x="938804" y="1907"/>
          <a:ext cx="5649886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Project Idea</a:t>
          </a:r>
        </a:p>
      </dsp:txBody>
      <dsp:txXfrm>
        <a:off x="938804" y="1907"/>
        <a:ext cx="5649886" cy="812817"/>
      </dsp:txXfrm>
    </dsp:sp>
    <dsp:sp modelId="{8FA50546-6C90-4D14-B42F-D64ACB791F2C}">
      <dsp:nvSpPr>
        <dsp:cNvPr id="0" name=""/>
        <dsp:cNvSpPr/>
      </dsp:nvSpPr>
      <dsp:spPr>
        <a:xfrm>
          <a:off x="0" y="1017929"/>
          <a:ext cx="6588691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CAFB1B-1119-4A5F-A5E1-B5398A50EEE9}">
      <dsp:nvSpPr>
        <dsp:cNvPr id="0" name=""/>
        <dsp:cNvSpPr/>
      </dsp:nvSpPr>
      <dsp:spPr>
        <a:xfrm>
          <a:off x="245877" y="1200813"/>
          <a:ext cx="447049" cy="4470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72D9D8-078D-48FB-9644-8E9B8089DAF2}">
      <dsp:nvSpPr>
        <dsp:cNvPr id="0" name=""/>
        <dsp:cNvSpPr/>
      </dsp:nvSpPr>
      <dsp:spPr>
        <a:xfrm>
          <a:off x="938804" y="1017929"/>
          <a:ext cx="5649886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My Datasets</a:t>
          </a:r>
        </a:p>
      </dsp:txBody>
      <dsp:txXfrm>
        <a:off x="938804" y="1017929"/>
        <a:ext cx="5649886" cy="812817"/>
      </dsp:txXfrm>
    </dsp:sp>
    <dsp:sp modelId="{973EF73E-E568-49AD-8EA9-881EECF12827}">
      <dsp:nvSpPr>
        <dsp:cNvPr id="0" name=""/>
        <dsp:cNvSpPr/>
      </dsp:nvSpPr>
      <dsp:spPr>
        <a:xfrm>
          <a:off x="0" y="2033951"/>
          <a:ext cx="6588691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D8713E-5C35-4C34-8BD0-6E49F3E71A45}">
      <dsp:nvSpPr>
        <dsp:cNvPr id="0" name=""/>
        <dsp:cNvSpPr/>
      </dsp:nvSpPr>
      <dsp:spPr>
        <a:xfrm>
          <a:off x="245877" y="2216835"/>
          <a:ext cx="447049" cy="4470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DC1D4-6BB8-4A09-9A92-38208E5B8470}">
      <dsp:nvSpPr>
        <dsp:cNvPr id="0" name=""/>
        <dsp:cNvSpPr/>
      </dsp:nvSpPr>
      <dsp:spPr>
        <a:xfrm>
          <a:off x="938804" y="2033951"/>
          <a:ext cx="5649886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Computations</a:t>
          </a:r>
        </a:p>
      </dsp:txBody>
      <dsp:txXfrm>
        <a:off x="938804" y="2033951"/>
        <a:ext cx="5649886" cy="812817"/>
      </dsp:txXfrm>
    </dsp:sp>
    <dsp:sp modelId="{CF1B30D7-6186-412A-9B3B-9C7705AD1962}">
      <dsp:nvSpPr>
        <dsp:cNvPr id="0" name=""/>
        <dsp:cNvSpPr/>
      </dsp:nvSpPr>
      <dsp:spPr>
        <a:xfrm>
          <a:off x="0" y="3049973"/>
          <a:ext cx="6588691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2B2F48-F6BD-440F-B2B4-1105DC4DFE75}">
      <dsp:nvSpPr>
        <dsp:cNvPr id="0" name=""/>
        <dsp:cNvSpPr/>
      </dsp:nvSpPr>
      <dsp:spPr>
        <a:xfrm>
          <a:off x="245877" y="3232857"/>
          <a:ext cx="447049" cy="4470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E41F45-BE9F-4272-9836-1A37BED7DF79}">
      <dsp:nvSpPr>
        <dsp:cNvPr id="0" name=""/>
        <dsp:cNvSpPr/>
      </dsp:nvSpPr>
      <dsp:spPr>
        <a:xfrm>
          <a:off x="938804" y="3049973"/>
          <a:ext cx="5649886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Visualizations</a:t>
          </a:r>
        </a:p>
      </dsp:txBody>
      <dsp:txXfrm>
        <a:off x="938804" y="3049973"/>
        <a:ext cx="5649886" cy="812817"/>
      </dsp:txXfrm>
    </dsp:sp>
    <dsp:sp modelId="{2FCFAF04-1426-47B1-B29B-2771591BD8A0}">
      <dsp:nvSpPr>
        <dsp:cNvPr id="0" name=""/>
        <dsp:cNvSpPr/>
      </dsp:nvSpPr>
      <dsp:spPr>
        <a:xfrm>
          <a:off x="0" y="4065995"/>
          <a:ext cx="6588691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C721FA-AAB5-4755-AE13-ECD11138C7CD}">
      <dsp:nvSpPr>
        <dsp:cNvPr id="0" name=""/>
        <dsp:cNvSpPr/>
      </dsp:nvSpPr>
      <dsp:spPr>
        <a:xfrm>
          <a:off x="245877" y="4248879"/>
          <a:ext cx="447049" cy="4470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27CBFD-9BDD-4EF5-9857-0EF491A8FE33}">
      <dsp:nvSpPr>
        <dsp:cNvPr id="0" name=""/>
        <dsp:cNvSpPr/>
      </dsp:nvSpPr>
      <dsp:spPr>
        <a:xfrm>
          <a:off x="938804" y="4065995"/>
          <a:ext cx="5649886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Analyisis/Conclusion</a:t>
          </a:r>
        </a:p>
      </dsp:txBody>
      <dsp:txXfrm>
        <a:off x="938804" y="4065995"/>
        <a:ext cx="5649886" cy="812817"/>
      </dsp:txXfrm>
    </dsp:sp>
    <dsp:sp modelId="{F13C5BEC-97FA-4D09-8A98-2A7EDF3A1D23}">
      <dsp:nvSpPr>
        <dsp:cNvPr id="0" name=""/>
        <dsp:cNvSpPr/>
      </dsp:nvSpPr>
      <dsp:spPr>
        <a:xfrm>
          <a:off x="0" y="5082017"/>
          <a:ext cx="6588691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195778-4E29-4479-9BA4-8599AD7DCC77}">
      <dsp:nvSpPr>
        <dsp:cNvPr id="0" name=""/>
        <dsp:cNvSpPr/>
      </dsp:nvSpPr>
      <dsp:spPr>
        <a:xfrm>
          <a:off x="245877" y="5264901"/>
          <a:ext cx="447049" cy="44704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6A6118-2365-4832-8BEA-5F32AF4E13B9}">
      <dsp:nvSpPr>
        <dsp:cNvPr id="0" name=""/>
        <dsp:cNvSpPr/>
      </dsp:nvSpPr>
      <dsp:spPr>
        <a:xfrm>
          <a:off x="938804" y="5082017"/>
          <a:ext cx="5649886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Future Prediction using ML training model</a:t>
          </a:r>
        </a:p>
      </dsp:txBody>
      <dsp:txXfrm>
        <a:off x="938804" y="5082017"/>
        <a:ext cx="5649886" cy="8128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2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83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28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54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43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279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22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41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77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67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18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14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rldefense.proofpoint.com/v2/url?u=https-3A__www.co2.earth_historical-2Dco2-2Ddatasets&amp;d=DwMFAw&amp;c=4NmamNZG3KTnUCoC6InoLJ6KV1tbVKrkZXHRwtIMGmo&amp;r=Q2FmPw1IaMFQ774DFq1nxJMyEH4lvEMeOY7K1mSxxow&amp;m=PpmeYQCJOsOjN_9NJ6q71IdpCfO7aqDzYo5lWXsVZnU&amp;s=veOKgO6bs2X2A-xu4CoyE3gMgUZJnXjFM5PTUyOBDmc&amp;e=" TargetMode="External"/><Relationship Id="rId2" Type="http://schemas.openxmlformats.org/officeDocument/2006/relationships/hyperlink" Target="https://urldefense.proofpoint.com/v2/url?u=https-3A__www.weather.gov_media_okx_Climate_CentralPark_monthlyannualtemp.pdf&amp;d=DwMFAw&amp;c=4NmamNZG3KTnUCoC6InoLJ6KV1tbVKrkZXHRwtIMGmo&amp;r=Q2FmPw1IaMFQ774DFq1nxJMyEH4lvEMeOY7K1mSxxow&amp;m=PpmeYQCJOsOjN_9NJ6q71IdpCfO7aqDzYo5lWXsVZnU&amp;s=DdENC_9JwvdLokysvMWpNfOEl_lOWTfrh40gf7sr7ts&amp;e=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CSC301 – Final Project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/>
              <a:t>Ahsan Fayyaz</a:t>
            </a:r>
          </a:p>
          <a:p>
            <a:pPr algn="l"/>
            <a:r>
              <a:rPr lang="en-US" sz="2000"/>
              <a:t>Professor Erik Grimmelmann</a:t>
            </a:r>
            <a:endParaRPr lang="en-US" sz="2000">
              <a:cs typeface="Calibri"/>
            </a:endParaRPr>
          </a:p>
        </p:txBody>
      </p:sp>
      <p:sp>
        <p:nvSpPr>
          <p:cNvPr id="20" name="Freeform: Shape 22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048E245-004B-4955-9BB0-15121B84DC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26" r="-1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245ECC-A313-47E4-9FF7-865B7A630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682" y="410782"/>
            <a:ext cx="11093985" cy="167442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Residual Graph</a:t>
            </a:r>
            <a:endParaRPr lang="en-US" sz="3600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58221C-7C5A-4873-BEBA-56C16A79A1A1}"/>
              </a:ext>
            </a:extLst>
          </p:cNvPr>
          <p:cNvSpPr txBox="1"/>
          <p:nvPr/>
        </p:nvSpPr>
        <p:spPr>
          <a:xfrm>
            <a:off x="7455040" y="2553500"/>
            <a:ext cx="3684554" cy="322869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b="1" dirty="0"/>
              <a:t>Comments:</a:t>
            </a: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cs typeface="Calibri"/>
              </a:rPr>
              <a:t>R-squared value = 52.69% depicts 52.69% of the variation in the temperatures is accounted for by its regression on number of years passed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cs typeface="Calibri"/>
              </a:rPr>
              <a:t>Graph is relatively </a:t>
            </a:r>
            <a:r>
              <a:rPr lang="en-US" sz="1600" dirty="0" err="1">
                <a:cs typeface="Calibri"/>
              </a:rPr>
              <a:t>Homoskedastic</a:t>
            </a:r>
            <a:endParaRPr lang="en-US" sz="160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cs typeface="Calibri"/>
              </a:rPr>
              <a:t>Relationship isn't super strong. However, it still is positive linear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>
              <a:cs typeface="Calibri" panose="020F0502020204030204"/>
            </a:endParaRPr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FAFC9F82-EB46-4769-B4E4-5FA3468AA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3" y="2184715"/>
            <a:ext cx="7397826" cy="448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06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245ECC-A313-47E4-9FF7-865B7A630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682" y="410782"/>
            <a:ext cx="11093985" cy="167442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Confidence Intervals &amp; Prediction Intervals</a:t>
            </a:r>
            <a:endParaRPr lang="en-US" sz="3600" dirty="0">
              <a:solidFill>
                <a:schemeClr val="bg1"/>
              </a:solidFill>
              <a:cs typeface="Calibri Light"/>
            </a:endParaRPr>
          </a:p>
        </p:txBody>
      </p:sp>
      <p:pic>
        <p:nvPicPr>
          <p:cNvPr id="3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8352278E-2CCC-4A02-8088-CE0BEEE84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605" y="2272842"/>
            <a:ext cx="6020717" cy="435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082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C8B97A-5497-4AAD-982E-A887DBFCA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dirty="0">
                <a:solidFill>
                  <a:srgbClr val="FFFFFF"/>
                </a:solidFill>
              </a:rPr>
              <a:t>Dataset 2: Global Carbon Dioxide Levels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AA67260-2856-40AA-B9A3-3BE186D03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4278" y="1645723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>
                <a:solidFill>
                  <a:srgbClr val="95E1F6"/>
                </a:solidFill>
              </a:rPr>
              <a:t>Click to add text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AB6729E-0FD9-43B4-BE0C-13F5F7AFD289}"/>
              </a:ext>
            </a:extLst>
          </p:cNvPr>
          <p:cNvSpPr txBox="1"/>
          <p:nvPr/>
        </p:nvSpPr>
        <p:spPr>
          <a:xfrm>
            <a:off x="6356106" y="2921244"/>
            <a:ext cx="5392613" cy="28931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About this dataset: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sz="1400" dirty="0">
                <a:cs typeface="Calibri"/>
              </a:rPr>
              <a:t>Carbon dioxide Levels in Air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sz="1400" dirty="0">
                <a:cs typeface="Calibri"/>
              </a:rPr>
              <a:t>PPM (parts per million)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sz="1400" dirty="0">
                <a:cs typeface="Calibri"/>
              </a:rPr>
              <a:t>Northern, Southern Hemisphere, Mean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sz="1400" dirty="0">
                <a:cs typeface="Calibri"/>
              </a:rPr>
              <a:t>The original dataset starts from year 0 but I scraped the dataset to begin 1869 for my computations</a:t>
            </a:r>
          </a:p>
          <a:p>
            <a:endParaRPr lang="en-US">
              <a:cs typeface="Calibri"/>
            </a:endParaRPr>
          </a:p>
        </p:txBody>
      </p:sp>
      <p:pic>
        <p:nvPicPr>
          <p:cNvPr id="3" name="Picture 3" descr="Table&#10;&#10;Description automatically generated">
            <a:extLst>
              <a:ext uri="{FF2B5EF4-FFF2-40B4-BE49-F238E27FC236}">
                <a16:creationId xmlns:a16="http://schemas.microsoft.com/office/drawing/2014/main" id="{E42971E0-BE0C-4062-AB64-C4B9CD1CD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05" y="2601109"/>
            <a:ext cx="5598404" cy="369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30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245ECC-A313-47E4-9FF7-865B7A630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Dataset 2: Visualize (since year 0)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58221C-7C5A-4873-BEBA-56C16A79A1A1}"/>
              </a:ext>
            </a:extLst>
          </p:cNvPr>
          <p:cNvSpPr txBox="1"/>
          <p:nvPr/>
        </p:nvSpPr>
        <p:spPr>
          <a:xfrm>
            <a:off x="7546848" y="2516777"/>
            <a:ext cx="3803904" cy="366018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b="1" dirty="0"/>
              <a:t>Comments:</a:t>
            </a:r>
            <a:endParaRPr lang="en-US">
              <a:cs typeface="Calibri" panose="020F0502020204030204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cs typeface="Calibri"/>
              </a:rPr>
              <a:t>Created using Matplotlib (Python) </a:t>
            </a:r>
            <a:r>
              <a:rPr lang="en-US" sz="1600" dirty="0" err="1">
                <a:cs typeface="Calibri"/>
              </a:rPr>
              <a:t>Jupyter</a:t>
            </a:r>
            <a:r>
              <a:rPr lang="en-US" sz="1600" dirty="0">
                <a:cs typeface="Calibri"/>
              </a:rPr>
              <a:t> Notebook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cs typeface="Calibri"/>
              </a:rPr>
              <a:t>Upward trend observed as more years have passed since 1869</a:t>
            </a:r>
            <a:endParaRPr lang="en-US" sz="220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cs typeface="Calibri" panose="020F0502020204030204"/>
              </a:rPr>
              <a:t>Seems exponential after 1750s (industrialization hmmm....?)</a:t>
            </a:r>
          </a:p>
        </p:txBody>
      </p:sp>
      <p:pic>
        <p:nvPicPr>
          <p:cNvPr id="7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E5DBCE34-6DAB-4EBC-8D96-56EB50C1C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111" y="2632174"/>
            <a:ext cx="7333561" cy="3962278"/>
          </a:xfrm>
        </p:spPr>
      </p:pic>
    </p:spTree>
    <p:extLst>
      <p:ext uri="{BB962C8B-B14F-4D97-AF65-F5344CB8AC3E}">
        <p14:creationId xmlns:p14="http://schemas.microsoft.com/office/powerpoint/2010/main" val="3373018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245ECC-A313-47E4-9FF7-865B7A630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682" y="410782"/>
            <a:ext cx="11093985" cy="167442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Dataset2 : Visualize (1869-2014) in Northern Hemisphere</a:t>
            </a:r>
            <a:endParaRPr lang="en-US" sz="3600" dirty="0">
              <a:solidFill>
                <a:schemeClr val="bg1"/>
              </a:solidFill>
              <a:cs typeface="Calibri Light"/>
            </a:endParaRPr>
          </a:p>
        </p:txBody>
      </p:sp>
      <p:pic>
        <p:nvPicPr>
          <p:cNvPr id="3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F559530E-B840-4591-8A36-04CA70761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749" y="1875979"/>
            <a:ext cx="8921826" cy="463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908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245ECC-A313-47E4-9FF7-865B7A630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682" y="410782"/>
            <a:ext cx="11093985" cy="167442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Evaluate Linear Relationship between: </a:t>
            </a:r>
            <a:br>
              <a:rPr lang="en-US" sz="3600" dirty="0">
                <a:cs typeface="Calibri Light"/>
              </a:rPr>
            </a:br>
            <a:r>
              <a:rPr lang="en-US" sz="3600" dirty="0">
                <a:solidFill>
                  <a:schemeClr val="bg1"/>
                </a:solidFill>
                <a:cs typeface="Calibri Light"/>
              </a:rPr>
              <a:t>1. Global Carbon Dioxide Levels</a:t>
            </a:r>
            <a:br>
              <a:rPr lang="en-US" sz="3600" dirty="0">
                <a:cs typeface="Calibri Light"/>
              </a:rPr>
            </a:br>
            <a:r>
              <a:rPr lang="en-US" sz="3600" dirty="0">
                <a:solidFill>
                  <a:schemeClr val="bg1"/>
                </a:solidFill>
                <a:cs typeface="Calibri Light"/>
              </a:rPr>
              <a:t>2. Annual Average Temperatures in NYC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58221C-7C5A-4873-BEBA-56C16A79A1A1}"/>
              </a:ext>
            </a:extLst>
          </p:cNvPr>
          <p:cNvSpPr txBox="1"/>
          <p:nvPr/>
        </p:nvSpPr>
        <p:spPr>
          <a:xfrm>
            <a:off x="7197980" y="2874825"/>
            <a:ext cx="3959975" cy="35041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b="1" dirty="0"/>
              <a:t>Comments:</a:t>
            </a: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cs typeface="Calibri"/>
              </a:rPr>
              <a:t>Coded in Python to evaluate linear relationship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cs typeface="Calibri"/>
              </a:rPr>
              <a:t>slope = 11.54ppm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cs typeface="Calibri"/>
              </a:rPr>
              <a:t>This represents that for every 'one' degree of temperature increase, there is 11.54pm C02 that contributed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a typeface="+mn-lt"/>
                <a:cs typeface="+mn-lt"/>
              </a:rPr>
              <a:t>There is an R-squared value of 41.35% here, meaning that the 41.35% of the variation in the Temperatures is accounted for by its regression on the levels of Carbondioxide in Northern Hemisphere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>
              <a:cs typeface="Calibri" panose="020F0502020204030204"/>
            </a:endParaRPr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E1CEE460-0CAA-473E-AC88-9FB91B26B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67" y="2222690"/>
            <a:ext cx="6700090" cy="463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103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245ECC-A313-47E4-9FF7-865B7A630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682" y="410782"/>
            <a:ext cx="11093985" cy="167442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Training</a:t>
            </a:r>
            <a:r>
              <a:rPr lang="en-US" sz="3600" dirty="0">
                <a:solidFill>
                  <a:schemeClr val="bg1"/>
                </a:solidFill>
                <a:cs typeface="Calibri Light"/>
              </a:rPr>
              <a:t> ML models for Temperature Dataset using </a:t>
            </a:r>
            <a:r>
              <a:rPr lang="en-US" sz="3600" dirty="0" err="1">
                <a:solidFill>
                  <a:schemeClr val="bg1"/>
                </a:solidFill>
                <a:cs typeface="Calibri Light"/>
              </a:rPr>
              <a:t>sklearn</a:t>
            </a:r>
            <a:endParaRPr lang="en-US" sz="360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58221C-7C5A-4873-BEBA-56C16A79A1A1}"/>
              </a:ext>
            </a:extLst>
          </p:cNvPr>
          <p:cNvSpPr txBox="1"/>
          <p:nvPr/>
        </p:nvSpPr>
        <p:spPr>
          <a:xfrm>
            <a:off x="7197980" y="2874825"/>
            <a:ext cx="3959975" cy="35041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b="1" dirty="0"/>
              <a:t>Comments:</a:t>
            </a: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cs typeface="Calibri"/>
              </a:rPr>
              <a:t>Coded in Python train a tree-prediction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cs typeface="Calibri"/>
              </a:rPr>
              <a:t>Split the data into 75% training and 25% testing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cs typeface="Calibri"/>
              </a:rPr>
              <a:t>Created decision tree regressor model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cs typeface="Calibri"/>
              </a:rPr>
              <a:t>Actual Value in Magenta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cs typeface="Calibri"/>
              </a:rPr>
              <a:t>Predicted Value in Purple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cs typeface="Calibri"/>
              </a:rPr>
              <a:t>Model is accurate to a good extent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>
              <a:cs typeface="Calibri" panose="020F0502020204030204"/>
            </a:endParaRPr>
          </a:p>
        </p:txBody>
      </p:sp>
      <p:pic>
        <p:nvPicPr>
          <p:cNvPr id="3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7E2888F5-7319-4FA9-8C35-82A32AA13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18" y="2436273"/>
            <a:ext cx="6892886" cy="380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55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245ECC-A313-47E4-9FF7-865B7A630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682" y="410782"/>
            <a:ext cx="11093985" cy="167442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Training</a:t>
            </a:r>
            <a:r>
              <a:rPr lang="en-US" sz="3600" dirty="0">
                <a:solidFill>
                  <a:schemeClr val="bg1"/>
                </a:solidFill>
                <a:cs typeface="Calibri Light"/>
              </a:rPr>
              <a:t> ML models for Temperature Dataset using </a:t>
            </a:r>
            <a:r>
              <a:rPr lang="en-US" sz="3600" dirty="0" err="1">
                <a:solidFill>
                  <a:schemeClr val="bg1"/>
                </a:solidFill>
                <a:cs typeface="Calibri Light"/>
              </a:rPr>
              <a:t>sklearn</a:t>
            </a:r>
            <a:endParaRPr lang="en-US" sz="360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58221C-7C5A-4873-BEBA-56C16A79A1A1}"/>
              </a:ext>
            </a:extLst>
          </p:cNvPr>
          <p:cNvSpPr txBox="1"/>
          <p:nvPr/>
        </p:nvSpPr>
        <p:spPr>
          <a:xfrm>
            <a:off x="7748823" y="2682030"/>
            <a:ext cx="3959975" cy="35041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b="1" dirty="0"/>
              <a:t>Comments:</a:t>
            </a:r>
            <a:endParaRPr lang="en-US" dirty="0">
              <a:cs typeface="Calibri" panose="020F0502020204030204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cs typeface="Calibri"/>
              </a:rPr>
              <a:t>Split the data into 75% training and 25% testing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cs typeface="Calibri"/>
              </a:rPr>
              <a:t>Created linear model regressor prediction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cs typeface="Calibri"/>
              </a:rPr>
              <a:t>Actual Value in Magenta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cs typeface="Calibri"/>
              </a:rPr>
              <a:t>Predicted Value in Purple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cs typeface="Calibri"/>
              </a:rPr>
              <a:t>Model can be improved by further training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>
              <a:cs typeface="Calibri" panose="020F0502020204030204"/>
            </a:endParaRPr>
          </a:p>
        </p:txBody>
      </p:sp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AEFEE915-DC2C-4C61-8804-B4EA3F4F4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72" y="2498666"/>
            <a:ext cx="7608982" cy="354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854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7ADC2B-2706-4867-9B03-EF82E41A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Conclusion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FE787-088D-420D-9551-14968EF25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cs typeface="Calibri"/>
              </a:rPr>
              <a:t>Two datasets</a:t>
            </a:r>
          </a:p>
          <a:p>
            <a:r>
              <a:rPr lang="en-US" sz="2400" dirty="0">
                <a:solidFill>
                  <a:srgbClr val="000000"/>
                </a:solidFill>
                <a:cs typeface="Calibri"/>
              </a:rPr>
              <a:t>The actual mean temperatures over time have increased as much as </a:t>
            </a:r>
            <a:r>
              <a:rPr lang="en-US" sz="2400" b="1" dirty="0">
                <a:ea typeface="+mn-lt"/>
                <a:cs typeface="+mn-lt"/>
              </a:rPr>
              <a:t>2°Fahrenheit</a:t>
            </a:r>
          </a:p>
          <a:p>
            <a:r>
              <a:rPr lang="en-US" sz="2400" b="1" dirty="0">
                <a:ea typeface="+mn-lt"/>
                <a:cs typeface="+mn-lt"/>
              </a:rPr>
              <a:t>53%</a:t>
            </a:r>
            <a:r>
              <a:rPr lang="en-US" sz="2400" dirty="0">
                <a:ea typeface="+mn-lt"/>
                <a:cs typeface="+mn-lt"/>
              </a:rPr>
              <a:t> of the variation in the Temperatures is accounted for by its regression on number of Years passed.</a:t>
            </a:r>
          </a:p>
          <a:p>
            <a:r>
              <a:rPr lang="en-US" sz="2400" dirty="0">
                <a:ea typeface="+mn-lt"/>
                <a:cs typeface="+mn-lt"/>
              </a:rPr>
              <a:t>My R-squared value for C02 and Annual Average Temperature was around </a:t>
            </a:r>
            <a:r>
              <a:rPr lang="en-US" sz="2400" b="1" dirty="0">
                <a:ea typeface="+mn-lt"/>
                <a:cs typeface="+mn-lt"/>
              </a:rPr>
              <a:t>41%</a:t>
            </a:r>
          </a:p>
          <a:p>
            <a:r>
              <a:rPr lang="en-US" sz="2400" b="1" dirty="0">
                <a:solidFill>
                  <a:srgbClr val="000000"/>
                </a:solidFill>
                <a:cs typeface="Calibri"/>
              </a:rPr>
              <a:t>With confidence, I can state that the annual temperatures in NYC have been rising at a rate of </a:t>
            </a:r>
            <a:r>
              <a:rPr lang="en-US" sz="2400" b="1" dirty="0">
                <a:ea typeface="+mn-lt"/>
                <a:cs typeface="+mn-lt"/>
              </a:rPr>
              <a:t>0.02°F / Year.</a:t>
            </a:r>
            <a:endParaRPr lang="en-US" sz="2400" b="1" dirty="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5055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4EA742-2B0C-4656-88F4-72B37DF3C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>
                <a:cs typeface="Calibri Light"/>
              </a:rPr>
              <a:t>AGENDA</a:t>
            </a:r>
            <a:endParaRPr lang="en-US" sz="48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E77494-8A33-487F-9256-77BDF7722F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7799866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6355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84769FE-1656-422F-86E1-8C1B16C27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B249F6D-244F-494A-98B9-5CC7413C4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5760" y="682754"/>
            <a:ext cx="5492493" cy="5492493"/>
          </a:xfrm>
          <a:custGeom>
            <a:avLst/>
            <a:gdLst>
              <a:gd name="connsiteX0" fmla="*/ 2746247 w 5492493"/>
              <a:gd name="connsiteY0" fmla="*/ 0 h 5492493"/>
              <a:gd name="connsiteX1" fmla="*/ 5492493 w 5492493"/>
              <a:gd name="connsiteY1" fmla="*/ 2746247 h 5492493"/>
              <a:gd name="connsiteX2" fmla="*/ 2746247 w 5492493"/>
              <a:gd name="connsiteY2" fmla="*/ 5492493 h 5492493"/>
              <a:gd name="connsiteX3" fmla="*/ 0 w 5492493"/>
              <a:gd name="connsiteY3" fmla="*/ 2746247 h 5492493"/>
              <a:gd name="connsiteX4" fmla="*/ 2746247 w 5492493"/>
              <a:gd name="connsiteY4" fmla="*/ 0 h 549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2493" h="5492493">
                <a:moveTo>
                  <a:pt x="2746247" y="0"/>
                </a:moveTo>
                <a:cubicBezTo>
                  <a:pt x="4262957" y="0"/>
                  <a:pt x="5492493" y="1229536"/>
                  <a:pt x="5492493" y="2746247"/>
                </a:cubicBezTo>
                <a:cubicBezTo>
                  <a:pt x="5492493" y="4262957"/>
                  <a:pt x="4262957" y="5492493"/>
                  <a:pt x="2746247" y="5492493"/>
                </a:cubicBezTo>
                <a:cubicBezTo>
                  <a:pt x="1229536" y="5492493"/>
                  <a:pt x="0" y="4262957"/>
                  <a:pt x="0" y="2746247"/>
                </a:cubicBezTo>
                <a:cubicBezTo>
                  <a:pt x="0" y="1229536"/>
                  <a:pt x="1229536" y="0"/>
                  <a:pt x="27462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06C536E-6ECA-4211-AF8C-A2671C484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34260" y="5435945"/>
            <a:ext cx="435428" cy="435428"/>
          </a:xfrm>
          <a:prstGeom prst="ellipse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EAA70EA-2201-4F5D-AF08-58CFF851C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011593" y="3567390"/>
            <a:ext cx="2311806" cy="2303982"/>
          </a:xfrm>
          <a:custGeom>
            <a:avLst/>
            <a:gdLst>
              <a:gd name="connsiteX0" fmla="*/ 0 w 3108399"/>
              <a:gd name="connsiteY0" fmla="*/ 0 h 3097879"/>
              <a:gd name="connsiteX1" fmla="*/ 159985 w 3108399"/>
              <a:gd name="connsiteY1" fmla="*/ 4045 h 3097879"/>
              <a:gd name="connsiteX2" fmla="*/ 3092907 w 3108399"/>
              <a:gd name="connsiteY2" fmla="*/ 2791087 h 3097879"/>
              <a:gd name="connsiteX3" fmla="*/ 3108399 w 3108399"/>
              <a:gd name="connsiteY3" fmla="*/ 3097879 h 3097879"/>
              <a:gd name="connsiteX4" fmla="*/ 2470733 w 3108399"/>
              <a:gd name="connsiteY4" fmla="*/ 3097879 h 3097879"/>
              <a:gd name="connsiteX5" fmla="*/ 2458534 w 3108399"/>
              <a:gd name="connsiteY5" fmla="*/ 2856285 h 3097879"/>
              <a:gd name="connsiteX6" fmla="*/ 252674 w 3108399"/>
              <a:gd name="connsiteY6" fmla="*/ 650424 h 3097879"/>
              <a:gd name="connsiteX7" fmla="*/ 0 w 3108399"/>
              <a:gd name="connsiteY7" fmla="*/ 637665 h 309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8399" h="3097879">
                <a:moveTo>
                  <a:pt x="0" y="0"/>
                </a:moveTo>
                <a:lnTo>
                  <a:pt x="159985" y="4045"/>
                </a:lnTo>
                <a:cubicBezTo>
                  <a:pt x="1696687" y="81941"/>
                  <a:pt x="2939004" y="1275632"/>
                  <a:pt x="3092907" y="2791087"/>
                </a:cubicBezTo>
                <a:lnTo>
                  <a:pt x="3108399" y="3097879"/>
                </a:lnTo>
                <a:lnTo>
                  <a:pt x="2470733" y="3097879"/>
                </a:lnTo>
                <a:lnTo>
                  <a:pt x="2458534" y="2856285"/>
                </a:lnTo>
                <a:cubicBezTo>
                  <a:pt x="2340416" y="1693197"/>
                  <a:pt x="1415762" y="768542"/>
                  <a:pt x="252674" y="650424"/>
                </a:cubicBezTo>
                <a:lnTo>
                  <a:pt x="0" y="637665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E68427-0271-4AD5-A51C-F38D5EAB2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8316" y="1431042"/>
            <a:ext cx="4055899" cy="399591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cs typeface="Calibri Light"/>
              </a:rPr>
              <a:t>IDEA: Climate Change in NYC! Is it real?</a:t>
            </a:r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56C93-225C-4ACC-9393-00E8CA949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040" y="1431042"/>
            <a:ext cx="3927826" cy="39959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We all have at some point heard</a:t>
            </a:r>
          </a:p>
          <a:p>
            <a:pPr lvl="1"/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Climate Change</a:t>
            </a:r>
          </a:p>
          <a:p>
            <a:pPr lvl="1"/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Rising Surface Temperatures</a:t>
            </a:r>
          </a:p>
          <a:p>
            <a:pPr lvl="1"/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Carbon Dioxide Emissions</a:t>
            </a:r>
          </a:p>
          <a:p>
            <a:pPr lvl="1"/>
            <a:endParaRPr lang="en-US" sz="1800">
              <a:solidFill>
                <a:schemeClr val="tx1">
                  <a:lumMod val="85000"/>
                  <a:lumOff val="15000"/>
                </a:schemeClr>
              </a:solidFill>
              <a:ea typeface="+mn-lt"/>
              <a:cs typeface="+mn-lt"/>
            </a:endParaRPr>
          </a:p>
          <a:p>
            <a: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Let's use data to find out!</a:t>
            </a:r>
          </a:p>
          <a:p>
            <a:pPr lvl="1"/>
            <a:endParaRPr lang="en-US" sz="1800">
              <a:solidFill>
                <a:schemeClr val="tx1">
                  <a:lumMod val="85000"/>
                  <a:lumOff val="15000"/>
                </a:schemeClr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90555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C4DA0-3BC1-4E3E-8F32-238D7A218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15FD5-0E61-4680-BF2C-FBBF0125A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spcBef>
                <a:spcPts val="1000"/>
              </a:spcBef>
              <a:buNone/>
            </a:pPr>
            <a:r>
              <a:rPr lang="en-US">
                <a:cs typeface="Calibri"/>
              </a:rPr>
              <a:t>There are two datasets that I have pulled from the web</a:t>
            </a:r>
          </a:p>
          <a:p>
            <a:pPr marL="1371600" lvl="2" indent="-457200">
              <a:spcBef>
                <a:spcPts val="1000"/>
              </a:spcBef>
              <a:buAutoNum type="arabicPeriod"/>
            </a:pPr>
            <a:r>
              <a:rPr lang="en-US">
                <a:cs typeface="Calibri"/>
              </a:rPr>
              <a:t>Average </a:t>
            </a:r>
            <a:r>
              <a:rPr lang="en-US">
                <a:ea typeface="+mn-lt"/>
                <a:cs typeface="+mn-lt"/>
              </a:rPr>
              <a:t>Temperatures in NYC</a:t>
            </a:r>
            <a:endParaRPr lang="en-US"/>
          </a:p>
          <a:p>
            <a:pPr marL="914400" lvl="2" indent="0">
              <a:spcBef>
                <a:spcPts val="1000"/>
              </a:spcBef>
              <a:buNone/>
            </a:pPr>
            <a:r>
              <a:rPr lang="en-US">
                <a:ea typeface="+mn-lt"/>
                <a:cs typeface="+mn-lt"/>
                <a:hlinkClick r:id="rId2"/>
              </a:rPr>
              <a:t>https://www.weather.gov/media/okx/Climate/CentralPark/monthlyannualtemp.pdf</a:t>
            </a:r>
            <a:endParaRPr lang="en-US">
              <a:ea typeface="+mn-lt"/>
              <a:cs typeface="+mn-lt"/>
            </a:endParaRPr>
          </a:p>
          <a:p>
            <a:pPr marL="914400" lvl="2" indent="0">
              <a:spcBef>
                <a:spcPts val="1000"/>
              </a:spcBef>
              <a:buNone/>
            </a:pPr>
            <a:endParaRPr lang="en-US">
              <a:ea typeface="+mn-lt"/>
              <a:cs typeface="+mn-lt"/>
            </a:endParaRPr>
          </a:p>
          <a:p>
            <a:pPr marL="914400" lvl="2" indent="0">
              <a:spcBef>
                <a:spcPts val="1000"/>
              </a:spcBef>
              <a:buNone/>
            </a:pPr>
            <a:endParaRPr lang="en-US">
              <a:ea typeface="+mn-lt"/>
              <a:cs typeface="+mn-lt"/>
            </a:endParaRPr>
          </a:p>
          <a:p>
            <a:pPr marL="914400" lvl="2" indent="0">
              <a:spcBef>
                <a:spcPts val="1000"/>
              </a:spcBef>
              <a:buNone/>
            </a:pPr>
            <a:r>
              <a:rPr lang="en-US">
                <a:ea typeface="+mn-lt"/>
                <a:cs typeface="+mn-lt"/>
              </a:rPr>
              <a:t>2.    Carbon Dioxide Levels (PPM) globally</a:t>
            </a:r>
          </a:p>
          <a:p>
            <a:pPr marL="914400" lvl="2" indent="0">
              <a:spcBef>
                <a:spcPts val="1000"/>
              </a:spcBef>
              <a:buNone/>
            </a:pPr>
            <a:r>
              <a:rPr lang="en-US">
                <a:ea typeface="+mn-lt"/>
                <a:cs typeface="+mn-lt"/>
                <a:hlinkClick r:id="rId3"/>
              </a:rPr>
              <a:t>http://www.co2.earth/historical-co2-datasets</a:t>
            </a:r>
            <a:endParaRPr lang="en-US"/>
          </a:p>
          <a:p>
            <a:pPr marL="914400" lvl="2" indent="0">
              <a:spcBef>
                <a:spcPts val="1000"/>
              </a:spcBef>
              <a:buNone/>
            </a:pPr>
            <a:endParaRPr lang="en-US">
              <a:ea typeface="+mn-lt"/>
              <a:cs typeface="+mn-lt"/>
            </a:endParaRPr>
          </a:p>
          <a:p>
            <a:pPr marL="1371600" lvl="2" indent="-457200">
              <a:spcBef>
                <a:spcPts val="1000"/>
              </a:spcBef>
              <a:buAutoNum type="arabicPeriod"/>
            </a:pP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77994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C8B97A-5497-4AAD-982E-A887DBFCA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>
                <a:solidFill>
                  <a:srgbClr val="FFFFFF"/>
                </a:solidFill>
              </a:rPr>
              <a:t>Dataset 1: Average Temperatures in NYC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AA67260-2856-40AA-B9A3-3BE186D03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4278" y="1645723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>
                <a:solidFill>
                  <a:srgbClr val="95E1F6"/>
                </a:solidFill>
              </a:rPr>
              <a:t>Click to add text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7" descr="Text, table&#10;&#10;Description automatically generated">
            <a:extLst>
              <a:ext uri="{FF2B5EF4-FFF2-40B4-BE49-F238E27FC236}">
                <a16:creationId xmlns:a16="http://schemas.microsoft.com/office/drawing/2014/main" id="{B29D8E05-8156-4C22-A56F-1CA112B84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3116217"/>
            <a:ext cx="5455917" cy="2618839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AB6729E-0FD9-43B4-BE0C-13F5F7AFD289}"/>
              </a:ext>
            </a:extLst>
          </p:cNvPr>
          <p:cNvSpPr txBox="1"/>
          <p:nvPr/>
        </p:nvSpPr>
        <p:spPr>
          <a:xfrm>
            <a:off x="6356106" y="2921244"/>
            <a:ext cx="5392613" cy="29546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About this dataset: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>
                <a:cs typeface="Calibri"/>
              </a:rPr>
              <a:t>Average monthly &amp; annual average temperatures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>
                <a:cs typeface="Calibri"/>
              </a:rPr>
              <a:t>Central Park NYC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>
                <a:cs typeface="Calibri"/>
              </a:rPr>
              <a:t>Starting from the year 1869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>
                <a:cs typeface="Calibri"/>
              </a:rPr>
              <a:t>Till 2014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43671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245ECC-A313-47E4-9FF7-865B7A630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Dataset 1: Visualize</a:t>
            </a:r>
          </a:p>
        </p:txBody>
      </p:sp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227B678F-1148-418F-9B9B-62501B5EC2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439" r="-2" b="-2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58221C-7C5A-4873-BEBA-56C16A79A1A1}"/>
              </a:ext>
            </a:extLst>
          </p:cNvPr>
          <p:cNvSpPr txBox="1"/>
          <p:nvPr/>
        </p:nvSpPr>
        <p:spPr>
          <a:xfrm>
            <a:off x="7546848" y="2516777"/>
            <a:ext cx="3803904" cy="366018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b="1"/>
              <a:t>Comments:</a:t>
            </a:r>
            <a:endParaRPr lang="en-US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cs typeface="Calibri"/>
              </a:rPr>
              <a:t>Created using Matplotlib (Python) Jupyter Notebook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cs typeface="Calibri"/>
              </a:rPr>
              <a:t>Upward trend observed as more years have passed since 1869</a:t>
            </a:r>
            <a:endParaRPr lang="en-US" sz="220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cs typeface="Calibri" panose="020F0502020204030204"/>
              </a:rPr>
              <a:t>Higher peaks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82749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245ECC-A313-47E4-9FF7-865B7A630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Dataset 1: Split the data into two periods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cs typeface="Calibri Light"/>
              </a:rPr>
              <a:t>(1869-1941) and (1942-2014)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58221C-7C5A-4873-BEBA-56C16A79A1A1}"/>
              </a:ext>
            </a:extLst>
          </p:cNvPr>
          <p:cNvSpPr txBox="1"/>
          <p:nvPr/>
        </p:nvSpPr>
        <p:spPr>
          <a:xfrm>
            <a:off x="7546848" y="2516777"/>
            <a:ext cx="3803904" cy="366018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b="1" dirty="0"/>
              <a:t>Comments:</a:t>
            </a: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cs typeface="Calibri"/>
              </a:rPr>
              <a:t>Blue Represents (1869-1941)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cs typeface="Calibri"/>
              </a:rPr>
              <a:t>Orange Represents (1942-2014)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cs typeface="Calibri"/>
              </a:rPr>
              <a:t>Notice Higher temperatures in Period2 as compared to Period1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>
              <a:cs typeface="Calibri" panose="020F0502020204030204"/>
            </a:endParaRPr>
          </a:p>
        </p:txBody>
      </p:sp>
      <p:pic>
        <p:nvPicPr>
          <p:cNvPr id="3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D669EC92-AE9D-4426-976B-E546FD897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54" y="2054619"/>
            <a:ext cx="6874524" cy="459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806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245ECC-A313-47E4-9FF7-865B7A630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Dataset 1: Split the data into two periods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cs typeface="Calibri Light"/>
              </a:rPr>
              <a:t>(1869-1941) and (1942-2014)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58221C-7C5A-4873-BEBA-56C16A79A1A1}"/>
              </a:ext>
            </a:extLst>
          </p:cNvPr>
          <p:cNvSpPr txBox="1"/>
          <p:nvPr/>
        </p:nvSpPr>
        <p:spPr>
          <a:xfrm>
            <a:off x="7546848" y="2516777"/>
            <a:ext cx="3803904" cy="366018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b="1" dirty="0"/>
              <a:t>Comments:</a:t>
            </a: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cs typeface="Calibri"/>
              </a:rPr>
              <a:t>Left (1869-1941)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cs typeface="Calibri"/>
              </a:rPr>
              <a:t>Right (1942-2014)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cs typeface="Calibri"/>
              </a:rPr>
              <a:t>Notice Higher Median temperatures in Period2 as compared to Period1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>
              <a:cs typeface="Calibri" panose="020F0502020204030204"/>
            </a:endParaRPr>
          </a:p>
        </p:txBody>
      </p:sp>
      <p:pic>
        <p:nvPicPr>
          <p:cNvPr id="4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D8B64E74-F528-4FBF-85A9-70090EB19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545" y="2246680"/>
            <a:ext cx="4717055" cy="441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95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245ECC-A313-47E4-9FF7-865B7A630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682" y="410782"/>
            <a:ext cx="11093985" cy="167442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Evaluate Linear Relationship between: </a:t>
            </a:r>
            <a:br>
              <a:rPr lang="en-US" sz="3600" dirty="0">
                <a:cs typeface="Calibri Light"/>
              </a:rPr>
            </a:br>
            <a:r>
              <a:rPr lang="en-US" sz="3600" dirty="0">
                <a:solidFill>
                  <a:schemeClr val="bg1"/>
                </a:solidFill>
                <a:cs typeface="Calibri Light"/>
              </a:rPr>
              <a:t>1. Years Since 1869</a:t>
            </a:r>
            <a:br>
              <a:rPr lang="en-US" sz="3600" dirty="0">
                <a:cs typeface="Calibri Light"/>
              </a:rPr>
            </a:br>
            <a:r>
              <a:rPr lang="en-US" sz="3600" dirty="0">
                <a:solidFill>
                  <a:schemeClr val="bg1"/>
                </a:solidFill>
                <a:cs typeface="Calibri Light"/>
              </a:rPr>
              <a:t>2. Annual Average Temperatures in NYC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58221C-7C5A-4873-BEBA-56C16A79A1A1}"/>
              </a:ext>
            </a:extLst>
          </p:cNvPr>
          <p:cNvSpPr txBox="1"/>
          <p:nvPr/>
        </p:nvSpPr>
        <p:spPr>
          <a:xfrm>
            <a:off x="7197980" y="2654488"/>
            <a:ext cx="3684554" cy="322869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b="1" dirty="0"/>
              <a:t>Comments:</a:t>
            </a: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cs typeface="Calibri"/>
              </a:rPr>
              <a:t>Coded in Python to evaluate linear relationship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cs typeface="Calibri"/>
              </a:rPr>
              <a:t>slope = 0.0285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cs typeface="Calibri"/>
              </a:rPr>
              <a:t>This represents that temperatures have increased at a rate of 0.0285 Fahrenheit per year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>
              <a:cs typeface="Calibri" panose="020F0502020204030204"/>
            </a:endParaRPr>
          </a:p>
        </p:txBody>
      </p:sp>
      <p:pic>
        <p:nvPicPr>
          <p:cNvPr id="3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6F766CCD-5C26-4B22-8F1A-DE7E57FDF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29" y="2193560"/>
            <a:ext cx="6645007" cy="452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313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CSC301 – Final Project Presentation</vt:lpstr>
      <vt:lpstr>AGENDA</vt:lpstr>
      <vt:lpstr>IDEA: Climate Change in NYC! Is it real?</vt:lpstr>
      <vt:lpstr>Datasets</vt:lpstr>
      <vt:lpstr>Dataset 1: Average Temperatures in NYC</vt:lpstr>
      <vt:lpstr>Dataset 1: Visualize</vt:lpstr>
      <vt:lpstr>Dataset 1: Split the data into two periods (1869-1941) and (1942-2014)</vt:lpstr>
      <vt:lpstr>Dataset 1: Split the data into two periods (1869-1941) and (1942-2014)</vt:lpstr>
      <vt:lpstr>Evaluate Linear Relationship between:  1. Years Since 1869 2. Annual Average Temperatures in NYC</vt:lpstr>
      <vt:lpstr>Residual Graph</vt:lpstr>
      <vt:lpstr>Confidence Intervals &amp; Prediction Intervals</vt:lpstr>
      <vt:lpstr>Dataset 2: Global Carbon Dioxide Levels</vt:lpstr>
      <vt:lpstr>Dataset 2: Visualize (since year 0)</vt:lpstr>
      <vt:lpstr>Dataset2 : Visualize (1869-2014) in Northern Hemisphere</vt:lpstr>
      <vt:lpstr>Evaluate Linear Relationship between:  1. Global Carbon Dioxide Levels 2. Annual Average Temperatures in NYC</vt:lpstr>
      <vt:lpstr>Training ML models for Temperature Dataset using sklearn</vt:lpstr>
      <vt:lpstr>Training ML models for Temperature Dataset using sklearn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654</cp:revision>
  <dcterms:created xsi:type="dcterms:W3CDTF">2020-12-01T05:49:52Z</dcterms:created>
  <dcterms:modified xsi:type="dcterms:W3CDTF">2020-12-01T07:59:53Z</dcterms:modified>
</cp:coreProperties>
</file>