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15620"/>
    <p:restoredTop sz="94660"/>
  </p:normalViewPr>
  <p:slideViewPr>
    <p:cSldViewPr>
      <p:cViewPr varScale="1">
        <p:scale>
          <a:sx n="83" d="100"/>
          <a:sy n="83" d="100"/>
        </p:scale>
        <p:origin x="-90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6">
              <a:lumMod val="50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accent6">
              <a:lumMod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history</a:t>
            </a:r>
            <a:endParaRPr lang="en-US" dirty="0"/>
          </a:p>
        </p:txBody>
      </p:sp>
      <p:sp>
        <p:nvSpPr>
          <p:cNvPr id="3" name="Content Placeholder 2"/>
          <p:cNvSpPr>
            <a:spLocks noGrp="1"/>
          </p:cNvSpPr>
          <p:nvPr>
            <p:ph idx="1"/>
          </p:nvPr>
        </p:nvSpPr>
        <p:spPr/>
        <p:txBody>
          <a:bodyPr/>
          <a:lstStyle/>
          <a:p>
            <a:r>
              <a:rPr lang="en-US" dirty="0" smtClean="0"/>
              <a:t>The command </a:t>
            </a:r>
            <a:r>
              <a:rPr lang="en-US" dirty="0" err="1" smtClean="0"/>
              <a:t>git</a:t>
            </a:r>
            <a:r>
              <a:rPr lang="en-US" dirty="0" smtClean="0"/>
              <a:t> log is used to view the </a:t>
            </a:r>
            <a:r>
              <a:rPr lang="en-US" b="1" dirty="0" smtClean="0"/>
              <a:t>log</a:t>
            </a:r>
            <a:r>
              <a:rPr lang="en-US" dirty="0" smtClean="0"/>
              <a:t> of the project's history.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better log message</a:t>
            </a:r>
            <a:endParaRPr lang="en-US" dirty="0"/>
          </a:p>
        </p:txBody>
      </p:sp>
      <p:sp>
        <p:nvSpPr>
          <p:cNvPr id="3" name="Content Placeholder 2"/>
          <p:cNvSpPr>
            <a:spLocks noGrp="1"/>
          </p:cNvSpPr>
          <p:nvPr>
            <p:ph idx="1"/>
          </p:nvPr>
        </p:nvSpPr>
        <p:spPr/>
        <p:txBody>
          <a:bodyPr/>
          <a:lstStyle/>
          <a:p>
            <a:r>
              <a:rPr lang="en-US" dirty="0" smtClean="0"/>
              <a:t>If you run </a:t>
            </a:r>
            <a:r>
              <a:rPr lang="en-US" dirty="0" err="1" smtClean="0"/>
              <a:t>git</a:t>
            </a:r>
            <a:r>
              <a:rPr lang="en-US" dirty="0" smtClean="0"/>
              <a:t> commit </a:t>
            </a:r>
            <a:r>
              <a:rPr lang="en-US" i="1" dirty="0" smtClean="0"/>
              <a:t>without</a:t>
            </a:r>
            <a:r>
              <a:rPr lang="en-US" dirty="0" smtClean="0"/>
              <a:t> -m "message", </a:t>
            </a:r>
            <a:r>
              <a:rPr lang="en-US" dirty="0" err="1" smtClean="0"/>
              <a:t>Git</a:t>
            </a:r>
            <a:r>
              <a:rPr lang="en-US" dirty="0" smtClean="0"/>
              <a:t> launches a text editor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Three level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commit contains metadata such as the author, the commit message, and the time the commit happened. In the diagram below, the most recent commit is at the bottom (feed0098), and vertical arrows point up towards the previous ("parent") commits.</a:t>
            </a:r>
          </a:p>
          <a:p>
            <a:r>
              <a:rPr lang="en-US" dirty="0" smtClean="0"/>
              <a:t>Each commit also has a tree, which tracks the names and locations in the repository when that commit happened. In the oldest (top) commit, there were two files tracked by the repository</a:t>
            </a:r>
            <a:r>
              <a:rPr lang="en-US" dirty="0" smtClean="0"/>
              <a:t>.</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each of the files listed in the tree, there is a blob. This contains a compressed snapshot of the contents of the file when the commit happened. (Blob is short for binary large object, which is a SQL database term for "may contain data of any kind".) </a:t>
            </a:r>
            <a:endParaRPr lang="en-US" dirty="0" smtClean="0"/>
          </a:p>
          <a:p>
            <a:r>
              <a:rPr lang="en-US" dirty="0" smtClean="0"/>
              <a:t>In </a:t>
            </a:r>
            <a:r>
              <a:rPr lang="en-US" dirty="0" smtClean="0"/>
              <a:t>the middle commit, report.md and draft.md were changed, so the blobs are shown next to that commit. data/northern.csv didn't change in that commit, so the tree links to the blob from the previous commit. Reusing blobs between commits help make common operations fast and minimizes storage space</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457200" y="866775"/>
            <a:ext cx="8229600" cy="51530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commit to a repository has a unique identifier called a </a:t>
            </a:r>
            <a:r>
              <a:rPr lang="en-US" b="1" dirty="0" smtClean="0"/>
              <a:t>hash</a:t>
            </a:r>
          </a:p>
          <a:p>
            <a:r>
              <a:rPr lang="en-US" dirty="0" smtClean="0"/>
              <a:t>Hashes are what enable </a:t>
            </a:r>
            <a:r>
              <a:rPr lang="en-US" dirty="0" err="1" smtClean="0"/>
              <a:t>Git</a:t>
            </a:r>
            <a:r>
              <a:rPr lang="en-US" dirty="0" smtClean="0"/>
              <a:t> to share data efficiently between repositories. If two files are the same, their hashes are guaranteed to be the same. </a:t>
            </a:r>
            <a:endParaRPr lang="en-US" dirty="0" smtClean="0"/>
          </a:p>
          <a:p>
            <a:r>
              <a:rPr lang="en-US" dirty="0" smtClean="0"/>
              <a:t>Similarly</a:t>
            </a:r>
            <a:r>
              <a:rPr lang="en-US" dirty="0" smtClean="0"/>
              <a:t>, if two commits contain the same files and have the same ancestors, their hashes will be the same as well. </a:t>
            </a:r>
            <a:endParaRPr lang="en-US" dirty="0" smtClean="0"/>
          </a:p>
          <a:p>
            <a:r>
              <a:rPr lang="en-US" dirty="0" err="1" smtClean="0"/>
              <a:t>Git</a:t>
            </a:r>
            <a:r>
              <a:rPr lang="en-US" dirty="0" smtClean="0"/>
              <a:t> </a:t>
            </a:r>
            <a:r>
              <a:rPr lang="en-US" dirty="0" smtClean="0"/>
              <a:t>can therefore tell what information needs to be saved where by comparing hashes rather than comparing entire files.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 specific commit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view the details of a specific commit, you use the command </a:t>
            </a:r>
            <a:r>
              <a:rPr lang="en-US" dirty="0" err="1" smtClean="0"/>
              <a:t>git</a:t>
            </a:r>
            <a:r>
              <a:rPr lang="en-US" dirty="0" smtClean="0"/>
              <a:t> show with the first few characters of the </a:t>
            </a:r>
            <a:r>
              <a:rPr lang="en-US" dirty="0" err="1" smtClean="0"/>
              <a:t>commit's</a:t>
            </a:r>
            <a:r>
              <a:rPr lang="en-US" dirty="0" smtClean="0"/>
              <a:t> </a:t>
            </a:r>
            <a:r>
              <a:rPr lang="en-US" dirty="0" smtClean="0"/>
              <a:t>hash</a:t>
            </a:r>
          </a:p>
          <a:p>
            <a:r>
              <a:rPr lang="en-US" dirty="0" smtClean="0"/>
              <a:t>A hash is like an absolute path: it identifies a specific commit. </a:t>
            </a:r>
            <a:endParaRPr lang="en-US" dirty="0" smtClean="0"/>
          </a:p>
          <a:p>
            <a:r>
              <a:rPr lang="en-US" dirty="0" smtClean="0"/>
              <a:t>Another </a:t>
            </a:r>
            <a:r>
              <a:rPr lang="en-US" dirty="0" smtClean="0"/>
              <a:t>way to identify a commit is to use the equivalent of a relative path. </a:t>
            </a:r>
            <a:endParaRPr lang="en-US" dirty="0" smtClean="0"/>
          </a:p>
          <a:p>
            <a:r>
              <a:rPr lang="en-US" dirty="0" smtClean="0"/>
              <a:t>The </a:t>
            </a:r>
            <a:r>
              <a:rPr lang="en-US" dirty="0" smtClean="0"/>
              <a:t>special label HEAD, which we saw in the previous chapter, always refers to the most recent commit. </a:t>
            </a:r>
            <a:endParaRPr lang="en-US" dirty="0" smtClean="0"/>
          </a:p>
          <a:p>
            <a:r>
              <a:rPr lang="en-US" dirty="0" smtClean="0"/>
              <a:t>The </a:t>
            </a:r>
            <a:r>
              <a:rPr lang="en-US" dirty="0" smtClean="0"/>
              <a:t>label HEAD~1 then refers to the commit before it, while HEAD~2 refers to the commit before that, and so 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more details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log displays the overall history of a project or file, but </a:t>
            </a:r>
            <a:r>
              <a:rPr lang="en-US" dirty="0" err="1" smtClean="0"/>
              <a:t>Git</a:t>
            </a:r>
            <a:r>
              <a:rPr lang="en-US" dirty="0" smtClean="0"/>
              <a:t> can give even more information: the command </a:t>
            </a:r>
            <a:r>
              <a:rPr lang="en-US" dirty="0" err="1" smtClean="0"/>
              <a:t>git</a:t>
            </a:r>
            <a:r>
              <a:rPr lang="en-US" dirty="0" smtClean="0"/>
              <a:t> annotate file shows who made the last change to each line of a file and when.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Seeing the changes between commits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show with a commit ID shows the changes made </a:t>
            </a:r>
            <a:r>
              <a:rPr lang="en-US" i="1" dirty="0" smtClean="0"/>
              <a:t>in</a:t>
            </a:r>
            <a:r>
              <a:rPr lang="en-US" dirty="0" smtClean="0"/>
              <a:t> a particular commit. To see the changes </a:t>
            </a:r>
            <a:r>
              <a:rPr lang="en-US" i="1" dirty="0" smtClean="0"/>
              <a:t>between</a:t>
            </a:r>
            <a:r>
              <a:rPr lang="en-US" dirty="0" smtClean="0"/>
              <a:t> two commits, you can use </a:t>
            </a:r>
            <a:r>
              <a:rPr lang="en-US" dirty="0" err="1" smtClean="0"/>
              <a:t>git</a:t>
            </a:r>
            <a:r>
              <a:rPr lang="en-US" dirty="0" smtClean="0"/>
              <a:t> diff ID1..ID2, where ID1 and ID2 identify the two commits you're interested in, and the connector .. is a pair of dots.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files</a:t>
            </a:r>
            <a:endParaRPr lang="en-US" dirty="0"/>
          </a:p>
        </p:txBody>
      </p:sp>
      <p:sp>
        <p:nvSpPr>
          <p:cNvPr id="3" name="Content Placeholder 2"/>
          <p:cNvSpPr>
            <a:spLocks noGrp="1"/>
          </p:cNvSpPr>
          <p:nvPr>
            <p:ph idx="1"/>
          </p:nvPr>
        </p:nvSpPr>
        <p:spPr/>
        <p:txBody>
          <a:bodyPr>
            <a:normAutofit lnSpcReduction="10000"/>
          </a:bodyPr>
          <a:lstStyle/>
          <a:p>
            <a:r>
              <a:rPr lang="en-US" dirty="0" smtClean="0"/>
              <a:t>Data analysis often produces temporary or intermediate files that you don't want to save. </a:t>
            </a:r>
            <a:endParaRPr lang="en-US" dirty="0" smtClean="0"/>
          </a:p>
          <a:p>
            <a:r>
              <a:rPr lang="en-US" dirty="0" smtClean="0"/>
              <a:t>You </a:t>
            </a:r>
            <a:r>
              <a:rPr lang="en-US" dirty="0" smtClean="0"/>
              <a:t>can tell it to stop paying attention to files you don't care about by creating a file in the root directory of your repository called .</a:t>
            </a:r>
            <a:r>
              <a:rPr lang="en-US" dirty="0" err="1" smtClean="0"/>
              <a:t>gitignore</a:t>
            </a:r>
            <a:r>
              <a:rPr lang="en-US" dirty="0" smtClean="0"/>
              <a:t> and storing a list of </a:t>
            </a:r>
            <a:r>
              <a:rPr lang="en-US" b="1" dirty="0" smtClean="0"/>
              <a:t>wildcard</a:t>
            </a:r>
            <a:r>
              <a:rPr lang="en-US" dirty="0" smtClean="0"/>
              <a:t> patterns that specify the files you don't want </a:t>
            </a:r>
            <a:r>
              <a:rPr lang="en-US" dirty="0" err="1" smtClean="0"/>
              <a:t>Git</a:t>
            </a:r>
            <a:r>
              <a:rPr lang="en-US" dirty="0" smtClean="0"/>
              <a:t> to pay attention to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version control system is a tool that manages changes made to the files and directories in a project</a:t>
            </a:r>
            <a:r>
              <a:rPr lang="en-US" dirty="0" smtClean="0"/>
              <a:t>.</a:t>
            </a:r>
          </a:p>
          <a:p>
            <a:r>
              <a:rPr lang="en-US" dirty="0" smtClean="0"/>
              <a:t>Nothing that is saved to </a:t>
            </a:r>
            <a:r>
              <a:rPr lang="en-US" dirty="0" err="1" smtClean="0"/>
              <a:t>Git</a:t>
            </a:r>
            <a:r>
              <a:rPr lang="en-US" dirty="0" smtClean="0"/>
              <a:t> is ever lost, so you can always go back to see which results were generated by which versions of your programs.</a:t>
            </a:r>
          </a:p>
          <a:p>
            <a:r>
              <a:rPr lang="en-US" dirty="0" err="1" smtClean="0"/>
              <a:t>Git</a:t>
            </a:r>
            <a:r>
              <a:rPr lang="en-US" dirty="0" smtClean="0"/>
              <a:t> </a:t>
            </a:r>
            <a:r>
              <a:rPr lang="en-US" dirty="0" smtClean="0"/>
              <a:t>automatically notifies you when your work conflicts with someone else's, so it's harder (but not impossible) to accidentally overwrite work.</a:t>
            </a:r>
          </a:p>
          <a:p>
            <a:r>
              <a:rPr lang="en-US" dirty="0" err="1" smtClean="0"/>
              <a:t>Git</a:t>
            </a:r>
            <a:r>
              <a:rPr lang="en-US" dirty="0" smtClean="0"/>
              <a:t> </a:t>
            </a:r>
            <a:r>
              <a:rPr lang="en-US" dirty="0" smtClean="0"/>
              <a:t>can synchronize work done by different people on different machines, so it scales as your team does.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t>.</a:t>
            </a:r>
            <a:r>
              <a:rPr lang="en-US" u="sng" dirty="0" err="1" smtClean="0"/>
              <a:t>gitignore</a:t>
            </a:r>
            <a:r>
              <a:rPr lang="en-US" dirty="0" smtClean="0"/>
              <a:t> contains</a:t>
            </a:r>
          </a:p>
          <a:p>
            <a:pPr lvl="1"/>
            <a:r>
              <a:rPr lang="en-US" dirty="0" smtClean="0"/>
              <a:t>build </a:t>
            </a:r>
          </a:p>
          <a:p>
            <a:pPr lvl="1"/>
            <a:r>
              <a:rPr lang="en-US" dirty="0" smtClean="0"/>
              <a:t>*.mpl</a:t>
            </a:r>
          </a:p>
          <a:p>
            <a:r>
              <a:rPr lang="en-US" dirty="0" smtClean="0"/>
              <a:t>Then </a:t>
            </a:r>
            <a:r>
              <a:rPr lang="en-US" dirty="0" err="1" smtClean="0"/>
              <a:t>Git</a:t>
            </a:r>
            <a:r>
              <a:rPr lang="en-US" dirty="0" smtClean="0"/>
              <a:t> will ignore any file or directory called build (and, if it's a directory, anything in it), as well as any file whose name ends in .</a:t>
            </a:r>
            <a:r>
              <a:rPr lang="en-US" dirty="0" err="1" smtClean="0"/>
              <a:t>mpl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unwanted files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can help you clean up files that you have told it you don't want. </a:t>
            </a:r>
            <a:endParaRPr lang="en-US" dirty="0" smtClean="0"/>
          </a:p>
          <a:p>
            <a:r>
              <a:rPr lang="en-US" dirty="0" smtClean="0"/>
              <a:t>The </a:t>
            </a:r>
            <a:r>
              <a:rPr lang="en-US" dirty="0" smtClean="0"/>
              <a:t>command </a:t>
            </a:r>
            <a:r>
              <a:rPr lang="en-US" dirty="0" err="1" smtClean="0"/>
              <a:t>git</a:t>
            </a:r>
            <a:r>
              <a:rPr lang="en-US" dirty="0" smtClean="0"/>
              <a:t> clean -n will show you a list of files that are in the repository, but whose history </a:t>
            </a:r>
            <a:r>
              <a:rPr lang="en-US" dirty="0" err="1" smtClean="0"/>
              <a:t>Git</a:t>
            </a:r>
            <a:r>
              <a:rPr lang="en-US" dirty="0" smtClean="0"/>
              <a:t> is not currently tracking. </a:t>
            </a:r>
            <a:endParaRPr lang="en-US" dirty="0" smtClean="0"/>
          </a:p>
          <a:p>
            <a:r>
              <a:rPr lang="en-US" dirty="0" smtClean="0"/>
              <a:t>A </a:t>
            </a:r>
            <a:r>
              <a:rPr lang="en-US" dirty="0" smtClean="0"/>
              <a:t>similar command </a:t>
            </a:r>
            <a:r>
              <a:rPr lang="en-US" dirty="0" err="1" smtClean="0"/>
              <a:t>git</a:t>
            </a:r>
            <a:r>
              <a:rPr lang="en-US" dirty="0" smtClean="0"/>
              <a:t> clean -f will then delete those files</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configuration</a:t>
            </a:r>
            <a:endParaRPr lang="en-US" dirty="0"/>
          </a:p>
        </p:txBody>
      </p:sp>
      <p:sp>
        <p:nvSpPr>
          <p:cNvPr id="3" name="Content Placeholder 2"/>
          <p:cNvSpPr>
            <a:spLocks noGrp="1"/>
          </p:cNvSpPr>
          <p:nvPr>
            <p:ph idx="1"/>
          </p:nvPr>
        </p:nvSpPr>
        <p:spPr/>
        <p:txBody>
          <a:bodyPr>
            <a:normAutofit fontScale="92500"/>
          </a:bodyPr>
          <a:lstStyle/>
          <a:p>
            <a:r>
              <a:rPr lang="en-US" dirty="0" smtClean="0"/>
              <a:t>Like most complex pieces of software, </a:t>
            </a:r>
            <a:r>
              <a:rPr lang="en-US" dirty="0" err="1" smtClean="0"/>
              <a:t>Git</a:t>
            </a:r>
            <a:r>
              <a:rPr lang="en-US" dirty="0" smtClean="0"/>
              <a:t> allows you to change its default settings. </a:t>
            </a:r>
            <a:endParaRPr lang="en-US" dirty="0" smtClean="0"/>
          </a:p>
          <a:p>
            <a:r>
              <a:rPr lang="en-US" dirty="0" smtClean="0"/>
              <a:t>To </a:t>
            </a:r>
            <a:r>
              <a:rPr lang="en-US" dirty="0" smtClean="0"/>
              <a:t>see what the settings are, you can use the command </a:t>
            </a:r>
            <a:r>
              <a:rPr lang="en-US" dirty="0" err="1" smtClean="0"/>
              <a:t>git</a:t>
            </a:r>
            <a:r>
              <a:rPr lang="en-US" dirty="0" smtClean="0"/>
              <a:t> </a:t>
            </a:r>
            <a:r>
              <a:rPr lang="en-US" dirty="0" err="1" smtClean="0"/>
              <a:t>config</a:t>
            </a:r>
            <a:r>
              <a:rPr lang="en-US" dirty="0" smtClean="0"/>
              <a:t> --list with one of three additional options:</a:t>
            </a:r>
          </a:p>
          <a:p>
            <a:pPr lvl="1"/>
            <a:r>
              <a:rPr lang="en-US" dirty="0" smtClean="0"/>
              <a:t>--system: settings for every user on this computer.</a:t>
            </a:r>
          </a:p>
          <a:p>
            <a:pPr lvl="1"/>
            <a:r>
              <a:rPr lang="en-US" dirty="0" smtClean="0"/>
              <a:t>--global: settings for every one of your projects.</a:t>
            </a:r>
          </a:p>
          <a:p>
            <a:pPr lvl="1"/>
            <a:r>
              <a:rPr lang="en-US" dirty="0" smtClean="0"/>
              <a:t>--local: settings for one specific </a:t>
            </a:r>
            <a:r>
              <a:rPr lang="en-US" dirty="0" smtClean="0"/>
              <a:t>project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err="1" smtClean="0"/>
              <a:t>git</a:t>
            </a:r>
            <a:r>
              <a:rPr lang="en-US" dirty="0" smtClean="0"/>
              <a:t> configuration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a:t>
            </a:r>
            <a:r>
              <a:rPr lang="en-US" dirty="0" err="1" smtClean="0"/>
              <a:t>Git's</a:t>
            </a:r>
            <a:r>
              <a:rPr lang="en-US" dirty="0" smtClean="0"/>
              <a:t> settings should be left as they are. </a:t>
            </a:r>
            <a:endParaRPr lang="en-US" dirty="0" smtClean="0"/>
          </a:p>
          <a:p>
            <a:r>
              <a:rPr lang="en-US" dirty="0" smtClean="0"/>
              <a:t>However</a:t>
            </a:r>
            <a:r>
              <a:rPr lang="en-US" dirty="0" smtClean="0"/>
              <a:t>, there are two you should set on every computer you use: your name and your email address. </a:t>
            </a:r>
            <a:endParaRPr lang="en-US" dirty="0" smtClean="0"/>
          </a:p>
          <a:p>
            <a:r>
              <a:rPr lang="en-US" dirty="0" smtClean="0"/>
              <a:t>These </a:t>
            </a:r>
            <a:r>
              <a:rPr lang="en-US" dirty="0" smtClean="0"/>
              <a:t>are recorded in the log every time you commit a change, and are often used to identify the authors of a project's content in order to give credit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config</a:t>
            </a:r>
            <a:r>
              <a:rPr lang="en-US" dirty="0" smtClean="0"/>
              <a:t> --global setting.name </a:t>
            </a:r>
            <a:r>
              <a:rPr lang="en-US" dirty="0" err="1" smtClean="0"/>
              <a:t>setting.value</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Unstaging</a:t>
            </a:r>
            <a:r>
              <a:rPr lang="en-US" dirty="0" smtClean="0"/>
              <a:t> a file</a:t>
            </a:r>
            <a:endParaRPr lang="en-US" dirty="0"/>
          </a:p>
        </p:txBody>
      </p:sp>
      <p:sp>
        <p:nvSpPr>
          <p:cNvPr id="3" name="Content Placeholder 2"/>
          <p:cNvSpPr>
            <a:spLocks noGrp="1"/>
          </p:cNvSpPr>
          <p:nvPr>
            <p:ph idx="1"/>
          </p:nvPr>
        </p:nvSpPr>
        <p:spPr/>
        <p:txBody>
          <a:bodyPr/>
          <a:lstStyle/>
          <a:p>
            <a:r>
              <a:rPr lang="en-US" dirty="0" smtClean="0"/>
              <a:t>The </a:t>
            </a:r>
            <a:r>
              <a:rPr lang="en-US" dirty="0" smtClean="0"/>
              <a:t>syntax for staging a single file is </a:t>
            </a:r>
            <a:r>
              <a:rPr lang="en-US" dirty="0" err="1" smtClean="0"/>
              <a:t>git</a:t>
            </a:r>
            <a:r>
              <a:rPr lang="en-US" dirty="0" smtClean="0"/>
              <a:t> add path/to/file.</a:t>
            </a:r>
          </a:p>
          <a:p>
            <a:r>
              <a:rPr lang="en-US" dirty="0" smtClean="0"/>
              <a:t>If you make a mistake and accidentally stage a file you shouldn't have, you can </a:t>
            </a:r>
            <a:r>
              <a:rPr lang="en-US" dirty="0" err="1" smtClean="0"/>
              <a:t>unstage</a:t>
            </a:r>
            <a:r>
              <a:rPr lang="en-US" dirty="0" smtClean="0"/>
              <a:t> the additions </a:t>
            </a:r>
            <a:r>
              <a:rPr lang="en-US" dirty="0" smtClean="0"/>
              <a:t>with:</a:t>
            </a:r>
          </a:p>
          <a:p>
            <a:pPr lvl="1"/>
            <a:r>
              <a:rPr lang="en-US" dirty="0" err="1" smtClean="0"/>
              <a:t>git</a:t>
            </a:r>
            <a:r>
              <a:rPr lang="en-US" dirty="0" smtClean="0"/>
              <a:t> </a:t>
            </a:r>
            <a:r>
              <a:rPr lang="en-US" dirty="0" smtClean="0"/>
              <a:t>reset HEAD and try again.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changes to </a:t>
            </a:r>
            <a:r>
              <a:rPr lang="en-US" dirty="0" err="1" smtClean="0"/>
              <a:t>unstaged</a:t>
            </a:r>
            <a:r>
              <a:rPr lang="en-US" dirty="0" smtClean="0"/>
              <a:t> file</a:t>
            </a:r>
            <a:endParaRPr lang="en-US" dirty="0"/>
          </a:p>
        </p:txBody>
      </p:sp>
      <p:sp>
        <p:nvSpPr>
          <p:cNvPr id="3" name="Content Placeholder 2"/>
          <p:cNvSpPr>
            <a:spLocks noGrp="1"/>
          </p:cNvSpPr>
          <p:nvPr>
            <p:ph idx="1"/>
          </p:nvPr>
        </p:nvSpPr>
        <p:spPr/>
        <p:txBody>
          <a:bodyPr/>
          <a:lstStyle/>
          <a:p>
            <a:r>
              <a:rPr lang="en-US" dirty="0" smtClean="0"/>
              <a:t>Suppose you have made changes to a file, then decide you want to </a:t>
            </a:r>
            <a:r>
              <a:rPr lang="en-US" b="1" dirty="0" smtClean="0"/>
              <a:t>undo</a:t>
            </a:r>
            <a:r>
              <a:rPr lang="en-US" dirty="0" smtClean="0"/>
              <a:t> them. Your text editor may be able to do this, but a more reliable way is to let </a:t>
            </a:r>
            <a:r>
              <a:rPr lang="en-US" dirty="0" err="1" smtClean="0"/>
              <a:t>Git</a:t>
            </a:r>
            <a:r>
              <a:rPr lang="en-US" dirty="0" smtClean="0"/>
              <a:t> do the work. The command</a:t>
            </a:r>
            <a:r>
              <a:rPr lang="en-US" dirty="0" smtClean="0"/>
              <a:t>:</a:t>
            </a:r>
          </a:p>
          <a:p>
            <a:pPr lvl="1"/>
            <a:r>
              <a:rPr lang="en-US" dirty="0" err="1" smtClean="0"/>
              <a:t>git</a:t>
            </a:r>
            <a:r>
              <a:rPr lang="en-US" dirty="0" smtClean="0"/>
              <a:t> </a:t>
            </a:r>
            <a:r>
              <a:rPr lang="en-US" dirty="0" smtClean="0"/>
              <a:t>checkout </a:t>
            </a:r>
            <a:r>
              <a:rPr lang="en-US" dirty="0" smtClean="0"/>
              <a:t>– filename</a:t>
            </a:r>
          </a:p>
          <a:p>
            <a:pPr>
              <a:buNone/>
            </a:pPr>
            <a:r>
              <a:rPr lang="en-US" dirty="0" smtClean="0"/>
              <a:t>will discard the changes that have not yet been staged.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changes to stage file</a:t>
            </a:r>
            <a:endParaRPr lang="en-US" dirty="0"/>
          </a:p>
        </p:txBody>
      </p:sp>
      <p:sp>
        <p:nvSpPr>
          <p:cNvPr id="3" name="Content Placeholder 2"/>
          <p:cNvSpPr>
            <a:spLocks noGrp="1"/>
          </p:cNvSpPr>
          <p:nvPr>
            <p:ph idx="1"/>
          </p:nvPr>
        </p:nvSpPr>
        <p:spPr/>
        <p:txBody>
          <a:bodyPr/>
          <a:lstStyle/>
          <a:p>
            <a:r>
              <a:rPr lang="en-US" dirty="0" smtClean="0"/>
              <a:t>At the start of this chapter you saw that </a:t>
            </a:r>
            <a:r>
              <a:rPr lang="en-US" dirty="0" err="1" smtClean="0"/>
              <a:t>git</a:t>
            </a:r>
            <a:r>
              <a:rPr lang="en-US" dirty="0" smtClean="0"/>
              <a:t> reset will </a:t>
            </a:r>
            <a:r>
              <a:rPr lang="en-US" dirty="0" err="1" smtClean="0"/>
              <a:t>unstage</a:t>
            </a:r>
            <a:r>
              <a:rPr lang="en-US" dirty="0" smtClean="0"/>
              <a:t> files that you previously staged using </a:t>
            </a:r>
            <a:r>
              <a:rPr lang="en-US" dirty="0" err="1" smtClean="0"/>
              <a:t>git</a:t>
            </a:r>
            <a:r>
              <a:rPr lang="en-US" dirty="0" smtClean="0"/>
              <a:t> add. </a:t>
            </a:r>
            <a:endParaRPr lang="en-US" dirty="0" smtClean="0"/>
          </a:p>
          <a:p>
            <a:r>
              <a:rPr lang="en-US" dirty="0" smtClean="0"/>
              <a:t>By </a:t>
            </a:r>
            <a:r>
              <a:rPr lang="en-US" dirty="0" smtClean="0"/>
              <a:t>combining </a:t>
            </a:r>
            <a:r>
              <a:rPr lang="en-US" dirty="0" err="1" smtClean="0"/>
              <a:t>git</a:t>
            </a:r>
            <a:r>
              <a:rPr lang="en-US" dirty="0" smtClean="0"/>
              <a:t> reset with </a:t>
            </a:r>
            <a:r>
              <a:rPr lang="en-US" dirty="0" err="1" smtClean="0"/>
              <a:t>git</a:t>
            </a:r>
            <a:r>
              <a:rPr lang="en-US" dirty="0" smtClean="0"/>
              <a:t> checkout, you can undo changes to a file that you staged changes </a:t>
            </a:r>
            <a:r>
              <a:rPr lang="en-US" dirty="0" smtClean="0"/>
              <a:t>to.</a:t>
            </a:r>
          </a:p>
          <a:p>
            <a:pPr lvl="1"/>
            <a:r>
              <a:rPr lang="en-US" dirty="0" err="1" smtClean="0"/>
              <a:t>git</a:t>
            </a:r>
            <a:r>
              <a:rPr lang="en-US" dirty="0" smtClean="0"/>
              <a:t> reset HEAD path/to/file </a:t>
            </a:r>
            <a:endParaRPr lang="en-US" dirty="0" smtClean="0"/>
          </a:p>
          <a:p>
            <a:pPr lvl="1"/>
            <a:r>
              <a:rPr lang="en-US" dirty="0" err="1" smtClean="0"/>
              <a:t>git</a:t>
            </a:r>
            <a:r>
              <a:rPr lang="en-US" dirty="0" smtClean="0"/>
              <a:t> </a:t>
            </a:r>
            <a:r>
              <a:rPr lang="en-US" dirty="0" smtClean="0"/>
              <a:t>checkout -- path/to/file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Restoring old version of a file</a:t>
            </a:r>
            <a:endParaRPr lang="en-US" dirty="0"/>
          </a:p>
        </p:txBody>
      </p:sp>
      <p:sp>
        <p:nvSpPr>
          <p:cNvPr id="3" name="Content Placeholder 2"/>
          <p:cNvSpPr>
            <a:spLocks noGrp="1"/>
          </p:cNvSpPr>
          <p:nvPr>
            <p:ph idx="1"/>
          </p:nvPr>
        </p:nvSpPr>
        <p:spPr/>
        <p:txBody>
          <a:bodyPr>
            <a:normAutofit lnSpcReduction="10000"/>
          </a:bodyPr>
          <a:lstStyle/>
          <a:p>
            <a:r>
              <a:rPr lang="en-US" dirty="0" smtClean="0"/>
              <a:t>You previously saw how to use </a:t>
            </a:r>
            <a:r>
              <a:rPr lang="en-US" dirty="0" err="1" smtClean="0"/>
              <a:t>git</a:t>
            </a:r>
            <a:r>
              <a:rPr lang="en-US" dirty="0" smtClean="0"/>
              <a:t> checkout to undo the change that you made since the last commit. </a:t>
            </a:r>
            <a:endParaRPr lang="en-US" dirty="0" smtClean="0"/>
          </a:p>
          <a:p>
            <a:r>
              <a:rPr lang="en-US" dirty="0" smtClean="0"/>
              <a:t>This </a:t>
            </a:r>
            <a:r>
              <a:rPr lang="en-US" dirty="0" smtClean="0"/>
              <a:t>command can also be used to go back even further into a file's history and restore versions of that file from a commit. </a:t>
            </a:r>
            <a:endParaRPr lang="en-US" dirty="0" smtClean="0"/>
          </a:p>
          <a:p>
            <a:r>
              <a:rPr lang="en-US" dirty="0" smtClean="0"/>
              <a:t>In </a:t>
            </a:r>
            <a:r>
              <a:rPr lang="en-US" dirty="0" smtClean="0"/>
              <a:t>this way, you can think of committing as saving your work, and </a:t>
            </a:r>
            <a:r>
              <a:rPr lang="en-US" b="1" dirty="0" smtClean="0"/>
              <a:t>checking out</a:t>
            </a:r>
            <a:r>
              <a:rPr lang="en-US" dirty="0" smtClean="0"/>
              <a:t> as loading that saved version.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2242bd report.txt would replace the current version of </a:t>
            </a:r>
            <a:r>
              <a:rPr lang="en-US" dirty="0" smtClean="0"/>
              <a:t>report.txt</a:t>
            </a:r>
          </a:p>
          <a:p>
            <a:r>
              <a:rPr lang="en-US" dirty="0" smtClean="0"/>
              <a:t>Restoring a file doesn't erase any of the repository's history. </a:t>
            </a:r>
            <a:endParaRPr lang="en-US" dirty="0" smtClean="0"/>
          </a:p>
          <a:p>
            <a:r>
              <a:rPr lang="en-US" dirty="0" smtClean="0"/>
              <a:t>Instead</a:t>
            </a:r>
            <a:r>
              <a:rPr lang="en-US" dirty="0" smtClean="0"/>
              <a:t>, the act of restoring the file is saved as another commit, because you might later want to undo your undoing.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Each of your </a:t>
            </a:r>
            <a:r>
              <a:rPr lang="en-US" dirty="0" err="1" smtClean="0"/>
              <a:t>Git</a:t>
            </a:r>
            <a:r>
              <a:rPr lang="en-US" dirty="0" smtClean="0"/>
              <a:t> projects has two parts: the files and directories that you create and edit directly, and the extra information that </a:t>
            </a:r>
            <a:r>
              <a:rPr lang="en-US" dirty="0" err="1" smtClean="0"/>
              <a:t>Git</a:t>
            </a:r>
            <a:r>
              <a:rPr lang="en-US" dirty="0" smtClean="0"/>
              <a:t> records about the project's history. </a:t>
            </a:r>
            <a:endParaRPr lang="en-US" dirty="0" smtClean="0"/>
          </a:p>
          <a:p>
            <a:r>
              <a:rPr lang="en-US" dirty="0" smtClean="0"/>
              <a:t>The </a:t>
            </a:r>
            <a:r>
              <a:rPr lang="en-US" dirty="0" smtClean="0"/>
              <a:t>combination of these two things is called a </a:t>
            </a:r>
            <a:r>
              <a:rPr lang="en-US" b="1" dirty="0" smtClean="0"/>
              <a:t>repository</a:t>
            </a:r>
            <a:r>
              <a:rPr lang="en-US" dirty="0" smtClean="0"/>
              <a:t>.</a:t>
            </a:r>
          </a:p>
          <a:p>
            <a:r>
              <a:rPr lang="en-US" dirty="0" err="1" smtClean="0"/>
              <a:t>Git</a:t>
            </a:r>
            <a:r>
              <a:rPr lang="en-US" dirty="0" smtClean="0"/>
              <a:t> stores all of its extra information in a directory called .</a:t>
            </a:r>
            <a:r>
              <a:rPr lang="en-US" dirty="0" err="1" smtClean="0"/>
              <a:t>git</a:t>
            </a:r>
            <a:r>
              <a:rPr lang="en-US" dirty="0" smtClean="0"/>
              <a:t> located in the root directory of the repository. </a:t>
            </a:r>
            <a:endParaRPr lang="en-US" dirty="0" smtClean="0"/>
          </a:p>
          <a:p>
            <a:r>
              <a:rPr lang="en-US" dirty="0" err="1" smtClean="0"/>
              <a:t>Git</a:t>
            </a:r>
            <a:r>
              <a:rPr lang="en-US" dirty="0" smtClean="0"/>
              <a:t> </a:t>
            </a:r>
            <a:r>
              <a:rPr lang="en-US" dirty="0" smtClean="0"/>
              <a:t>expects this information to be laid out in a very precise way, so you should never edit or delete anything in .</a:t>
            </a:r>
            <a:r>
              <a:rPr lang="en-US" dirty="0" err="1" smtClean="0"/>
              <a:t>git</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 with parameters</a:t>
            </a:r>
            <a:endParaRPr lang="en-US" dirty="0"/>
          </a:p>
        </p:txBody>
      </p:sp>
      <p:sp>
        <p:nvSpPr>
          <p:cNvPr id="3" name="Content Placeholder 2"/>
          <p:cNvSpPr>
            <a:spLocks noGrp="1"/>
          </p:cNvSpPr>
          <p:nvPr>
            <p:ph idx="1"/>
          </p:nvPr>
        </p:nvSpPr>
        <p:spPr/>
        <p:txBody>
          <a:bodyPr/>
          <a:lstStyle/>
          <a:p>
            <a:r>
              <a:rPr lang="en-US" dirty="0" smtClean="0"/>
              <a:t>One more thing: there's another feature of </a:t>
            </a:r>
            <a:r>
              <a:rPr lang="en-US" dirty="0" err="1" smtClean="0"/>
              <a:t>git</a:t>
            </a:r>
            <a:r>
              <a:rPr lang="en-US" dirty="0" smtClean="0"/>
              <a:t> log that will come in handy here. </a:t>
            </a:r>
            <a:endParaRPr lang="en-US" dirty="0" smtClean="0"/>
          </a:p>
          <a:p>
            <a:r>
              <a:rPr lang="en-US" dirty="0" smtClean="0"/>
              <a:t>Passing</a:t>
            </a:r>
            <a:r>
              <a:rPr lang="en-US" dirty="0" smtClean="0"/>
              <a:t> - then a number restricts the output to that many commits. </a:t>
            </a:r>
            <a:endParaRPr lang="en-US" dirty="0" smtClean="0"/>
          </a:p>
          <a:p>
            <a:r>
              <a:rPr lang="en-US" dirty="0" smtClean="0"/>
              <a:t>For </a:t>
            </a:r>
            <a:r>
              <a:rPr lang="en-US" dirty="0" smtClean="0"/>
              <a:t>example, </a:t>
            </a:r>
            <a:r>
              <a:rPr lang="en-US" dirty="0" err="1" smtClean="0"/>
              <a:t>git</a:t>
            </a:r>
            <a:r>
              <a:rPr lang="en-US" dirty="0" smtClean="0"/>
              <a:t> log -3 report.txt shows you the last three commits involving report.txt.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Undoing all the changes</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do this is to give </a:t>
            </a:r>
            <a:r>
              <a:rPr lang="en-US" dirty="0" err="1" smtClean="0"/>
              <a:t>git</a:t>
            </a:r>
            <a:r>
              <a:rPr lang="en-US" dirty="0" smtClean="0"/>
              <a:t> reset a directory. </a:t>
            </a:r>
            <a:endParaRPr lang="en-US" dirty="0" smtClean="0"/>
          </a:p>
          <a:p>
            <a:r>
              <a:rPr lang="en-US" dirty="0" smtClean="0"/>
              <a:t>For </a:t>
            </a:r>
            <a:r>
              <a:rPr lang="en-US" dirty="0" smtClean="0"/>
              <a:t>example, </a:t>
            </a:r>
            <a:r>
              <a:rPr lang="en-US" dirty="0" err="1" smtClean="0"/>
              <a:t>git</a:t>
            </a:r>
            <a:r>
              <a:rPr lang="en-US" dirty="0" smtClean="0"/>
              <a:t> reset HEAD data will </a:t>
            </a:r>
            <a:r>
              <a:rPr lang="en-US" dirty="0" err="1" smtClean="0"/>
              <a:t>unstage</a:t>
            </a:r>
            <a:r>
              <a:rPr lang="en-US" dirty="0" smtClean="0"/>
              <a:t> any files from the data directory. </a:t>
            </a:r>
            <a:endParaRPr lang="en-US" dirty="0" smtClean="0"/>
          </a:p>
          <a:p>
            <a:r>
              <a:rPr lang="en-US" dirty="0" smtClean="0"/>
              <a:t>Even </a:t>
            </a:r>
            <a:r>
              <a:rPr lang="en-US" dirty="0" smtClean="0"/>
              <a:t>better, if you don't provide any files or directories, it will </a:t>
            </a:r>
            <a:r>
              <a:rPr lang="en-US" dirty="0" err="1" smtClean="0"/>
              <a:t>unstage</a:t>
            </a:r>
            <a:r>
              <a:rPr lang="en-US" dirty="0" smtClean="0"/>
              <a:t> everything. </a:t>
            </a:r>
            <a:endParaRPr lang="en-US" dirty="0" smtClean="0"/>
          </a:p>
          <a:p>
            <a:r>
              <a:rPr lang="en-US" dirty="0" smtClean="0"/>
              <a:t>Even </a:t>
            </a:r>
            <a:r>
              <a:rPr lang="en-US" dirty="0" err="1" smtClean="0"/>
              <a:t>even</a:t>
            </a:r>
            <a:r>
              <a:rPr lang="en-US" dirty="0" smtClean="0"/>
              <a:t> better, HEAD is the default commit to </a:t>
            </a:r>
            <a:r>
              <a:rPr lang="en-US" dirty="0" err="1" smtClean="0"/>
              <a:t>unstage</a:t>
            </a:r>
            <a:r>
              <a:rPr lang="en-US" dirty="0" smtClean="0"/>
              <a:t>, so you can simply write </a:t>
            </a:r>
            <a:r>
              <a:rPr lang="en-US" dirty="0" err="1" smtClean="0"/>
              <a:t>git</a:t>
            </a:r>
            <a:r>
              <a:rPr lang="en-US" dirty="0" smtClean="0"/>
              <a:t> reset to </a:t>
            </a:r>
            <a:r>
              <a:rPr lang="en-US" dirty="0" err="1" smtClean="0"/>
              <a:t>unstage</a:t>
            </a:r>
            <a:r>
              <a:rPr lang="en-US" dirty="0" smtClean="0"/>
              <a:t> everything.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Similarly </a:t>
            </a:r>
            <a:r>
              <a:rPr lang="en-US" dirty="0" err="1" smtClean="0"/>
              <a:t>git</a:t>
            </a:r>
            <a:r>
              <a:rPr lang="en-US" dirty="0" smtClean="0"/>
              <a:t> checkout -- data will then restore the files in the data directory to their previous state.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status</a:t>
            </a:r>
            <a:endParaRPr lang="en-US" dirty="0"/>
          </a:p>
        </p:txBody>
      </p:sp>
      <p:sp>
        <p:nvSpPr>
          <p:cNvPr id="3" name="Content Placeholder 2"/>
          <p:cNvSpPr>
            <a:spLocks noGrp="1"/>
          </p:cNvSpPr>
          <p:nvPr>
            <p:ph idx="1"/>
          </p:nvPr>
        </p:nvSpPr>
        <p:spPr/>
        <p:txBody>
          <a:bodyPr/>
          <a:lstStyle/>
          <a:p>
            <a:r>
              <a:rPr lang="en-US" dirty="0" smtClean="0"/>
              <a:t>When you are using </a:t>
            </a:r>
            <a:r>
              <a:rPr lang="en-US" dirty="0" err="1" smtClean="0"/>
              <a:t>Git</a:t>
            </a:r>
            <a:r>
              <a:rPr lang="en-US" dirty="0" smtClean="0"/>
              <a:t>, you will frequently want to check the </a:t>
            </a:r>
            <a:r>
              <a:rPr lang="en-US" b="1" dirty="0" smtClean="0"/>
              <a:t>status</a:t>
            </a:r>
            <a:r>
              <a:rPr lang="en-US" dirty="0" smtClean="0"/>
              <a:t> of your repository. </a:t>
            </a:r>
            <a:endParaRPr lang="en-US" dirty="0" smtClean="0"/>
          </a:p>
          <a:p>
            <a:r>
              <a:rPr lang="en-US" dirty="0" smtClean="0"/>
              <a:t>To </a:t>
            </a:r>
            <a:r>
              <a:rPr lang="en-US" dirty="0" smtClean="0"/>
              <a:t>do this, run the command </a:t>
            </a:r>
            <a:r>
              <a:rPr lang="en-US" dirty="0" err="1" smtClean="0"/>
              <a:t>git</a:t>
            </a:r>
            <a:r>
              <a:rPr lang="en-US" dirty="0" smtClean="0"/>
              <a:t> status, which displays a list of the files that have been modified since the last time changes were saved.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has a </a:t>
            </a:r>
            <a:r>
              <a:rPr lang="en-US" b="1" dirty="0" smtClean="0"/>
              <a:t>staging area</a:t>
            </a:r>
            <a:r>
              <a:rPr lang="en-US" dirty="0" smtClean="0"/>
              <a:t> in which it stores files with changes you want to save that haven't been saved yet. </a:t>
            </a:r>
            <a:endParaRPr lang="en-US" dirty="0" smtClean="0"/>
          </a:p>
          <a:p>
            <a:r>
              <a:rPr lang="en-US" dirty="0" smtClean="0"/>
              <a:t>Putting </a:t>
            </a:r>
            <a:r>
              <a:rPr lang="en-US" dirty="0" smtClean="0"/>
              <a:t>files in the staging area is like putting things in a box, while </a:t>
            </a:r>
            <a:r>
              <a:rPr lang="en-US" b="1" dirty="0" smtClean="0"/>
              <a:t>committing</a:t>
            </a:r>
            <a:r>
              <a:rPr lang="en-US" dirty="0" smtClean="0"/>
              <a:t> those changes is like putting that box in the mail: you can add more things to the box or take things out as often as you want, but once you put it in the mail, you can't make further changes.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1174902"/>
            <a:ext cx="8441318" cy="454009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diff</a:t>
            </a:r>
            <a:endParaRPr lang="en-US" dirty="0"/>
          </a:p>
        </p:txBody>
      </p:sp>
      <p:sp>
        <p:nvSpPr>
          <p:cNvPr id="3" name="Content Placeholder 2"/>
          <p:cNvSpPr>
            <a:spLocks noGrp="1"/>
          </p:cNvSpPr>
          <p:nvPr>
            <p:ph idx="1"/>
          </p:nvPr>
        </p:nvSpPr>
        <p:spPr/>
        <p:txBody>
          <a:bodyPr/>
          <a:lstStyle/>
          <a:p>
            <a:r>
              <a:rPr lang="en-US" dirty="0" smtClean="0"/>
              <a:t> In order to compare the file as it currently is to what you last saved, you can use </a:t>
            </a:r>
            <a:r>
              <a:rPr lang="en-US" dirty="0" err="1" smtClean="0"/>
              <a:t>git</a:t>
            </a:r>
            <a:r>
              <a:rPr lang="en-US" dirty="0" smtClean="0"/>
              <a:t> diff filename. </a:t>
            </a:r>
            <a:endParaRPr lang="en-US" dirty="0" smtClean="0"/>
          </a:p>
          <a:p>
            <a:r>
              <a:rPr lang="en-US" dirty="0" err="1" smtClean="0"/>
              <a:t>git</a:t>
            </a:r>
            <a:r>
              <a:rPr lang="en-US" dirty="0" smtClean="0"/>
              <a:t> </a:t>
            </a:r>
            <a:r>
              <a:rPr lang="en-US" dirty="0" smtClean="0"/>
              <a:t>diff without any filenames will show you all the changes in your </a:t>
            </a:r>
            <a:r>
              <a:rPr lang="en-US" dirty="0" smtClean="0"/>
              <a:t>repository	, </a:t>
            </a:r>
            <a:r>
              <a:rPr lang="en-US" dirty="0" smtClean="0"/>
              <a:t>while </a:t>
            </a:r>
            <a:r>
              <a:rPr lang="en-US" dirty="0" err="1" smtClean="0"/>
              <a:t>git</a:t>
            </a:r>
            <a:r>
              <a:rPr lang="en-US" dirty="0" smtClean="0"/>
              <a:t> diff directory will show you the changes to the files in some directory.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commit changes to a </a:t>
            </a:r>
            <a:r>
              <a:rPr lang="en-US" dirty="0" err="1" smtClean="0"/>
              <a:t>Git</a:t>
            </a:r>
            <a:r>
              <a:rPr lang="en-US" dirty="0" smtClean="0"/>
              <a:t> repository in two steps:</a:t>
            </a:r>
          </a:p>
          <a:p>
            <a:r>
              <a:rPr lang="en-US" dirty="0" smtClean="0"/>
              <a:t>Add one or more files to the staging area.</a:t>
            </a:r>
          </a:p>
          <a:p>
            <a:r>
              <a:rPr lang="en-US" dirty="0" smtClean="0"/>
              <a:t>Commit everything in the staging area.</a:t>
            </a:r>
          </a:p>
          <a:p>
            <a:r>
              <a:rPr lang="en-US" dirty="0" smtClean="0"/>
              <a:t>To add a file to the staging area, use </a:t>
            </a:r>
            <a:r>
              <a:rPr lang="en-US" dirty="0" err="1" smtClean="0"/>
              <a:t>git</a:t>
            </a:r>
            <a:r>
              <a:rPr lang="en-US" dirty="0" smtClean="0"/>
              <a:t> add filename.</a:t>
            </a:r>
          </a:p>
          <a:p>
            <a:r>
              <a:rPr lang="en-US" dirty="0" smtClean="0"/>
              <a:t>To save the changes in the staging area, you use the command </a:t>
            </a:r>
            <a:r>
              <a:rPr lang="en-US" dirty="0" err="1" smtClean="0"/>
              <a:t>git</a:t>
            </a:r>
            <a:r>
              <a:rPr lang="en-US" dirty="0" smtClean="0"/>
              <a:t> commit. It always saves everything that is in the staging area as one </a:t>
            </a:r>
            <a:r>
              <a:rPr lang="en-US" dirty="0" smtClean="0"/>
              <a:t>unit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When you commit changes, </a:t>
            </a:r>
            <a:r>
              <a:rPr lang="en-US" dirty="0" err="1" smtClean="0"/>
              <a:t>Git</a:t>
            </a:r>
            <a:r>
              <a:rPr lang="en-US" dirty="0" smtClean="0"/>
              <a:t> requires you to enter a </a:t>
            </a:r>
            <a:r>
              <a:rPr lang="en-US" b="1" dirty="0" smtClean="0"/>
              <a:t>log message</a:t>
            </a:r>
            <a:r>
              <a:rPr lang="en-US" dirty="0" smtClean="0"/>
              <a:t>. </a:t>
            </a:r>
            <a:endParaRPr lang="en-US" dirty="0" smtClean="0"/>
          </a:p>
          <a:p>
            <a:r>
              <a:rPr lang="en-US" dirty="0" smtClean="0"/>
              <a:t>This </a:t>
            </a:r>
            <a:r>
              <a:rPr lang="en-US" dirty="0" smtClean="0"/>
              <a:t>serves the same purpose as a comment in a program: it tells the next person to examine the repository why you made a change</a:t>
            </a:r>
            <a:r>
              <a:rPr lang="en-US" dirty="0" smtClean="0"/>
              <a:t>.</a:t>
            </a:r>
          </a:p>
          <a:p>
            <a:r>
              <a:rPr lang="en-US" dirty="0" err="1" smtClean="0"/>
              <a:t>git</a:t>
            </a:r>
            <a:r>
              <a:rPr lang="en-US" dirty="0" smtClean="0"/>
              <a:t> commit -m "Program appears to have become self-aware</a:t>
            </a:r>
            <a:r>
              <a:rPr lang="en-US" dirty="0" smtClean="0"/>
              <a:t>.“</a:t>
            </a:r>
          </a:p>
          <a:p>
            <a:r>
              <a:rPr lang="en-US" dirty="0" err="1" smtClean="0"/>
              <a:t>git</a:t>
            </a:r>
            <a:r>
              <a:rPr lang="en-US" dirty="0" smtClean="0"/>
              <a:t> commit --amend - m "new message"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771</Words>
  <Application>Microsoft Office PowerPoint</Application>
  <PresentationFormat>On-screen Show (4:3)</PresentationFormat>
  <Paragraphs>107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Git</vt:lpstr>
      <vt:lpstr>Introduction</vt:lpstr>
      <vt:lpstr>Repository</vt:lpstr>
      <vt:lpstr>Checking status</vt:lpstr>
      <vt:lpstr>Staging</vt:lpstr>
      <vt:lpstr>Slide 6</vt:lpstr>
      <vt:lpstr>git diff</vt:lpstr>
      <vt:lpstr>Commit</vt:lpstr>
      <vt:lpstr>Slide 9</vt:lpstr>
      <vt:lpstr>View history</vt:lpstr>
      <vt:lpstr>Writing a better log message</vt:lpstr>
      <vt:lpstr>Git Three level structure</vt:lpstr>
      <vt:lpstr>Slide 13</vt:lpstr>
      <vt:lpstr>Slide 14</vt:lpstr>
      <vt:lpstr>Hash</vt:lpstr>
      <vt:lpstr>Viewing a specific commit</vt:lpstr>
      <vt:lpstr>Viewing more details</vt:lpstr>
      <vt:lpstr>Seeing the changes between commits</vt:lpstr>
      <vt:lpstr>Ignoring files</vt:lpstr>
      <vt:lpstr>Slide 20</vt:lpstr>
      <vt:lpstr>Remove unwanted files</vt:lpstr>
      <vt:lpstr>Git configuration</vt:lpstr>
      <vt:lpstr>Change git configuration</vt:lpstr>
      <vt:lpstr>Slide 24</vt:lpstr>
      <vt:lpstr>Unstaging a file</vt:lpstr>
      <vt:lpstr>Undo changes to unstaged file</vt:lpstr>
      <vt:lpstr>Undo changes to stage file</vt:lpstr>
      <vt:lpstr>Restoring old version of a file</vt:lpstr>
      <vt:lpstr>Slide 29</vt:lpstr>
      <vt:lpstr>Git log with parameters</vt:lpstr>
      <vt:lpstr>Undoing all the changes</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dc:creator>Noman Islam</dc:creator>
  <cp:lastModifiedBy>Noman Islam</cp:lastModifiedBy>
  <cp:revision>27</cp:revision>
  <dcterms:created xsi:type="dcterms:W3CDTF">2006-08-16T00:00:00Z</dcterms:created>
  <dcterms:modified xsi:type="dcterms:W3CDTF">2019-05-03T15:50:44Z</dcterms:modified>
</cp:coreProperties>
</file>