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86" r:id="rId4"/>
    <p:sldId id="287" r:id="rId5"/>
    <p:sldId id="277" r:id="rId6"/>
    <p:sldId id="264" r:id="rId7"/>
    <p:sldId id="273" r:id="rId8"/>
    <p:sldId id="281" r:id="rId9"/>
    <p:sldId id="259" r:id="rId10"/>
    <p:sldId id="290" r:id="rId11"/>
    <p:sldId id="260" r:id="rId12"/>
    <p:sldId id="265" r:id="rId13"/>
    <p:sldId id="291" r:id="rId14"/>
    <p:sldId id="274" r:id="rId15"/>
    <p:sldId id="292" r:id="rId16"/>
    <p:sldId id="261" r:id="rId17"/>
    <p:sldId id="262" r:id="rId18"/>
    <p:sldId id="284" r:id="rId19"/>
    <p:sldId id="288" r:id="rId20"/>
    <p:sldId id="289" r:id="rId21"/>
    <p:sldId id="293" r:id="rId2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8197AE-6524-8A73-6737-E3F04C294AAF}" name="Ahsan Zaigam Rizvi" initials="AR" userId="S::ahsan.zaigam.rizvi@slu.se::765a4b42-10b2-418e-aa58-2294991452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>
        <c:manualLayout>
          <c:layoutTarget val="inner"/>
          <c:xMode val="edge"/>
          <c:yMode val="edge"/>
          <c:x val="0.15375614964338249"/>
          <c:y val="7.7425684213479076E-2"/>
          <c:w val="0.79718576558424703"/>
          <c:h val="0.829754255059408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16.739999999999998</c:v>
                </c:pt>
                <c:pt idx="2">
                  <c:v>12.02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7-433B-A359-6ED1BB18F8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5.89</c:v>
                </c:pt>
                <c:pt idx="2">
                  <c:v>3.53</c:v>
                </c:pt>
                <c:pt idx="3">
                  <c:v>0.23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C7-433B-A359-6ED1BB18F8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9.66</c:v>
                </c:pt>
                <c:pt idx="1">
                  <c:v>37.020000000000003</c:v>
                </c:pt>
                <c:pt idx="2">
                  <c:v>10.377000000000001</c:v>
                </c:pt>
                <c:pt idx="3">
                  <c:v>0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C7-433B-A359-6ED1BB18F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258752"/>
        <c:axId val="562255392"/>
      </c:barChart>
      <c:catAx>
        <c:axId val="56225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330" b="1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miRNA size (</a:t>
                </a:r>
                <a:r>
                  <a:rPr lang="en-GB" sz="1330" b="1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nt</a:t>
                </a:r>
                <a:r>
                  <a:rPr lang="en-GB" sz="1330" b="1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31413526207650205"/>
              <c:y val="0.95581816294278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5392"/>
        <c:crosses val="autoZero"/>
        <c:auto val="1"/>
        <c:lblAlgn val="ctr"/>
        <c:lblOffset val="100"/>
        <c:noMultiLvlLbl val="0"/>
      </c:catAx>
      <c:valAx>
        <c:axId val="56225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8752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5581311264663344"/>
          <c:y val="0.1652402703469322"/>
          <c:w val="0.28918142300679428"/>
          <c:h val="0.1498817744217519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DE-SE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>
        <c:manualLayout>
          <c:layoutTarget val="inner"/>
          <c:xMode val="edge"/>
          <c:yMode val="edge"/>
          <c:x val="0.19865230917242005"/>
          <c:y val="0.10531819125238676"/>
          <c:w val="0.85460315267609088"/>
          <c:h val="0.739296649704807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2.17</c:v>
                </c:pt>
                <c:pt idx="1">
                  <c:v>19.559999999999999</c:v>
                </c:pt>
                <c:pt idx="2">
                  <c:v>8.69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1-41D2-ACD7-EBFCC1305C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8.69</c:v>
                </c:pt>
                <c:pt idx="1">
                  <c:v>4.34</c:v>
                </c:pt>
                <c:pt idx="2">
                  <c:v>2.17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1-41D2-ACD7-EBFCC1305C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6.52</c:v>
                </c:pt>
                <c:pt idx="1">
                  <c:v>39.130000000000003</c:v>
                </c:pt>
                <c:pt idx="2">
                  <c:v>8.69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1-41D2-ACD7-EBFCC1305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258752"/>
        <c:axId val="562255392"/>
      </c:barChart>
      <c:catAx>
        <c:axId val="5622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5392"/>
        <c:crosses val="autoZero"/>
        <c:auto val="1"/>
        <c:lblAlgn val="ctr"/>
        <c:lblOffset val="100"/>
        <c:noMultiLvlLbl val="0"/>
      </c:catAx>
      <c:valAx>
        <c:axId val="5622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DE-ZE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>
        <c:manualLayout>
          <c:layoutTarget val="inner"/>
          <c:xMode val="edge"/>
          <c:yMode val="edge"/>
          <c:x val="0.19865230917242005"/>
          <c:y val="0.10531819125238676"/>
          <c:w val="0.85460315267609088"/>
          <c:h val="0.739296649704807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1.58</c:v>
                </c:pt>
                <c:pt idx="1">
                  <c:v>15.87</c:v>
                </c:pt>
                <c:pt idx="2">
                  <c:v>10.050000000000001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4-4EA1-94D6-6D72CB9816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1.58</c:v>
                </c:pt>
                <c:pt idx="1">
                  <c:v>7.93</c:v>
                </c:pt>
                <c:pt idx="2">
                  <c:v>3.7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E4-4EA1-94D6-6D72CB9816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4.2300000000000004</c:v>
                </c:pt>
                <c:pt idx="1">
                  <c:v>46.03</c:v>
                </c:pt>
                <c:pt idx="2">
                  <c:v>7.93</c:v>
                </c:pt>
                <c:pt idx="3">
                  <c:v>0.53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E4-4EA1-94D6-6D72CB981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258752"/>
        <c:axId val="562255392"/>
      </c:barChart>
      <c:catAx>
        <c:axId val="5622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5392"/>
        <c:crosses val="autoZero"/>
        <c:auto val="1"/>
        <c:lblAlgn val="ctr"/>
        <c:lblOffset val="100"/>
        <c:noMultiLvlLbl val="0"/>
      </c:catAx>
      <c:valAx>
        <c:axId val="5622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DE</a:t>
            </a:r>
            <a:r>
              <a:rPr lang="en-GB" b="1" baseline="0" dirty="0"/>
              <a:t> miRNAs in SE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17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2-48F0-B01A-53CECC8D5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11</c:v>
                </c:pt>
                <c:pt idx="3">
                  <c:v>25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2-48F0-B01A-53CECC8D5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8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2-48F0-B01A-53CECC8D5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64</c:v>
                </c:pt>
                <c:pt idx="4">
                  <c:v>38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F2-48F0-B01A-53CECC8D5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8144703"/>
        <c:axId val="1598145183"/>
      </c:barChart>
      <c:catAx>
        <c:axId val="1598144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miRNA</a:t>
                </a:r>
                <a:r>
                  <a:rPr lang="en-GB" b="1" baseline="0" dirty="0"/>
                  <a:t> size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5183"/>
        <c:crosses val="autoZero"/>
        <c:auto val="1"/>
        <c:lblAlgn val="ctr"/>
        <c:lblOffset val="100"/>
        <c:noMultiLvlLbl val="0"/>
      </c:catAx>
      <c:valAx>
        <c:axId val="15981451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First</a:t>
                </a:r>
                <a:r>
                  <a:rPr lang="en-GB" b="1" baseline="0" dirty="0"/>
                  <a:t> nucleotide [%]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4703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DE</a:t>
            </a:r>
            <a:r>
              <a:rPr lang="en-GB" b="1" baseline="0" dirty="0"/>
              <a:t> miRNAs in ZE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23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3-4B55-AAE5-7C8575C795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17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83-4B55-AAE5-7C8575C795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7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83-4B55-AAE5-7C8575C795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81</c:v>
                </c:pt>
                <c:pt idx="4">
                  <c:v>25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83-4B55-AAE5-7C8575C79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8144703"/>
        <c:axId val="1598145183"/>
      </c:barChart>
      <c:catAx>
        <c:axId val="1598144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miRNA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5183"/>
        <c:crosses val="autoZero"/>
        <c:auto val="1"/>
        <c:lblAlgn val="ctr"/>
        <c:lblOffset val="100"/>
        <c:noMultiLvlLbl val="0"/>
      </c:catAx>
      <c:valAx>
        <c:axId val="15981451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First</a:t>
                </a:r>
                <a:r>
                  <a:rPr lang="en-GB" b="1" baseline="0" dirty="0"/>
                  <a:t> nucleotide [%]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4703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miR1083</c:v>
                </c:pt>
                <c:pt idx="1">
                  <c:v>miR11410</c:v>
                </c:pt>
                <c:pt idx="2">
                  <c:v>miR11413</c:v>
                </c:pt>
                <c:pt idx="3">
                  <c:v>miR11419</c:v>
                </c:pt>
                <c:pt idx="4">
                  <c:v>miR11426</c:v>
                </c:pt>
                <c:pt idx="5">
                  <c:v>miR11459</c:v>
                </c:pt>
                <c:pt idx="6">
                  <c:v>miR11466</c:v>
                </c:pt>
                <c:pt idx="7">
                  <c:v>miR11473</c:v>
                </c:pt>
                <c:pt idx="8">
                  <c:v>miR11476</c:v>
                </c:pt>
                <c:pt idx="9">
                  <c:v>miR11487</c:v>
                </c:pt>
                <c:pt idx="10">
                  <c:v>miR11489</c:v>
                </c:pt>
                <c:pt idx="11">
                  <c:v>miR11498</c:v>
                </c:pt>
                <c:pt idx="12">
                  <c:v>miR11500</c:v>
                </c:pt>
                <c:pt idx="13">
                  <c:v>miR11503</c:v>
                </c:pt>
                <c:pt idx="14">
                  <c:v>miR11504</c:v>
                </c:pt>
                <c:pt idx="15">
                  <c:v>miR11510</c:v>
                </c:pt>
                <c:pt idx="16">
                  <c:v>miR11512</c:v>
                </c:pt>
                <c:pt idx="17">
                  <c:v>miR11523</c:v>
                </c:pt>
                <c:pt idx="18">
                  <c:v>miR11526</c:v>
                </c:pt>
                <c:pt idx="19">
                  <c:v>miR11532</c:v>
                </c:pt>
                <c:pt idx="20">
                  <c:v>miR11534</c:v>
                </c:pt>
                <c:pt idx="21">
                  <c:v>miR11535</c:v>
                </c:pt>
                <c:pt idx="22">
                  <c:v>miR11540</c:v>
                </c:pt>
                <c:pt idx="23">
                  <c:v>miR11544</c:v>
                </c:pt>
                <c:pt idx="24">
                  <c:v>miR11546</c:v>
                </c:pt>
                <c:pt idx="25">
                  <c:v>miR11573</c:v>
                </c:pt>
                <c:pt idx="26">
                  <c:v>miR1311</c:v>
                </c:pt>
                <c:pt idx="27">
                  <c:v>miR1312</c:v>
                </c:pt>
                <c:pt idx="28">
                  <c:v>miR1314</c:v>
                </c:pt>
                <c:pt idx="29">
                  <c:v>miR156</c:v>
                </c:pt>
                <c:pt idx="30">
                  <c:v>miR159</c:v>
                </c:pt>
                <c:pt idx="31">
                  <c:v>miR162</c:v>
                </c:pt>
                <c:pt idx="32">
                  <c:v>miR166</c:v>
                </c:pt>
                <c:pt idx="33">
                  <c:v>miR167</c:v>
                </c:pt>
                <c:pt idx="34">
                  <c:v>miR171</c:v>
                </c:pt>
                <c:pt idx="35">
                  <c:v>miR319</c:v>
                </c:pt>
                <c:pt idx="36">
                  <c:v>miR3693</c:v>
                </c:pt>
                <c:pt idx="37">
                  <c:v>miR3701</c:v>
                </c:pt>
                <c:pt idx="38">
                  <c:v>miR3710</c:v>
                </c:pt>
                <c:pt idx="39">
                  <c:v>miR390</c:v>
                </c:pt>
                <c:pt idx="40">
                  <c:v>miR396</c:v>
                </c:pt>
                <c:pt idx="41">
                  <c:v>miR397</c:v>
                </c:pt>
                <c:pt idx="42">
                  <c:v>miR398</c:v>
                </c:pt>
                <c:pt idx="43">
                  <c:v>miR408</c:v>
                </c:pt>
                <c:pt idx="44">
                  <c:v>miR482</c:v>
                </c:pt>
                <c:pt idx="45">
                  <c:v>miR529</c:v>
                </c:pt>
                <c:pt idx="46">
                  <c:v>miR536</c:v>
                </c:pt>
                <c:pt idx="47">
                  <c:v>miR947</c:v>
                </c:pt>
                <c:pt idx="48">
                  <c:v>miR950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2</c:v>
                </c:pt>
                <c:pt idx="32">
                  <c:v>3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2</c:v>
                </c:pt>
                <c:pt idx="37">
                  <c:v>4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7</c:v>
                </c:pt>
                <c:pt idx="45">
                  <c:v>6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8-4281-84FC-FC4FAEBCB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miR1083</c:v>
                </c:pt>
                <c:pt idx="1">
                  <c:v>miR11410</c:v>
                </c:pt>
                <c:pt idx="2">
                  <c:v>miR11413</c:v>
                </c:pt>
                <c:pt idx="3">
                  <c:v>miR11419</c:v>
                </c:pt>
                <c:pt idx="4">
                  <c:v>miR11426</c:v>
                </c:pt>
                <c:pt idx="5">
                  <c:v>miR11459</c:v>
                </c:pt>
                <c:pt idx="6">
                  <c:v>miR11466</c:v>
                </c:pt>
                <c:pt idx="7">
                  <c:v>miR11473</c:v>
                </c:pt>
                <c:pt idx="8">
                  <c:v>miR11476</c:v>
                </c:pt>
                <c:pt idx="9">
                  <c:v>miR11487</c:v>
                </c:pt>
                <c:pt idx="10">
                  <c:v>miR11489</c:v>
                </c:pt>
                <c:pt idx="11">
                  <c:v>miR11498</c:v>
                </c:pt>
                <c:pt idx="12">
                  <c:v>miR11500</c:v>
                </c:pt>
                <c:pt idx="13">
                  <c:v>miR11503</c:v>
                </c:pt>
                <c:pt idx="14">
                  <c:v>miR11504</c:v>
                </c:pt>
                <c:pt idx="15">
                  <c:v>miR11510</c:v>
                </c:pt>
                <c:pt idx="16">
                  <c:v>miR11512</c:v>
                </c:pt>
                <c:pt idx="17">
                  <c:v>miR11523</c:v>
                </c:pt>
                <c:pt idx="18">
                  <c:v>miR11526</c:v>
                </c:pt>
                <c:pt idx="19">
                  <c:v>miR11532</c:v>
                </c:pt>
                <c:pt idx="20">
                  <c:v>miR11534</c:v>
                </c:pt>
                <c:pt idx="21">
                  <c:v>miR11535</c:v>
                </c:pt>
                <c:pt idx="22">
                  <c:v>miR11540</c:v>
                </c:pt>
                <c:pt idx="23">
                  <c:v>miR11544</c:v>
                </c:pt>
                <c:pt idx="24">
                  <c:v>miR11546</c:v>
                </c:pt>
                <c:pt idx="25">
                  <c:v>miR11573</c:v>
                </c:pt>
                <c:pt idx="26">
                  <c:v>miR1311</c:v>
                </c:pt>
                <c:pt idx="27">
                  <c:v>miR1312</c:v>
                </c:pt>
                <c:pt idx="28">
                  <c:v>miR1314</c:v>
                </c:pt>
                <c:pt idx="29">
                  <c:v>miR156</c:v>
                </c:pt>
                <c:pt idx="30">
                  <c:v>miR159</c:v>
                </c:pt>
                <c:pt idx="31">
                  <c:v>miR162</c:v>
                </c:pt>
                <c:pt idx="32">
                  <c:v>miR166</c:v>
                </c:pt>
                <c:pt idx="33">
                  <c:v>miR167</c:v>
                </c:pt>
                <c:pt idx="34">
                  <c:v>miR171</c:v>
                </c:pt>
                <c:pt idx="35">
                  <c:v>miR319</c:v>
                </c:pt>
                <c:pt idx="36">
                  <c:v>miR3693</c:v>
                </c:pt>
                <c:pt idx="37">
                  <c:v>miR3701</c:v>
                </c:pt>
                <c:pt idx="38">
                  <c:v>miR3710</c:v>
                </c:pt>
                <c:pt idx="39">
                  <c:v>miR390</c:v>
                </c:pt>
                <c:pt idx="40">
                  <c:v>miR396</c:v>
                </c:pt>
                <c:pt idx="41">
                  <c:v>miR397</c:v>
                </c:pt>
                <c:pt idx="42">
                  <c:v>miR398</c:v>
                </c:pt>
                <c:pt idx="43">
                  <c:v>miR408</c:v>
                </c:pt>
                <c:pt idx="44">
                  <c:v>miR482</c:v>
                </c:pt>
                <c:pt idx="45">
                  <c:v>miR529</c:v>
                </c:pt>
                <c:pt idx="46">
                  <c:v>miR536</c:v>
                </c:pt>
                <c:pt idx="47">
                  <c:v>miR947</c:v>
                </c:pt>
                <c:pt idx="48">
                  <c:v>miR950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3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8-4281-84FC-FC4FAEBCB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394955632"/>
        <c:axId val="1394966672"/>
      </c:barChart>
      <c:catAx>
        <c:axId val="139495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394966672"/>
        <c:crosses val="autoZero"/>
        <c:auto val="1"/>
        <c:lblAlgn val="ctr"/>
        <c:lblOffset val="100"/>
        <c:noMultiLvlLbl val="0"/>
      </c:catAx>
      <c:valAx>
        <c:axId val="1394966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MiRNAs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39495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miR1083</c:v>
                </c:pt>
                <c:pt idx="1">
                  <c:v>miR11407</c:v>
                </c:pt>
                <c:pt idx="2">
                  <c:v>miR11409</c:v>
                </c:pt>
                <c:pt idx="3">
                  <c:v>miR11410</c:v>
                </c:pt>
                <c:pt idx="4">
                  <c:v>miR11411</c:v>
                </c:pt>
                <c:pt idx="5">
                  <c:v>miR11413</c:v>
                </c:pt>
                <c:pt idx="6">
                  <c:v>miR11414</c:v>
                </c:pt>
                <c:pt idx="7">
                  <c:v>miR11419</c:v>
                </c:pt>
                <c:pt idx="8">
                  <c:v>miR11422</c:v>
                </c:pt>
                <c:pt idx="9">
                  <c:v>miR11424</c:v>
                </c:pt>
                <c:pt idx="10">
                  <c:v>miR11425</c:v>
                </c:pt>
                <c:pt idx="11">
                  <c:v>miR11426</c:v>
                </c:pt>
                <c:pt idx="12">
                  <c:v>miR11431</c:v>
                </c:pt>
                <c:pt idx="13">
                  <c:v>miR11438</c:v>
                </c:pt>
                <c:pt idx="14">
                  <c:v>miR11446</c:v>
                </c:pt>
                <c:pt idx="15">
                  <c:v>miR11447</c:v>
                </c:pt>
                <c:pt idx="16">
                  <c:v>miR11450</c:v>
                </c:pt>
                <c:pt idx="17">
                  <c:v>miR11451</c:v>
                </c:pt>
                <c:pt idx="18">
                  <c:v>miR11452</c:v>
                </c:pt>
                <c:pt idx="19">
                  <c:v>miR11454</c:v>
                </c:pt>
                <c:pt idx="20">
                  <c:v>miR11459</c:v>
                </c:pt>
                <c:pt idx="21">
                  <c:v>miR11462</c:v>
                </c:pt>
                <c:pt idx="22">
                  <c:v>miR11466</c:v>
                </c:pt>
                <c:pt idx="23">
                  <c:v>miR11469</c:v>
                </c:pt>
                <c:pt idx="24">
                  <c:v>miR11473</c:v>
                </c:pt>
                <c:pt idx="25">
                  <c:v>miR11476</c:v>
                </c:pt>
                <c:pt idx="26">
                  <c:v>miR11481</c:v>
                </c:pt>
                <c:pt idx="27">
                  <c:v>miR11482</c:v>
                </c:pt>
                <c:pt idx="28">
                  <c:v>miR11486</c:v>
                </c:pt>
                <c:pt idx="29">
                  <c:v>miR11487</c:v>
                </c:pt>
                <c:pt idx="30">
                  <c:v>miR11489</c:v>
                </c:pt>
                <c:pt idx="31">
                  <c:v>miR11493</c:v>
                </c:pt>
                <c:pt idx="32">
                  <c:v>miR11498</c:v>
                </c:pt>
                <c:pt idx="33">
                  <c:v>miR11500</c:v>
                </c:pt>
                <c:pt idx="34">
                  <c:v>miR11503</c:v>
                </c:pt>
                <c:pt idx="35">
                  <c:v>miR11504</c:v>
                </c:pt>
                <c:pt idx="36">
                  <c:v>miR11506</c:v>
                </c:pt>
                <c:pt idx="37">
                  <c:v>miR11507</c:v>
                </c:pt>
                <c:pt idx="38">
                  <c:v>miR11508</c:v>
                </c:pt>
                <c:pt idx="39">
                  <c:v>miR11510</c:v>
                </c:pt>
                <c:pt idx="40">
                  <c:v>miR11511</c:v>
                </c:pt>
                <c:pt idx="41">
                  <c:v>miR11512</c:v>
                </c:pt>
                <c:pt idx="42">
                  <c:v>miR11523</c:v>
                </c:pt>
                <c:pt idx="43">
                  <c:v>miR11524</c:v>
                </c:pt>
                <c:pt idx="44">
                  <c:v>miR11526</c:v>
                </c:pt>
                <c:pt idx="45">
                  <c:v>miR11528</c:v>
                </c:pt>
                <c:pt idx="46">
                  <c:v>miR11529</c:v>
                </c:pt>
                <c:pt idx="47">
                  <c:v>miR11530</c:v>
                </c:pt>
                <c:pt idx="48">
                  <c:v>miR11532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5-4CA6-8BD9-A60E283DB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Intersect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miR1083</c:v>
                </c:pt>
                <c:pt idx="1">
                  <c:v>miR11407</c:v>
                </c:pt>
                <c:pt idx="2">
                  <c:v>miR11409</c:v>
                </c:pt>
                <c:pt idx="3">
                  <c:v>miR11410</c:v>
                </c:pt>
                <c:pt idx="4">
                  <c:v>miR11411</c:v>
                </c:pt>
                <c:pt idx="5">
                  <c:v>miR11413</c:v>
                </c:pt>
                <c:pt idx="6">
                  <c:v>miR11414</c:v>
                </c:pt>
                <c:pt idx="7">
                  <c:v>miR11419</c:v>
                </c:pt>
                <c:pt idx="8">
                  <c:v>miR11422</c:v>
                </c:pt>
                <c:pt idx="9">
                  <c:v>miR11424</c:v>
                </c:pt>
                <c:pt idx="10">
                  <c:v>miR11425</c:v>
                </c:pt>
                <c:pt idx="11">
                  <c:v>miR11426</c:v>
                </c:pt>
                <c:pt idx="12">
                  <c:v>miR11431</c:v>
                </c:pt>
                <c:pt idx="13">
                  <c:v>miR11438</c:v>
                </c:pt>
                <c:pt idx="14">
                  <c:v>miR11446</c:v>
                </c:pt>
                <c:pt idx="15">
                  <c:v>miR11447</c:v>
                </c:pt>
                <c:pt idx="16">
                  <c:v>miR11450</c:v>
                </c:pt>
                <c:pt idx="17">
                  <c:v>miR11451</c:v>
                </c:pt>
                <c:pt idx="18">
                  <c:v>miR11452</c:v>
                </c:pt>
                <c:pt idx="19">
                  <c:v>miR11454</c:v>
                </c:pt>
                <c:pt idx="20">
                  <c:v>miR11459</c:v>
                </c:pt>
                <c:pt idx="21">
                  <c:v>miR11462</c:v>
                </c:pt>
                <c:pt idx="22">
                  <c:v>miR11466</c:v>
                </c:pt>
                <c:pt idx="23">
                  <c:v>miR11469</c:v>
                </c:pt>
                <c:pt idx="24">
                  <c:v>miR11473</c:v>
                </c:pt>
                <c:pt idx="25">
                  <c:v>miR11476</c:v>
                </c:pt>
                <c:pt idx="26">
                  <c:v>miR11481</c:v>
                </c:pt>
                <c:pt idx="27">
                  <c:v>miR11482</c:v>
                </c:pt>
                <c:pt idx="28">
                  <c:v>miR11486</c:v>
                </c:pt>
                <c:pt idx="29">
                  <c:v>miR11487</c:v>
                </c:pt>
                <c:pt idx="30">
                  <c:v>miR11489</c:v>
                </c:pt>
                <c:pt idx="31">
                  <c:v>miR11493</c:v>
                </c:pt>
                <c:pt idx="32">
                  <c:v>miR11498</c:v>
                </c:pt>
                <c:pt idx="33">
                  <c:v>miR11500</c:v>
                </c:pt>
                <c:pt idx="34">
                  <c:v>miR11503</c:v>
                </c:pt>
                <c:pt idx="35">
                  <c:v>miR11504</c:v>
                </c:pt>
                <c:pt idx="36">
                  <c:v>miR11506</c:v>
                </c:pt>
                <c:pt idx="37">
                  <c:v>miR11507</c:v>
                </c:pt>
                <c:pt idx="38">
                  <c:v>miR11508</c:v>
                </c:pt>
                <c:pt idx="39">
                  <c:v>miR11510</c:v>
                </c:pt>
                <c:pt idx="40">
                  <c:v>miR11511</c:v>
                </c:pt>
                <c:pt idx="41">
                  <c:v>miR11512</c:v>
                </c:pt>
                <c:pt idx="42">
                  <c:v>miR11523</c:v>
                </c:pt>
                <c:pt idx="43">
                  <c:v>miR11524</c:v>
                </c:pt>
                <c:pt idx="44">
                  <c:v>miR11526</c:v>
                </c:pt>
                <c:pt idx="45">
                  <c:v>miR11528</c:v>
                </c:pt>
                <c:pt idx="46">
                  <c:v>miR11529</c:v>
                </c:pt>
                <c:pt idx="47">
                  <c:v>miR11530</c:v>
                </c:pt>
                <c:pt idx="48">
                  <c:v>miR11532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4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D5-4CA6-8BD9-A60E283DBF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miR1083</c:v>
                </c:pt>
                <c:pt idx="1">
                  <c:v>miR11407</c:v>
                </c:pt>
                <c:pt idx="2">
                  <c:v>miR11409</c:v>
                </c:pt>
                <c:pt idx="3">
                  <c:v>miR11410</c:v>
                </c:pt>
                <c:pt idx="4">
                  <c:v>miR11411</c:v>
                </c:pt>
                <c:pt idx="5">
                  <c:v>miR11413</c:v>
                </c:pt>
                <c:pt idx="6">
                  <c:v>miR11414</c:v>
                </c:pt>
                <c:pt idx="7">
                  <c:v>miR11419</c:v>
                </c:pt>
                <c:pt idx="8">
                  <c:v>miR11422</c:v>
                </c:pt>
                <c:pt idx="9">
                  <c:v>miR11424</c:v>
                </c:pt>
                <c:pt idx="10">
                  <c:v>miR11425</c:v>
                </c:pt>
                <c:pt idx="11">
                  <c:v>miR11426</c:v>
                </c:pt>
                <c:pt idx="12">
                  <c:v>miR11431</c:v>
                </c:pt>
                <c:pt idx="13">
                  <c:v>miR11438</c:v>
                </c:pt>
                <c:pt idx="14">
                  <c:v>miR11446</c:v>
                </c:pt>
                <c:pt idx="15">
                  <c:v>miR11447</c:v>
                </c:pt>
                <c:pt idx="16">
                  <c:v>miR11450</c:v>
                </c:pt>
                <c:pt idx="17">
                  <c:v>miR11451</c:v>
                </c:pt>
                <c:pt idx="18">
                  <c:v>miR11452</c:v>
                </c:pt>
                <c:pt idx="19">
                  <c:v>miR11454</c:v>
                </c:pt>
                <c:pt idx="20">
                  <c:v>miR11459</c:v>
                </c:pt>
                <c:pt idx="21">
                  <c:v>miR11462</c:v>
                </c:pt>
                <c:pt idx="22">
                  <c:v>miR11466</c:v>
                </c:pt>
                <c:pt idx="23">
                  <c:v>miR11469</c:v>
                </c:pt>
                <c:pt idx="24">
                  <c:v>miR11473</c:v>
                </c:pt>
                <c:pt idx="25">
                  <c:v>miR11476</c:v>
                </c:pt>
                <c:pt idx="26">
                  <c:v>miR11481</c:v>
                </c:pt>
                <c:pt idx="27">
                  <c:v>miR11482</c:v>
                </c:pt>
                <c:pt idx="28">
                  <c:v>miR11486</c:v>
                </c:pt>
                <c:pt idx="29">
                  <c:v>miR11487</c:v>
                </c:pt>
                <c:pt idx="30">
                  <c:v>miR11489</c:v>
                </c:pt>
                <c:pt idx="31">
                  <c:v>miR11493</c:v>
                </c:pt>
                <c:pt idx="32">
                  <c:v>miR11498</c:v>
                </c:pt>
                <c:pt idx="33">
                  <c:v>miR11500</c:v>
                </c:pt>
                <c:pt idx="34">
                  <c:v>miR11503</c:v>
                </c:pt>
                <c:pt idx="35">
                  <c:v>miR11504</c:v>
                </c:pt>
                <c:pt idx="36">
                  <c:v>miR11506</c:v>
                </c:pt>
                <c:pt idx="37">
                  <c:v>miR11507</c:v>
                </c:pt>
                <c:pt idx="38">
                  <c:v>miR11508</c:v>
                </c:pt>
                <c:pt idx="39">
                  <c:v>miR11510</c:v>
                </c:pt>
                <c:pt idx="40">
                  <c:v>miR11511</c:v>
                </c:pt>
                <c:pt idx="41">
                  <c:v>miR11512</c:v>
                </c:pt>
                <c:pt idx="42">
                  <c:v>miR11523</c:v>
                </c:pt>
                <c:pt idx="43">
                  <c:v>miR11524</c:v>
                </c:pt>
                <c:pt idx="44">
                  <c:v>miR11526</c:v>
                </c:pt>
                <c:pt idx="45">
                  <c:v>miR11528</c:v>
                </c:pt>
                <c:pt idx="46">
                  <c:v>miR11529</c:v>
                </c:pt>
                <c:pt idx="47">
                  <c:v>miR11530</c:v>
                </c:pt>
                <c:pt idx="48">
                  <c:v>miR11532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4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D5-4CA6-8BD9-A60E283D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5053040"/>
        <c:axId val="985054000"/>
      </c:barChart>
      <c:catAx>
        <c:axId val="9850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85054000"/>
        <c:crosses val="autoZero"/>
        <c:auto val="1"/>
        <c:lblAlgn val="ctr"/>
        <c:lblOffset val="100"/>
        <c:noMultiLvlLbl val="0"/>
      </c:catAx>
      <c:valAx>
        <c:axId val="98505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8505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miR11534</c:v>
                </c:pt>
                <c:pt idx="1">
                  <c:v>miR11535</c:v>
                </c:pt>
                <c:pt idx="2">
                  <c:v>miR11540</c:v>
                </c:pt>
                <c:pt idx="3">
                  <c:v>miR11544</c:v>
                </c:pt>
                <c:pt idx="4">
                  <c:v>miR11545</c:v>
                </c:pt>
                <c:pt idx="5">
                  <c:v>miR11546</c:v>
                </c:pt>
                <c:pt idx="6">
                  <c:v>miR11550</c:v>
                </c:pt>
                <c:pt idx="7">
                  <c:v>miR11551</c:v>
                </c:pt>
                <c:pt idx="8">
                  <c:v>miR11554</c:v>
                </c:pt>
                <c:pt idx="9">
                  <c:v>miR11560</c:v>
                </c:pt>
                <c:pt idx="10">
                  <c:v>miR11561</c:v>
                </c:pt>
                <c:pt idx="11">
                  <c:v>miR11562</c:v>
                </c:pt>
                <c:pt idx="12">
                  <c:v>miR11564</c:v>
                </c:pt>
                <c:pt idx="13">
                  <c:v>miR11565</c:v>
                </c:pt>
                <c:pt idx="14">
                  <c:v>miR11570</c:v>
                </c:pt>
                <c:pt idx="15">
                  <c:v>miR11573</c:v>
                </c:pt>
                <c:pt idx="16">
                  <c:v>miR1311</c:v>
                </c:pt>
                <c:pt idx="17">
                  <c:v>miR1312</c:v>
                </c:pt>
                <c:pt idx="18">
                  <c:v>miR1313</c:v>
                </c:pt>
                <c:pt idx="19">
                  <c:v>miR1314</c:v>
                </c:pt>
                <c:pt idx="20">
                  <c:v>miR156</c:v>
                </c:pt>
                <c:pt idx="21">
                  <c:v>miR159</c:v>
                </c:pt>
                <c:pt idx="22">
                  <c:v>miR162</c:v>
                </c:pt>
                <c:pt idx="23">
                  <c:v>miR166</c:v>
                </c:pt>
                <c:pt idx="24">
                  <c:v>miR167</c:v>
                </c:pt>
                <c:pt idx="25">
                  <c:v>miR168</c:v>
                </c:pt>
                <c:pt idx="26">
                  <c:v>miR171</c:v>
                </c:pt>
                <c:pt idx="27">
                  <c:v>miR319</c:v>
                </c:pt>
                <c:pt idx="28">
                  <c:v>miR3627</c:v>
                </c:pt>
                <c:pt idx="29">
                  <c:v>miR3693</c:v>
                </c:pt>
                <c:pt idx="30">
                  <c:v>miR3697</c:v>
                </c:pt>
                <c:pt idx="31">
                  <c:v>miR3701</c:v>
                </c:pt>
                <c:pt idx="32">
                  <c:v>miR3703</c:v>
                </c:pt>
                <c:pt idx="33">
                  <c:v>miR3709</c:v>
                </c:pt>
                <c:pt idx="34">
                  <c:v>miR3710</c:v>
                </c:pt>
                <c:pt idx="35">
                  <c:v>miR3712</c:v>
                </c:pt>
                <c:pt idx="36">
                  <c:v>miR390</c:v>
                </c:pt>
                <c:pt idx="37">
                  <c:v>miR391</c:v>
                </c:pt>
                <c:pt idx="38">
                  <c:v>miR393</c:v>
                </c:pt>
                <c:pt idx="39">
                  <c:v>miR396</c:v>
                </c:pt>
                <c:pt idx="40">
                  <c:v>miR397</c:v>
                </c:pt>
                <c:pt idx="41">
                  <c:v>miR398</c:v>
                </c:pt>
                <c:pt idx="42">
                  <c:v>miR399</c:v>
                </c:pt>
                <c:pt idx="43">
                  <c:v>miR408</c:v>
                </c:pt>
                <c:pt idx="44">
                  <c:v>miR482</c:v>
                </c:pt>
                <c:pt idx="45">
                  <c:v>miR529</c:v>
                </c:pt>
                <c:pt idx="46">
                  <c:v>miR535</c:v>
                </c:pt>
                <c:pt idx="47">
                  <c:v>miR536</c:v>
                </c:pt>
                <c:pt idx="48">
                  <c:v>miR946</c:v>
                </c:pt>
                <c:pt idx="49">
                  <c:v>miR947</c:v>
                </c:pt>
                <c:pt idx="50">
                  <c:v>miR949</c:v>
                </c:pt>
                <c:pt idx="51">
                  <c:v>miR950</c:v>
                </c:pt>
                <c:pt idx="52">
                  <c:v>miR951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7</c:v>
                </c:pt>
                <c:pt idx="45">
                  <c:v>6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5-4CA6-8BD9-A60E283DB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Intersect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miR11534</c:v>
                </c:pt>
                <c:pt idx="1">
                  <c:v>miR11535</c:v>
                </c:pt>
                <c:pt idx="2">
                  <c:v>miR11540</c:v>
                </c:pt>
                <c:pt idx="3">
                  <c:v>miR11544</c:v>
                </c:pt>
                <c:pt idx="4">
                  <c:v>miR11545</c:v>
                </c:pt>
                <c:pt idx="5">
                  <c:v>miR11546</c:v>
                </c:pt>
                <c:pt idx="6">
                  <c:v>miR11550</c:v>
                </c:pt>
                <c:pt idx="7">
                  <c:v>miR11551</c:v>
                </c:pt>
                <c:pt idx="8">
                  <c:v>miR11554</c:v>
                </c:pt>
                <c:pt idx="9">
                  <c:v>miR11560</c:v>
                </c:pt>
                <c:pt idx="10">
                  <c:v>miR11561</c:v>
                </c:pt>
                <c:pt idx="11">
                  <c:v>miR11562</c:v>
                </c:pt>
                <c:pt idx="12">
                  <c:v>miR11564</c:v>
                </c:pt>
                <c:pt idx="13">
                  <c:v>miR11565</c:v>
                </c:pt>
                <c:pt idx="14">
                  <c:v>miR11570</c:v>
                </c:pt>
                <c:pt idx="15">
                  <c:v>miR11573</c:v>
                </c:pt>
                <c:pt idx="16">
                  <c:v>miR1311</c:v>
                </c:pt>
                <c:pt idx="17">
                  <c:v>miR1312</c:v>
                </c:pt>
                <c:pt idx="18">
                  <c:v>miR1313</c:v>
                </c:pt>
                <c:pt idx="19">
                  <c:v>miR1314</c:v>
                </c:pt>
                <c:pt idx="20">
                  <c:v>miR156</c:v>
                </c:pt>
                <c:pt idx="21">
                  <c:v>miR159</c:v>
                </c:pt>
                <c:pt idx="22">
                  <c:v>miR162</c:v>
                </c:pt>
                <c:pt idx="23">
                  <c:v>miR166</c:v>
                </c:pt>
                <c:pt idx="24">
                  <c:v>miR167</c:v>
                </c:pt>
                <c:pt idx="25">
                  <c:v>miR168</c:v>
                </c:pt>
                <c:pt idx="26">
                  <c:v>miR171</c:v>
                </c:pt>
                <c:pt idx="27">
                  <c:v>miR319</c:v>
                </c:pt>
                <c:pt idx="28">
                  <c:v>miR3627</c:v>
                </c:pt>
                <c:pt idx="29">
                  <c:v>miR3693</c:v>
                </c:pt>
                <c:pt idx="30">
                  <c:v>miR3697</c:v>
                </c:pt>
                <c:pt idx="31">
                  <c:v>miR3701</c:v>
                </c:pt>
                <c:pt idx="32">
                  <c:v>miR3703</c:v>
                </c:pt>
                <c:pt idx="33">
                  <c:v>miR3709</c:v>
                </c:pt>
                <c:pt idx="34">
                  <c:v>miR3710</c:v>
                </c:pt>
                <c:pt idx="35">
                  <c:v>miR3712</c:v>
                </c:pt>
                <c:pt idx="36">
                  <c:v>miR390</c:v>
                </c:pt>
                <c:pt idx="37">
                  <c:v>miR391</c:v>
                </c:pt>
                <c:pt idx="38">
                  <c:v>miR393</c:v>
                </c:pt>
                <c:pt idx="39">
                  <c:v>miR396</c:v>
                </c:pt>
                <c:pt idx="40">
                  <c:v>miR397</c:v>
                </c:pt>
                <c:pt idx="41">
                  <c:v>miR398</c:v>
                </c:pt>
                <c:pt idx="42">
                  <c:v>miR399</c:v>
                </c:pt>
                <c:pt idx="43">
                  <c:v>miR408</c:v>
                </c:pt>
                <c:pt idx="44">
                  <c:v>miR482</c:v>
                </c:pt>
                <c:pt idx="45">
                  <c:v>miR529</c:v>
                </c:pt>
                <c:pt idx="46">
                  <c:v>miR535</c:v>
                </c:pt>
                <c:pt idx="47">
                  <c:v>miR536</c:v>
                </c:pt>
                <c:pt idx="48">
                  <c:v>miR946</c:v>
                </c:pt>
                <c:pt idx="49">
                  <c:v>miR947</c:v>
                </c:pt>
                <c:pt idx="50">
                  <c:v>miR949</c:v>
                </c:pt>
                <c:pt idx="51">
                  <c:v>miR950</c:v>
                </c:pt>
                <c:pt idx="52">
                  <c:v>miR951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2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6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D5-4CA6-8BD9-A60E283DBF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miR11534</c:v>
                </c:pt>
                <c:pt idx="1">
                  <c:v>miR11535</c:v>
                </c:pt>
                <c:pt idx="2">
                  <c:v>miR11540</c:v>
                </c:pt>
                <c:pt idx="3">
                  <c:v>miR11544</c:v>
                </c:pt>
                <c:pt idx="4">
                  <c:v>miR11545</c:v>
                </c:pt>
                <c:pt idx="5">
                  <c:v>miR11546</c:v>
                </c:pt>
                <c:pt idx="6">
                  <c:v>miR11550</c:v>
                </c:pt>
                <c:pt idx="7">
                  <c:v>miR11551</c:v>
                </c:pt>
                <c:pt idx="8">
                  <c:v>miR11554</c:v>
                </c:pt>
                <c:pt idx="9">
                  <c:v>miR11560</c:v>
                </c:pt>
                <c:pt idx="10">
                  <c:v>miR11561</c:v>
                </c:pt>
                <c:pt idx="11">
                  <c:v>miR11562</c:v>
                </c:pt>
                <c:pt idx="12">
                  <c:v>miR11564</c:v>
                </c:pt>
                <c:pt idx="13">
                  <c:v>miR11565</c:v>
                </c:pt>
                <c:pt idx="14">
                  <c:v>miR11570</c:v>
                </c:pt>
                <c:pt idx="15">
                  <c:v>miR11573</c:v>
                </c:pt>
                <c:pt idx="16">
                  <c:v>miR1311</c:v>
                </c:pt>
                <c:pt idx="17">
                  <c:v>miR1312</c:v>
                </c:pt>
                <c:pt idx="18">
                  <c:v>miR1313</c:v>
                </c:pt>
                <c:pt idx="19">
                  <c:v>miR1314</c:v>
                </c:pt>
                <c:pt idx="20">
                  <c:v>miR156</c:v>
                </c:pt>
                <c:pt idx="21">
                  <c:v>miR159</c:v>
                </c:pt>
                <c:pt idx="22">
                  <c:v>miR162</c:v>
                </c:pt>
                <c:pt idx="23">
                  <c:v>miR166</c:v>
                </c:pt>
                <c:pt idx="24">
                  <c:v>miR167</c:v>
                </c:pt>
                <c:pt idx="25">
                  <c:v>miR168</c:v>
                </c:pt>
                <c:pt idx="26">
                  <c:v>miR171</c:v>
                </c:pt>
                <c:pt idx="27">
                  <c:v>miR319</c:v>
                </c:pt>
                <c:pt idx="28">
                  <c:v>miR3627</c:v>
                </c:pt>
                <c:pt idx="29">
                  <c:v>miR3693</c:v>
                </c:pt>
                <c:pt idx="30">
                  <c:v>miR3697</c:v>
                </c:pt>
                <c:pt idx="31">
                  <c:v>miR3701</c:v>
                </c:pt>
                <c:pt idx="32">
                  <c:v>miR3703</c:v>
                </c:pt>
                <c:pt idx="33">
                  <c:v>miR3709</c:v>
                </c:pt>
                <c:pt idx="34">
                  <c:v>miR3710</c:v>
                </c:pt>
                <c:pt idx="35">
                  <c:v>miR3712</c:v>
                </c:pt>
                <c:pt idx="36">
                  <c:v>miR390</c:v>
                </c:pt>
                <c:pt idx="37">
                  <c:v>miR391</c:v>
                </c:pt>
                <c:pt idx="38">
                  <c:v>miR393</c:v>
                </c:pt>
                <c:pt idx="39">
                  <c:v>miR396</c:v>
                </c:pt>
                <c:pt idx="40">
                  <c:v>miR397</c:v>
                </c:pt>
                <c:pt idx="41">
                  <c:v>miR398</c:v>
                </c:pt>
                <c:pt idx="42">
                  <c:v>miR399</c:v>
                </c:pt>
                <c:pt idx="43">
                  <c:v>miR408</c:v>
                </c:pt>
                <c:pt idx="44">
                  <c:v>miR482</c:v>
                </c:pt>
                <c:pt idx="45">
                  <c:v>miR529</c:v>
                </c:pt>
                <c:pt idx="46">
                  <c:v>miR535</c:v>
                </c:pt>
                <c:pt idx="47">
                  <c:v>miR536</c:v>
                </c:pt>
                <c:pt idx="48">
                  <c:v>miR946</c:v>
                </c:pt>
                <c:pt idx="49">
                  <c:v>miR947</c:v>
                </c:pt>
                <c:pt idx="50">
                  <c:v>miR949</c:v>
                </c:pt>
                <c:pt idx="51">
                  <c:v>miR950</c:v>
                </c:pt>
                <c:pt idx="52">
                  <c:v>miR951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4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4</c:v>
                </c:pt>
                <c:pt idx="49">
                  <c:v>1</c:v>
                </c:pt>
                <c:pt idx="50">
                  <c:v>0</c:v>
                </c:pt>
                <c:pt idx="51">
                  <c:v>5</c:v>
                </c:pt>
                <c:pt idx="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D5-4CA6-8BD9-A60E283D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5053040"/>
        <c:axId val="985054000"/>
      </c:barChart>
      <c:catAx>
        <c:axId val="9850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85054000"/>
        <c:crosses val="autoZero"/>
        <c:auto val="1"/>
        <c:lblAlgn val="ctr"/>
        <c:lblOffset val="100"/>
        <c:noMultiLvlLbl val="0"/>
      </c:catAx>
      <c:valAx>
        <c:axId val="98505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8505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SD: miRNA(UP)-mRNA(DN)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4219</c:v>
                </c:pt>
                <c:pt idx="1">
                  <c:v>3113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F-4A39-9ACF-D77604EE23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SD: miRNA(DN)-mRNA(UP)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2376</c:v>
                </c:pt>
                <c:pt idx="1">
                  <c:v>3522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F-4A39-9ACF-D77604EE23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FMG: miRNA(UP)-mRNA(DN)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2903</c:v>
                </c:pt>
                <c:pt idx="3">
                  <c:v>3920</c:v>
                </c:pt>
                <c:pt idx="4">
                  <c:v>3775</c:v>
                </c:pt>
                <c:pt idx="5">
                  <c:v>2821</c:v>
                </c:pt>
                <c:pt idx="6">
                  <c:v>3769</c:v>
                </c:pt>
                <c:pt idx="7">
                  <c:v>4351</c:v>
                </c:pt>
                <c:pt idx="8">
                  <c:v>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F-4A39-9ACF-D77604EE232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FMG: miRNA(DN)-mRNA(UP)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3575</c:v>
                </c:pt>
                <c:pt idx="3">
                  <c:v>2540</c:v>
                </c:pt>
                <c:pt idx="4">
                  <c:v>2779</c:v>
                </c:pt>
                <c:pt idx="5">
                  <c:v>3627</c:v>
                </c:pt>
                <c:pt idx="6">
                  <c:v>2731</c:v>
                </c:pt>
                <c:pt idx="7">
                  <c:v>2397</c:v>
                </c:pt>
                <c:pt idx="8">
                  <c:v>2652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9F-4A39-9ACF-D77604EE232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ZE: miRNA(UP)-mRNA(DN)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2936</c:v>
                </c:pt>
                <c:pt idx="3">
                  <c:v>3429</c:v>
                </c:pt>
                <c:pt idx="4">
                  <c:v>3301</c:v>
                </c:pt>
                <c:pt idx="5">
                  <c:v>3143</c:v>
                </c:pt>
                <c:pt idx="6">
                  <c:v>2897</c:v>
                </c:pt>
                <c:pt idx="7">
                  <c:v>2757</c:v>
                </c:pt>
                <c:pt idx="8">
                  <c:v>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9F-4A39-9ACF-D77604EE232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ZE: miRNA(DN)-mRNA(UP)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3631</c:v>
                </c:pt>
                <c:pt idx="3">
                  <c:v>3775</c:v>
                </c:pt>
                <c:pt idx="4">
                  <c:v>2982</c:v>
                </c:pt>
                <c:pt idx="5">
                  <c:v>3335</c:v>
                </c:pt>
                <c:pt idx="6">
                  <c:v>3203</c:v>
                </c:pt>
                <c:pt idx="7">
                  <c:v>3576</c:v>
                </c:pt>
                <c:pt idx="8">
                  <c:v>3026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9F-4A39-9ACF-D77604EE2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7862192"/>
        <c:axId val="1297862672"/>
      </c:barChart>
      <c:catAx>
        <c:axId val="129786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97862672"/>
        <c:crosses val="autoZero"/>
        <c:auto val="1"/>
        <c:lblAlgn val="ctr"/>
        <c:lblOffset val="100"/>
        <c:noMultiLvlLbl val="0"/>
      </c:catAx>
      <c:valAx>
        <c:axId val="129786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97862192"/>
        <c:crosses val="autoZero"/>
        <c:crossBetween val="between"/>
      </c:valAx>
      <c:spPr>
        <a:noFill/>
        <a:ln w="25400" cmpd="sng">
          <a:solidFill>
            <a:schemeClr val="tx1"/>
          </a:solidFill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>
        <c:manualLayout>
          <c:layoutTarget val="inner"/>
          <c:xMode val="edge"/>
          <c:yMode val="edge"/>
          <c:x val="0.26283699427681428"/>
          <c:y val="9.6175683060058859E-2"/>
          <c:w val="0.67338749551910404"/>
          <c:h val="0.749929916033077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1.44</c:v>
                </c:pt>
                <c:pt idx="1">
                  <c:v>16.7</c:v>
                </c:pt>
                <c:pt idx="2">
                  <c:v>12.814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A-4D23-A2B8-ECBBC44512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1.6</c:v>
                </c:pt>
                <c:pt idx="1">
                  <c:v>6.4</c:v>
                </c:pt>
                <c:pt idx="2">
                  <c:v>2.97</c:v>
                </c:pt>
                <c:pt idx="3">
                  <c:v>0.22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CA-4D23-A2B8-ECBBC44512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5.26</c:v>
                </c:pt>
                <c:pt idx="1">
                  <c:v>42.33</c:v>
                </c:pt>
                <c:pt idx="2">
                  <c:v>10.068</c:v>
                </c:pt>
                <c:pt idx="3">
                  <c:v>0.22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CA-4D23-A2B8-ECBBC4451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258752"/>
        <c:axId val="562255392"/>
      </c:barChart>
      <c:catAx>
        <c:axId val="56225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miRNA size (</a:t>
                </a:r>
                <a:r>
                  <a:rPr lang="en-GB" b="1" dirty="0" err="1"/>
                  <a:t>nt</a:t>
                </a:r>
                <a:r>
                  <a:rPr lang="en-GB" b="1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5392"/>
        <c:crosses val="autoZero"/>
        <c:auto val="1"/>
        <c:lblAlgn val="ctr"/>
        <c:lblOffset val="100"/>
        <c:noMultiLvlLbl val="0"/>
      </c:catAx>
      <c:valAx>
        <c:axId val="5622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% of miRNAs </a:t>
                </a:r>
              </a:p>
            </c:rich>
          </c:tx>
          <c:layout>
            <c:manualLayout>
              <c:xMode val="edge"/>
              <c:yMode val="edge"/>
              <c:x val="8.3165446253934655E-2"/>
              <c:y val="0.375403909726786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562258752"/>
        <c:crosses val="autoZero"/>
        <c:crossBetween val="between"/>
      </c:valAx>
      <c:spPr>
        <a:solidFill>
          <a:schemeClr val="bg1"/>
        </a:solidFill>
        <a:ln w="254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015377198729277"/>
          <c:y val="0.14206517465286284"/>
          <c:w val="0.27550556867204784"/>
          <c:h val="0.141013101270699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>
                <a:solidFill>
                  <a:schemeClr val="tx1"/>
                </a:solidFill>
              </a:rPr>
              <a:t>SE</a:t>
            </a:r>
          </a:p>
        </c:rich>
      </c:tx>
      <c:layout>
        <c:manualLayout>
          <c:xMode val="edge"/>
          <c:yMode val="edge"/>
          <c:x val="0.5216770083544221"/>
          <c:y val="1.7627598248991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11</c:v>
                </c:pt>
                <c:pt idx="3">
                  <c:v>29</c:v>
                </c:pt>
                <c:pt idx="4">
                  <c:v>24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C-4042-BD06-A4DFEA4B2B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45</c:v>
                </c:pt>
                <c:pt idx="4">
                  <c:v>23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C-4042-BD06-A4DFEA4B2B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23</c:v>
                </c:pt>
                <c:pt idx="4">
                  <c:v>13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C-4042-BD06-A4DFEA4B2B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68</c:v>
                </c:pt>
                <c:pt idx="3">
                  <c:v>89</c:v>
                </c:pt>
                <c:pt idx="4">
                  <c:v>75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DC-4042-BD06-A4DFEA4B2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8144703"/>
        <c:axId val="1598145183"/>
      </c:barChart>
      <c:catAx>
        <c:axId val="159814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5183"/>
        <c:crosses val="autoZero"/>
        <c:auto val="1"/>
        <c:lblAlgn val="ctr"/>
        <c:lblOffset val="100"/>
        <c:noMultiLvlLbl val="0"/>
      </c:catAx>
      <c:valAx>
        <c:axId val="159814518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4703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>
                <a:solidFill>
                  <a:schemeClr val="tx1"/>
                </a:solidFill>
              </a:rPr>
              <a:t>ZE</a:t>
            </a:r>
          </a:p>
        </c:rich>
      </c:tx>
      <c:layout>
        <c:manualLayout>
          <c:xMode val="edge"/>
          <c:yMode val="edge"/>
          <c:x val="0.53219658519949375"/>
          <c:y val="1.7627598248991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63</c:v>
                </c:pt>
                <c:pt idx="4">
                  <c:v>37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E-41BD-A6B4-AAF638C90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68</c:v>
                </c:pt>
                <c:pt idx="4">
                  <c:v>34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E-41BD-A6B4-AAF638C90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37</c:v>
                </c:pt>
                <c:pt idx="4">
                  <c:v>24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E-41BD-A6B4-AAF638C905F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183</c:v>
                </c:pt>
                <c:pt idx="4">
                  <c:v>133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BE-41BD-A6B4-AAF638C90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8144703"/>
        <c:axId val="1598145183"/>
      </c:barChart>
      <c:catAx>
        <c:axId val="159814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5183"/>
        <c:crosses val="autoZero"/>
        <c:auto val="1"/>
        <c:lblAlgn val="ctr"/>
        <c:lblOffset val="100"/>
        <c:noMultiLvlLbl val="0"/>
      </c:catAx>
      <c:valAx>
        <c:axId val="159814518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598144703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14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2-406F-B654-F0A5213C1C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4</c:v>
                </c:pt>
                <c:pt idx="2">
                  <c:v>19</c:v>
                </c:pt>
                <c:pt idx="3">
                  <c:v>0</c:v>
                </c:pt>
                <c:pt idx="4">
                  <c:v>1</c:v>
                </c:pt>
                <c:pt idx="5">
                  <c:v>22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D2-406F-B654-F0A5213C1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209760"/>
        <c:axId val="877228960"/>
      </c:barChart>
      <c:catAx>
        <c:axId val="8772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28960"/>
        <c:crosses val="autoZero"/>
        <c:auto val="1"/>
        <c:lblAlgn val="ctr"/>
        <c:lblOffset val="100"/>
        <c:noMultiLvlLbl val="0"/>
      </c:catAx>
      <c:valAx>
        <c:axId val="87722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0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27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B-409F-9B98-34B5B85158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13</c:v>
                </c:pt>
                <c:pt idx="2">
                  <c:v>26</c:v>
                </c:pt>
                <c:pt idx="3">
                  <c:v>0</c:v>
                </c:pt>
                <c:pt idx="4">
                  <c:v>1</c:v>
                </c:pt>
                <c:pt idx="5">
                  <c:v>25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1B-409F-9B98-34B5B8515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209760"/>
        <c:axId val="877228960"/>
      </c:barChart>
      <c:catAx>
        <c:axId val="8772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28960"/>
        <c:crosses val="autoZero"/>
        <c:auto val="1"/>
        <c:lblAlgn val="ctr"/>
        <c:lblOffset val="100"/>
        <c:noMultiLvlLbl val="0"/>
      </c:catAx>
      <c:valAx>
        <c:axId val="87722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0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</c:v>
                </c:pt>
                <c:pt idx="3">
                  <c:v>12</c:v>
                </c:pt>
                <c:pt idx="4">
                  <c:v>45</c:v>
                </c:pt>
                <c:pt idx="5">
                  <c:v>40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B-4C12-98D9-8AACB77F83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S2-S1</c:v>
                </c:pt>
                <c:pt idx="1">
                  <c:v>S3-S2</c:v>
                </c:pt>
                <c:pt idx="2">
                  <c:v>S4-S3</c:v>
                </c:pt>
                <c:pt idx="3">
                  <c:v>S5-S4</c:v>
                </c:pt>
                <c:pt idx="4">
                  <c:v>S6-S5</c:v>
                </c:pt>
                <c:pt idx="5">
                  <c:v>S7-S6</c:v>
                </c:pt>
                <c:pt idx="6">
                  <c:v>S8-S7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31</c:v>
                </c:pt>
                <c:pt idx="2">
                  <c:v>20</c:v>
                </c:pt>
                <c:pt idx="3">
                  <c:v>8</c:v>
                </c:pt>
                <c:pt idx="4">
                  <c:v>2</c:v>
                </c:pt>
                <c:pt idx="5">
                  <c:v>50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B-4C12-98D9-8AACB77F8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209760"/>
        <c:axId val="877228960"/>
      </c:barChart>
      <c:catAx>
        <c:axId val="8772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28960"/>
        <c:crosses val="autoZero"/>
        <c:auto val="1"/>
        <c:lblAlgn val="ctr"/>
        <c:lblOffset val="100"/>
        <c:noMultiLvlLbl val="0"/>
      </c:catAx>
      <c:valAx>
        <c:axId val="87722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877209760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SD-UP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</c:v>
                </c:pt>
                <c:pt idx="1">
                  <c:v>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4-4524-BB61-4D55AE0B23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SD-DN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33</c:v>
                </c:pt>
                <c:pt idx="1">
                  <c:v>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4-4524-BB61-4D55AE0B23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ZE-UP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36</c:v>
                </c:pt>
                <c:pt idx="3">
                  <c:v>22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4-4524-BB61-4D55AE0B23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FMG-UP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A-45E1-BE54-57239F595BE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ZE-DN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37</c:v>
                </c:pt>
                <c:pt idx="3">
                  <c:v>31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CA-45E1-BE54-57239F595BE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FMG-DN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Z2-Z1</c:v>
                </c:pt>
                <c:pt idx="1">
                  <c:v>Z3-Z2</c:v>
                </c:pt>
                <c:pt idx="2">
                  <c:v>Z4-Z3</c:v>
                </c:pt>
                <c:pt idx="3">
                  <c:v>Z5-Z4</c:v>
                </c:pt>
                <c:pt idx="4">
                  <c:v>Z6-Z5</c:v>
                </c:pt>
                <c:pt idx="5">
                  <c:v>Z7-Z6</c:v>
                </c:pt>
                <c:pt idx="6">
                  <c:v>Z8-Z7</c:v>
                </c:pt>
                <c:pt idx="7">
                  <c:v>Z9-Z8</c:v>
                </c:pt>
                <c:pt idx="8">
                  <c:v>Z10-Z9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CA-45E1-BE54-57239F595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7624160"/>
        <c:axId val="1247623200"/>
      </c:barChart>
      <c:catAx>
        <c:axId val="124762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47623200"/>
        <c:crosses val="autoZero"/>
        <c:auto val="1"/>
        <c:lblAlgn val="ctr"/>
        <c:lblOffset val="100"/>
        <c:noMultiLvlLbl val="0"/>
      </c:catAx>
      <c:valAx>
        <c:axId val="124762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4762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SD-UP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</c:v>
                </c:pt>
                <c:pt idx="1">
                  <c:v>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E-4812-BB22-9EB3C33A98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SD-DN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33</c:v>
                </c:pt>
                <c:pt idx="1">
                  <c:v>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E-4812-BB22-9EB3C33A98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ZE-UP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36</c:v>
                </c:pt>
                <c:pt idx="3">
                  <c:v>22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8E-4812-BB22-9EB3C33A98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FMG-UP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8E-4812-BB22-9EB3C33A98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ZE-DN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37</c:v>
                </c:pt>
                <c:pt idx="3">
                  <c:v>31</c:v>
                </c:pt>
                <c:pt idx="4">
                  <c:v>5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8E-4812-BB22-9EB3C33A98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FMG-DN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Z1-Z2</c:v>
                </c:pt>
                <c:pt idx="1">
                  <c:v>Z2-Z3</c:v>
                </c:pt>
                <c:pt idx="2">
                  <c:v>Z3-Z4</c:v>
                </c:pt>
                <c:pt idx="3">
                  <c:v>Z4-Z5</c:v>
                </c:pt>
                <c:pt idx="4">
                  <c:v>Z5-Z6</c:v>
                </c:pt>
                <c:pt idx="5">
                  <c:v>Z6-Z7</c:v>
                </c:pt>
                <c:pt idx="6">
                  <c:v>Z7-Z8</c:v>
                </c:pt>
                <c:pt idx="7">
                  <c:v>Z8-Z9</c:v>
                </c:pt>
                <c:pt idx="8">
                  <c:v>Z9-Z10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8E-4812-BB22-9EB3C33A9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-5"/>
        <c:axId val="1247624160"/>
        <c:axId val="1247623200"/>
      </c:barChart>
      <c:catAx>
        <c:axId val="124762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47623200"/>
        <c:crosses val="autoZero"/>
        <c:auto val="1"/>
        <c:lblAlgn val="ctr"/>
        <c:lblOffset val="100"/>
        <c:noMultiLvlLbl val="0"/>
      </c:catAx>
      <c:valAx>
        <c:axId val="1247623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247624160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033E-CA2D-4AD6-8105-9BE7AF3C8039}" type="datetimeFigureOut">
              <a:rPr lang="en-SE" smtClean="0"/>
              <a:t>2025-05-20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60FAD-7F4A-4B71-88B0-B6895A25727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47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60FAD-7F4A-4B71-88B0-B6895A25727D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436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60FAD-7F4A-4B71-88B0-B6895A25727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416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60FAD-7F4A-4B71-88B0-B6895A25727D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852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60FAD-7F4A-4B71-88B0-B6895A25727D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959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54EC-4D70-E13D-091A-4F48BF92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DB1C0-5228-184A-685F-7169DC49C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2CD9-9BF6-38A4-05A2-68BB6C0D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C675-17A3-463C-9215-34E034B31094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964-5AD1-A947-2A92-2F917692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E0CF-AE87-9469-3601-C2C7424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81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4A8-D5EB-16CE-9841-8B37FF4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80A6-16C9-4897-73D1-9315261E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407A-47A2-853A-2A9E-315DA1C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AE5-2677-460E-9F0D-071FB1102511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EDE2-AA9A-F88E-EACE-4AA4B911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59CD-8691-E8A4-F3BF-B79FB4DE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657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275FB-0269-CC0C-FEF3-BB92AF0F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F7B3-F429-EAAA-8CAB-4B151339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2025-186D-D814-A5BF-72F8692C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786-E601-492D-A770-E0D200EA2DC3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E4E7-E493-89F9-5F51-865D17DD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E1C9-336E-E5E2-A5E1-ED6E0EA3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471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EB3F-2EBE-097F-A12E-747CFD3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CA43-3E72-AB9F-96E5-C146311F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135F-FE9A-269F-526B-4EDD0F9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B1B6-AFBE-48C4-9D43-FEB248BA13AA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F6FA-E66F-E602-39B7-444A0B33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00D9-446B-AF9F-C5E0-ADB0CA0C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28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E1C9-DC43-7DFE-D320-A2134F5C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AEDA-3B77-E6F2-AE53-7EFB1B9A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1F31-2487-D5BA-169A-ECB0E2E2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A125-23E0-431D-B14A-7A106195739B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6ACA-72E8-3902-9757-71F3EDD6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6950-A691-47BD-ED5D-FEDDCA1A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20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F7E-078F-E09C-E6D8-7B937698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0D93-0DB7-5DCD-0E8B-0B59E78D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50382-BE42-69F6-4BD0-B68C8A3F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18A3-4C9F-AB25-9053-0D0C945D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FFDD-D30F-4E50-AF31-8C54D2901E52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3862-0133-A552-47BE-98211209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DC03-E788-DA59-6E12-153BD346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417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0168-1484-42C8-62E2-37BC036D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59B2-F375-5F80-39F8-2C9ADE16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39614-8A6D-DCE9-A36B-6F7A43C5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85ADA-E69D-4164-252F-D5430FD8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0CD80-BDC7-C778-FE76-259F7BA97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BF4-96C3-5649-4E9E-0804507D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4007-4379-494E-933A-94BD4F70F5D3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AE186-CD0D-6232-51C0-B3DDB97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7ADF-4337-FC10-291B-BD8E7B68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67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FC53-9194-9568-D0E5-09FE965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9AEC-753F-58C3-EC09-02DD125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45-9E35-4BEE-8ED1-8AC32353E581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4D516-807B-519B-74D9-5ED86D5C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9887-DFEC-6D8E-F279-4C47E056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958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AB1BC-1D61-96E9-519B-381DC57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5790-7FF1-4E77-827E-2CCB724572EF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6238D-5A8F-47BC-0AE4-C9D7A3F6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F0C44-12EE-3660-6C30-06AB20F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933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266A-5456-3463-5242-C7CD67C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4EB2-99C5-817B-A572-ECBE56BE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47B4-BADA-C4A4-8774-1732FAF5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8FF4-2D5D-E869-7B8B-DEFC066D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CB4A-C171-4794-BAD7-E11BAD27F636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BFE9-53B1-0778-F535-761137D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696C-AB58-52D6-C973-F0A19C5D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58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287-6961-08C2-3460-661FE420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5EE42-53EF-167C-207D-7E5C9A6CC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0645-A01C-14EF-6DAD-FE6DE94B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C8657-2FA6-876B-4C20-0F78C6F2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2645-23B5-4809-BA30-197C8906671C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89D52-6649-2094-5F1B-3E13E1E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C732-FED6-2D13-2FEC-D97D0CA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4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B0444-2E0E-199A-9530-4A22FD23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FE84-8CC7-BE53-03CC-5A549FA2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9215-2247-D8D8-575C-695409592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8006E-D3FB-498B-908F-463AE27C78C3}" type="datetime8">
              <a:rPr lang="en-SE" smtClean="0"/>
              <a:t>2025-05-20 11:14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A732-1FA2-AADE-1C70-CF9313CB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DBB4-1FDA-90AF-5BE7-931AB99DC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2689D-8244-4BA1-8EEE-CE9B0B36019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7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D6C0-56A3-5373-59A0-972FBD8FF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Comparison of old and new work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BE78-CEA0-9FD9-7A79-2EEF6218D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Ahsan Z Rizvi</a:t>
            </a:r>
          </a:p>
          <a:p>
            <a:r>
              <a:rPr lang="en-GB" dirty="0"/>
              <a:t>Updated on: 20/9/2024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0CC50-F166-D2AB-9809-96146B4E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78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75827-5454-28EA-8E9C-863C4432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011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227072" y="328136"/>
            <a:ext cx="121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SE-ZE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8284464" y="330660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SE-ZE New, P criteria</a:t>
            </a:r>
            <a:endParaRPr lang="en-SE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441072-3B48-612A-BA9F-B8F37790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706612"/>
            <a:ext cx="3588258" cy="50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537EF8-2B3D-DD21-99D8-DA5C92BA7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882120"/>
              </p:ext>
            </p:extLst>
          </p:nvPr>
        </p:nvGraphicFramePr>
        <p:xfrm>
          <a:off x="8241794" y="1392232"/>
          <a:ext cx="2985006" cy="432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6D758D-99CF-BF0E-B31B-EDCDB2D31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311812"/>
              </p:ext>
            </p:extLst>
          </p:nvPr>
        </p:nvGraphicFramePr>
        <p:xfrm>
          <a:off x="4828034" y="1532792"/>
          <a:ext cx="2985006" cy="432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39A24-C263-D099-3951-BFF53F8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253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391664" y="7442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5508266" y="330660"/>
            <a:ext cx="639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SE New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With P criteria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GB" b="1" dirty="0" err="1">
                <a:solidFill>
                  <a:srgbClr val="FF0000"/>
                </a:solidFill>
              </a:rPr>
              <a:t>Pvalue</a:t>
            </a:r>
            <a:r>
              <a:rPr lang="en-GB" b="1" dirty="0">
                <a:solidFill>
                  <a:srgbClr val="FF0000"/>
                </a:solidFill>
              </a:rPr>
              <a:t>=0.01, </a:t>
            </a:r>
            <a:r>
              <a:rPr lang="en-GB" b="1" dirty="0">
                <a:solidFill>
                  <a:srgbClr val="00B050"/>
                </a:solidFill>
              </a:rPr>
              <a:t>Log2FC threshold=0.5, </a:t>
            </a:r>
            <a:r>
              <a:rPr lang="en-GB" b="1" dirty="0" err="1">
                <a:solidFill>
                  <a:srgbClr val="7030A0"/>
                </a:solidFill>
              </a:rPr>
              <a:t>Padj</a:t>
            </a:r>
            <a:r>
              <a:rPr lang="en-GB" b="1" dirty="0">
                <a:solidFill>
                  <a:srgbClr val="7030A0"/>
                </a:solidFill>
              </a:rPr>
              <a:t> method= ‘BH’</a:t>
            </a:r>
          </a:p>
          <a:p>
            <a:pPr algn="ctr"/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03AD47-C8BE-665F-6ADF-F69856465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5" y="393398"/>
            <a:ext cx="5379698" cy="31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457370-0277-11D1-85E5-81CEEC02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20182"/>
              </p:ext>
            </p:extLst>
          </p:nvPr>
        </p:nvGraphicFramePr>
        <p:xfrm>
          <a:off x="5921756" y="1094994"/>
          <a:ext cx="5577840" cy="253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B397C-7C04-6358-B7BA-15E8167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12</a:t>
            </a:fld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E995C-8424-D309-0ADA-D2A1370AE54C}"/>
              </a:ext>
            </a:extLst>
          </p:cNvPr>
          <p:cNvSpPr txBox="1"/>
          <p:nvPr/>
        </p:nvSpPr>
        <p:spPr>
          <a:xfrm>
            <a:off x="2622053" y="3762863"/>
            <a:ext cx="639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 New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With P criteria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GB" b="1" dirty="0" err="1">
                <a:solidFill>
                  <a:srgbClr val="FF0000"/>
                </a:solidFill>
              </a:rPr>
              <a:t>Pvalue</a:t>
            </a:r>
            <a:r>
              <a:rPr lang="en-GB" b="1" dirty="0">
                <a:solidFill>
                  <a:srgbClr val="FF0000"/>
                </a:solidFill>
              </a:rPr>
              <a:t>=0.05, </a:t>
            </a:r>
            <a:r>
              <a:rPr lang="en-GB" b="1" dirty="0">
                <a:solidFill>
                  <a:srgbClr val="00B050"/>
                </a:solidFill>
              </a:rPr>
              <a:t>Log2FC threshold=0.5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  <a:r>
              <a:rPr lang="en-GB" b="1" dirty="0" err="1">
                <a:solidFill>
                  <a:srgbClr val="7030A0"/>
                </a:solidFill>
              </a:rPr>
              <a:t>Padj</a:t>
            </a:r>
            <a:r>
              <a:rPr lang="en-GB" b="1" dirty="0">
                <a:solidFill>
                  <a:srgbClr val="7030A0"/>
                </a:solidFill>
              </a:rPr>
              <a:t> method= ‘BH’</a:t>
            </a:r>
          </a:p>
          <a:p>
            <a:pPr algn="ctr"/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92E776B-9841-8EE3-1DF4-A28922591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873065"/>
              </p:ext>
            </p:extLst>
          </p:nvPr>
        </p:nvGraphicFramePr>
        <p:xfrm>
          <a:off x="3032760" y="4394502"/>
          <a:ext cx="5577840" cy="253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28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2D3A-9FC4-3A2C-13F1-7B1FAE8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New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With P criteria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 err="1">
                <a:solidFill>
                  <a:srgbClr val="FF0000"/>
                </a:solidFill>
              </a:rPr>
              <a:t>Pvalue</a:t>
            </a:r>
            <a:r>
              <a:rPr lang="en-GB" b="1" dirty="0">
                <a:solidFill>
                  <a:srgbClr val="FF0000"/>
                </a:solidFill>
              </a:rPr>
              <a:t>=0.01, </a:t>
            </a:r>
            <a:r>
              <a:rPr lang="en-GB" b="1" dirty="0">
                <a:solidFill>
                  <a:srgbClr val="00B050"/>
                </a:solidFill>
              </a:rPr>
              <a:t>Log2FC threshold=0.5, </a:t>
            </a:r>
            <a:r>
              <a:rPr lang="en-GB" b="1" dirty="0" err="1">
                <a:solidFill>
                  <a:srgbClr val="7030A0"/>
                </a:solidFill>
              </a:rPr>
              <a:t>Padj</a:t>
            </a:r>
            <a:r>
              <a:rPr lang="en-GB" b="1" dirty="0">
                <a:solidFill>
                  <a:srgbClr val="7030A0"/>
                </a:solidFill>
              </a:rPr>
              <a:t> method= ‘BH’</a:t>
            </a:r>
            <a:br>
              <a:rPr lang="en-GB" b="1" dirty="0">
                <a:solidFill>
                  <a:srgbClr val="7030A0"/>
                </a:solidFill>
              </a:rPr>
            </a:b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35CCC-A474-86B1-1401-C64F57A0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13</a:t>
            </a:fld>
            <a:endParaRPr lang="en-SE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935672-5DD2-274B-4BC4-BC4B27815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740067"/>
              </p:ext>
            </p:extLst>
          </p:nvPr>
        </p:nvGraphicFramePr>
        <p:xfrm>
          <a:off x="762000" y="2082800"/>
          <a:ext cx="9794240" cy="346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96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535432" y="2979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5508266" y="330660"/>
            <a:ext cx="639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ZE New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With P criteria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GB" b="1" dirty="0" err="1">
                <a:solidFill>
                  <a:srgbClr val="FF0000"/>
                </a:solidFill>
              </a:rPr>
              <a:t>Pvalue</a:t>
            </a:r>
            <a:r>
              <a:rPr lang="en-GB" b="1" dirty="0">
                <a:solidFill>
                  <a:srgbClr val="FF0000"/>
                </a:solidFill>
              </a:rPr>
              <a:t>=0.01, Log2FC threshold=0.5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CBB29-FDFC-0706-FB37-152B50B0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7468"/>
            <a:ext cx="3199679" cy="228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355AA6-B6EC-6C77-5315-98B13D6C7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079224"/>
              </p:ext>
            </p:extLst>
          </p:nvPr>
        </p:nvGraphicFramePr>
        <p:xfrm>
          <a:off x="3602736" y="1243584"/>
          <a:ext cx="7704361" cy="511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AEFBA-5374-EAA7-F423-54D3B539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14</a:t>
            </a:fld>
            <a:endParaRPr lang="en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BFF28-D68B-1680-22FC-69A48029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9" y="3719345"/>
            <a:ext cx="2817375" cy="285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6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16292-5226-4FBD-698B-421BEBD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15</a:t>
            </a:fld>
            <a:endParaRPr lang="en-SE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CF41B6-FD94-340E-D3CB-4F7D592A9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706664"/>
              </p:ext>
            </p:extLst>
          </p:nvPr>
        </p:nvGraphicFramePr>
        <p:xfrm>
          <a:off x="2067234" y="1157320"/>
          <a:ext cx="7704361" cy="511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40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227072" y="32813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DE-SE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8734552" y="330660"/>
            <a:ext cx="16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DE-SE New</a:t>
            </a:r>
            <a:endParaRPr lang="en-SE" b="1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F0BEB4-7C37-7215-E27B-61E1B6D8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5" y="1404700"/>
            <a:ext cx="5591175" cy="447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DBAD13-3502-2BC4-9618-1849414C1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305887"/>
              </p:ext>
            </p:extLst>
          </p:nvPr>
        </p:nvGraphicFramePr>
        <p:xfrm>
          <a:off x="9242552" y="902547"/>
          <a:ext cx="2028952" cy="4827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3D5311-F0CB-6605-1FB5-8E9BD323E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711825"/>
              </p:ext>
            </p:extLst>
          </p:nvPr>
        </p:nvGraphicFramePr>
        <p:xfrm>
          <a:off x="6555910" y="697468"/>
          <a:ext cx="2028952" cy="503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6263-A5F3-757D-5DC7-79C5D15E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239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227072" y="32813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8148320" y="33066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New, P-criteria + DE</a:t>
            </a:r>
            <a:endParaRPr lang="en-SE" b="1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22B73B-A53E-D691-8D82-BA8C5D2C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" y="1258253"/>
            <a:ext cx="5591175" cy="44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4EFE8E-62BE-8F12-A647-CDB53B48A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112795"/>
              </p:ext>
            </p:extLst>
          </p:nvPr>
        </p:nvGraphicFramePr>
        <p:xfrm>
          <a:off x="9276080" y="1373945"/>
          <a:ext cx="2346960" cy="432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2F3983-9998-232B-1439-28D17E6BE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6509"/>
              </p:ext>
            </p:extLst>
          </p:nvPr>
        </p:nvGraphicFramePr>
        <p:xfrm>
          <a:off x="6612128" y="1373945"/>
          <a:ext cx="2346960" cy="432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8226-CD84-431E-89C6-68F7B6A0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362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E57-C34C-B178-79AF-EC4901B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Members of miRNA families in SE and ZE</a:t>
            </a:r>
            <a:endParaRPr lang="en-S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374139-1CE5-A03B-A345-03938122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1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9AC9F-DB49-B4E1-F597-A9262A9A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48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22A756-64DD-16D8-2778-32BA7267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733888"/>
              </p:ext>
            </p:extLst>
          </p:nvPr>
        </p:nvGraphicFramePr>
        <p:xfrm>
          <a:off x="838200" y="681487"/>
          <a:ext cx="10515600" cy="5495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0831-B054-F011-B465-610A7C9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87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7BF4-84E5-C842-4EC0-F06CA9D7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2</a:t>
            </a:fld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F647A-F766-340B-9E64-F076A18059BB}"/>
              </a:ext>
            </a:extLst>
          </p:cNvPr>
          <p:cNvSpPr/>
          <p:nvPr/>
        </p:nvSpPr>
        <p:spPr>
          <a:xfrm>
            <a:off x="0" y="3216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 FASTA samples (M)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81041-5BE1-9556-4EA3-681F0B3DB932}"/>
              </a:ext>
            </a:extLst>
          </p:cNvPr>
          <p:cNvSpPr/>
          <p:nvPr/>
        </p:nvSpPr>
        <p:spPr>
          <a:xfrm>
            <a:off x="9349900" y="7129"/>
            <a:ext cx="28582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 FASTA samples (N)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66D9C-FB3D-D4E7-6F56-4781BF75EF52}"/>
              </a:ext>
            </a:extLst>
          </p:cNvPr>
          <p:cNvSpPr/>
          <p:nvPr/>
        </p:nvSpPr>
        <p:spPr>
          <a:xfrm>
            <a:off x="1198465" y="3044330"/>
            <a:ext cx="258427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Pip_mirDP2 (M) </a:t>
            </a:r>
            <a:endParaRPr lang="en-SE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AEA0B9E-1C46-7875-A009-A2AB3C228241}"/>
              </a:ext>
            </a:extLst>
          </p:cNvPr>
          <p:cNvSpPr/>
          <p:nvPr/>
        </p:nvSpPr>
        <p:spPr>
          <a:xfrm>
            <a:off x="9486153" y="1723740"/>
            <a:ext cx="2705847" cy="914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FASTA files (N)</a:t>
            </a:r>
            <a:endParaRPr lang="en-SE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D47D7FD-8D03-673B-96A3-CE8D15DFAA92}"/>
              </a:ext>
            </a:extLst>
          </p:cNvPr>
          <p:cNvSpPr/>
          <p:nvPr/>
        </p:nvSpPr>
        <p:spPr>
          <a:xfrm>
            <a:off x="54176" y="1683566"/>
            <a:ext cx="2705847" cy="914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FASTA files (M)</a:t>
            </a:r>
            <a:endParaRPr lang="en-S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2D9BF2-DEBC-6E52-9B7D-09593F79615B}"/>
              </a:ext>
            </a:extLst>
          </p:cNvPr>
          <p:cNvSpPr/>
          <p:nvPr/>
        </p:nvSpPr>
        <p:spPr>
          <a:xfrm>
            <a:off x="8194749" y="3050827"/>
            <a:ext cx="258427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Pip_mirDP2 (N) </a:t>
            </a:r>
            <a:endParaRPr lang="en-SE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8048AED0-5E2F-4237-4272-C7CFE3E0306F}"/>
              </a:ext>
            </a:extLst>
          </p:cNvPr>
          <p:cNvSpPr/>
          <p:nvPr/>
        </p:nvSpPr>
        <p:spPr>
          <a:xfrm>
            <a:off x="4433900" y="3196043"/>
            <a:ext cx="1662100" cy="71599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Prediction files (M</a:t>
            </a:r>
            <a:r>
              <a:rPr lang="en-GB" dirty="0"/>
              <a:t>)</a:t>
            </a:r>
            <a:endParaRPr lang="en-SE" dirty="0"/>
          </a:p>
        </p:txBody>
      </p:sp>
      <p:sp>
        <p:nvSpPr>
          <p:cNvPr id="26" name="Rectangle: Top Corners Snipped 25">
            <a:extLst>
              <a:ext uri="{FF2B5EF4-FFF2-40B4-BE49-F238E27FC236}">
                <a16:creationId xmlns:a16="http://schemas.microsoft.com/office/drawing/2014/main" id="{4E632999-EDAD-2655-BE61-7DB2D6626FD6}"/>
              </a:ext>
            </a:extLst>
          </p:cNvPr>
          <p:cNvSpPr/>
          <p:nvPr/>
        </p:nvSpPr>
        <p:spPr>
          <a:xfrm>
            <a:off x="6112030" y="3196043"/>
            <a:ext cx="1638472" cy="71599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Prediction files (N)</a:t>
            </a:r>
            <a:endParaRPr lang="en-S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DBA52-AE33-4F89-35A1-6236AAB1BCF0}"/>
              </a:ext>
            </a:extLst>
          </p:cNvPr>
          <p:cNvSpPr/>
          <p:nvPr/>
        </p:nvSpPr>
        <p:spPr>
          <a:xfrm>
            <a:off x="4805378" y="4677425"/>
            <a:ext cx="2516016" cy="785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Combined list of prediction files (M+N)</a:t>
            </a:r>
            <a:endParaRPr lang="en-SE" dirty="0"/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2C2B73A6-C5FD-7C87-6064-ED47C0D04B1D}"/>
              </a:ext>
            </a:extLst>
          </p:cNvPr>
          <p:cNvSpPr/>
          <p:nvPr/>
        </p:nvSpPr>
        <p:spPr>
          <a:xfrm>
            <a:off x="29197" y="4161472"/>
            <a:ext cx="2449624" cy="796519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Prediction file with Plant criteria (M)</a:t>
            </a:r>
            <a:endParaRPr lang="en-SE" sz="1600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B7EBBBAB-D32E-BA55-F91C-F614497E1B96}"/>
              </a:ext>
            </a:extLst>
          </p:cNvPr>
          <p:cNvSpPr/>
          <p:nvPr/>
        </p:nvSpPr>
        <p:spPr>
          <a:xfrm>
            <a:off x="9701152" y="4060999"/>
            <a:ext cx="2449624" cy="914400"/>
          </a:xfrm>
          <a:prstGeom prst="flowChartInputOutp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Prediction file with Plant criteria (N)</a:t>
            </a:r>
            <a:endParaRPr lang="en-SE" sz="1600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14E8ED23-CCB1-3033-B4A1-9CB0DA690263}"/>
              </a:ext>
            </a:extLst>
          </p:cNvPr>
          <p:cNvSpPr/>
          <p:nvPr/>
        </p:nvSpPr>
        <p:spPr>
          <a:xfrm>
            <a:off x="2833810" y="4153391"/>
            <a:ext cx="1739646" cy="895859"/>
          </a:xfrm>
          <a:prstGeom prst="hexagon">
            <a:avLst>
              <a:gd name="adj" fmla="val 25943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Predicted sequences for (M) files</a:t>
            </a:r>
            <a:endParaRPr lang="en-SE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FCB2404-F0E2-0B87-EDDA-B5C6F7BE2494}"/>
              </a:ext>
            </a:extLst>
          </p:cNvPr>
          <p:cNvSpPr/>
          <p:nvPr/>
        </p:nvSpPr>
        <p:spPr>
          <a:xfrm>
            <a:off x="7642984" y="4142534"/>
            <a:ext cx="1739658" cy="914400"/>
          </a:xfrm>
          <a:prstGeom prst="hexagon">
            <a:avLst>
              <a:gd name="adj" fmla="val 25943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Predicted sequences for (N) files</a:t>
            </a:r>
            <a:endParaRPr lang="en-S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3A3989-84CF-AEDA-D5A1-FE2938A4F33D}"/>
              </a:ext>
            </a:extLst>
          </p:cNvPr>
          <p:cNvSpPr txBox="1"/>
          <p:nvPr/>
        </p:nvSpPr>
        <p:spPr>
          <a:xfrm>
            <a:off x="3096882" y="638119"/>
            <a:ext cx="6047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Step 1. </a:t>
            </a:r>
          </a:p>
          <a:p>
            <a:pPr algn="ctr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miRNA prediction using miRDeep-P2</a:t>
            </a:r>
          </a:p>
          <a:p>
            <a:endParaRPr lang="en-S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561AE-CC25-4B6F-ABBC-EBA40DEA7855}"/>
              </a:ext>
            </a:extLst>
          </p:cNvPr>
          <p:cNvCxnSpPr>
            <a:cxnSpLocks/>
          </p:cNvCxnSpPr>
          <p:nvPr/>
        </p:nvCxnSpPr>
        <p:spPr>
          <a:xfrm>
            <a:off x="1414732" y="917616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0D35C6-BA64-ED60-9EFA-E0C0ECFD66C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73565" y="2613054"/>
            <a:ext cx="1117037" cy="43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071307-645C-D01F-A022-D7F361731F3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3782739" y="3501530"/>
            <a:ext cx="651161" cy="52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62467-2D03-4ACD-E06F-A00438F6F151}"/>
              </a:ext>
            </a:extLst>
          </p:cNvPr>
          <p:cNvCxnSpPr>
            <a:cxnSpLocks/>
            <a:endCxn id="28" idx="1"/>
          </p:cNvCxnSpPr>
          <p:nvPr/>
        </p:nvCxnSpPr>
        <p:spPr>
          <a:xfrm flipH="1">
            <a:off x="1254009" y="3568236"/>
            <a:ext cx="457195" cy="59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8FC935-8D49-9FC9-0EB9-37224767B840}"/>
              </a:ext>
            </a:extLst>
          </p:cNvPr>
          <p:cNvCxnSpPr>
            <a:cxnSpLocks/>
          </p:cNvCxnSpPr>
          <p:nvPr/>
        </p:nvCxnSpPr>
        <p:spPr>
          <a:xfrm>
            <a:off x="9758522" y="3648312"/>
            <a:ext cx="1330914" cy="360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D7ADCA-CE0B-8B0C-1F1A-FCA067D1841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750502" y="3554039"/>
            <a:ext cx="444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986B1B-3B1D-A2F7-8E3D-DC1D6DFAB2C5}"/>
              </a:ext>
            </a:extLst>
          </p:cNvPr>
          <p:cNvCxnSpPr>
            <a:cxnSpLocks/>
          </p:cNvCxnSpPr>
          <p:nvPr/>
        </p:nvCxnSpPr>
        <p:spPr>
          <a:xfrm>
            <a:off x="6120440" y="3958730"/>
            <a:ext cx="0" cy="691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4E8553-CB93-B3F9-A27C-909778E9EF63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6739933" y="3905327"/>
            <a:ext cx="903051" cy="694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A14828-849B-4E1B-949A-BE746F61CC2D}"/>
              </a:ext>
            </a:extLst>
          </p:cNvPr>
          <p:cNvCxnSpPr>
            <a:cxnSpLocks/>
          </p:cNvCxnSpPr>
          <p:nvPr/>
        </p:nvCxnSpPr>
        <p:spPr>
          <a:xfrm flipH="1">
            <a:off x="4577943" y="3876839"/>
            <a:ext cx="579706" cy="651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69363D-F425-D998-52A5-4B87B28DF0C6}"/>
              </a:ext>
            </a:extLst>
          </p:cNvPr>
          <p:cNvCxnSpPr>
            <a:cxnSpLocks/>
          </p:cNvCxnSpPr>
          <p:nvPr/>
        </p:nvCxnSpPr>
        <p:spPr>
          <a:xfrm>
            <a:off x="10866407" y="917616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E52890-FA7D-B70C-FA0E-D5C653755245}"/>
              </a:ext>
            </a:extLst>
          </p:cNvPr>
          <p:cNvCxnSpPr>
            <a:cxnSpLocks/>
          </p:cNvCxnSpPr>
          <p:nvPr/>
        </p:nvCxnSpPr>
        <p:spPr>
          <a:xfrm flipH="1">
            <a:off x="9583947" y="2638140"/>
            <a:ext cx="1282460" cy="391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3F77C6D-EA02-ADAB-BA77-656E25F7B603}"/>
              </a:ext>
            </a:extLst>
          </p:cNvPr>
          <p:cNvSpPr txBox="1"/>
          <p:nvPr/>
        </p:nvSpPr>
        <p:spPr>
          <a:xfrm>
            <a:off x="3978216" y="5663698"/>
            <a:ext cx="4078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Step 2. </a:t>
            </a:r>
          </a:p>
          <a:p>
            <a:pPr algn="ctr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Annotation of predicted miRNA</a:t>
            </a:r>
          </a:p>
          <a:p>
            <a:endParaRPr lang="en-SE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CAF5D0-F9DF-0214-3406-6D5FFB85A7F8}"/>
              </a:ext>
            </a:extLst>
          </p:cNvPr>
          <p:cNvCxnSpPr>
            <a:cxnSpLocks/>
          </p:cNvCxnSpPr>
          <p:nvPr/>
        </p:nvCxnSpPr>
        <p:spPr>
          <a:xfrm>
            <a:off x="6139129" y="5462429"/>
            <a:ext cx="0" cy="317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614F-FAEF-0AFE-2D9F-D2512612EAAB}"/>
              </a:ext>
            </a:extLst>
          </p:cNvPr>
          <p:cNvSpPr/>
          <p:nvPr/>
        </p:nvSpPr>
        <p:spPr>
          <a:xfrm>
            <a:off x="53483" y="5779698"/>
            <a:ext cx="1783944" cy="10657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sequence with plant criteria,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47AFB-ABAA-CEC3-0CD9-0CAA42960740}"/>
              </a:ext>
            </a:extLst>
          </p:cNvPr>
          <p:cNvSpPr/>
          <p:nvPr/>
        </p:nvSpPr>
        <p:spPr>
          <a:xfrm>
            <a:off x="10392647" y="5779698"/>
            <a:ext cx="1783944" cy="10657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sequence with plant criteria,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ZE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29493B-44A1-A65F-FB92-210B141DC3C6}"/>
              </a:ext>
            </a:extLst>
          </p:cNvPr>
          <p:cNvCxnSpPr>
            <a:cxnSpLocks/>
          </p:cNvCxnSpPr>
          <p:nvPr/>
        </p:nvCxnSpPr>
        <p:spPr>
          <a:xfrm>
            <a:off x="1040921" y="4975399"/>
            <a:ext cx="0" cy="68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7C7B22-1AFD-D1A6-0326-DFC173C73337}"/>
              </a:ext>
            </a:extLst>
          </p:cNvPr>
          <p:cNvCxnSpPr>
            <a:cxnSpLocks/>
          </p:cNvCxnSpPr>
          <p:nvPr/>
        </p:nvCxnSpPr>
        <p:spPr>
          <a:xfrm>
            <a:off x="10877909" y="4975398"/>
            <a:ext cx="0" cy="68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6BE19F-A634-06A3-C97E-98B9E554747B}"/>
              </a:ext>
            </a:extLst>
          </p:cNvPr>
          <p:cNvSpPr/>
          <p:nvPr/>
        </p:nvSpPr>
        <p:spPr>
          <a:xfrm>
            <a:off x="2532716" y="5779698"/>
            <a:ext cx="1783944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predicted sequence,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A6C3D-1BE3-28F0-6C0F-459F1C630359}"/>
              </a:ext>
            </a:extLst>
          </p:cNvPr>
          <p:cNvSpPr/>
          <p:nvPr/>
        </p:nvSpPr>
        <p:spPr>
          <a:xfrm>
            <a:off x="7785912" y="5773151"/>
            <a:ext cx="1783944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predicted sequence,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ZE</a:t>
            </a:r>
            <a:endParaRPr lang="en-S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C2E2EC-D666-D674-674A-67CCBFA51736}"/>
              </a:ext>
            </a:extLst>
          </p:cNvPr>
          <p:cNvCxnSpPr>
            <a:cxnSpLocks/>
          </p:cNvCxnSpPr>
          <p:nvPr/>
        </p:nvCxnSpPr>
        <p:spPr>
          <a:xfrm>
            <a:off x="3628845" y="5049250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1A2D3-8E88-CE93-0C11-52CCB1753425}"/>
              </a:ext>
            </a:extLst>
          </p:cNvPr>
          <p:cNvCxnSpPr>
            <a:cxnSpLocks/>
          </p:cNvCxnSpPr>
          <p:nvPr/>
        </p:nvCxnSpPr>
        <p:spPr>
          <a:xfrm>
            <a:off x="8544443" y="5049250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8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22A756-64DD-16D8-2778-32BA7267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0080"/>
              </p:ext>
            </p:extLst>
          </p:nvPr>
        </p:nvGraphicFramePr>
        <p:xfrm>
          <a:off x="838200" y="681487"/>
          <a:ext cx="10515600" cy="5495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0831-B054-F011-B465-610A7C9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616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CB2D46-2800-3D83-E6BB-25C62E6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3209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08D2-6F8C-AC41-52A2-14B2F4E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34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CC29-2131-DB0F-87BD-4063CD6B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3</a:t>
            </a:fld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DE9C-AED1-256B-5C67-8EEAA8D39788}"/>
              </a:ext>
            </a:extLst>
          </p:cNvPr>
          <p:cNvSpPr/>
          <p:nvPr/>
        </p:nvSpPr>
        <p:spPr>
          <a:xfrm>
            <a:off x="4865297" y="569343"/>
            <a:ext cx="2208363" cy="785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Combined list of prediction files (M+N)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F877E-B858-22AE-9963-D23DE0C033E5}"/>
              </a:ext>
            </a:extLst>
          </p:cNvPr>
          <p:cNvSpPr/>
          <p:nvPr/>
        </p:nvSpPr>
        <p:spPr>
          <a:xfrm>
            <a:off x="4541808" y="1690778"/>
            <a:ext cx="2855342" cy="1127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-apple-system"/>
              </a:rPr>
              <a:t>Total p</a:t>
            </a:r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redicted miRNA sequences (T)</a:t>
            </a:r>
          </a:p>
          <a:p>
            <a:pPr algn="ctr"/>
            <a:r>
              <a:rPr lang="en-GB" dirty="0" err="1">
                <a:solidFill>
                  <a:srgbClr val="FFFF00"/>
                </a:solidFill>
                <a:latin typeface="ui-monospace"/>
              </a:rPr>
              <a:t>Picea</a:t>
            </a:r>
            <a:r>
              <a:rPr lang="en-GB" b="0" i="0" dirty="0" err="1">
                <a:solidFill>
                  <a:srgbClr val="FFFF00"/>
                </a:solidFill>
                <a:effectLst/>
                <a:latin typeface="ui-monospace"/>
              </a:rPr>
              <a:t>_mature.fa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E4B9-97D9-D3CE-527C-D351C30A9864}"/>
              </a:ext>
            </a:extLst>
          </p:cNvPr>
          <p:cNvSpPr txBox="1"/>
          <p:nvPr/>
        </p:nvSpPr>
        <p:spPr>
          <a:xfrm>
            <a:off x="3968151" y="-33857"/>
            <a:ext cx="4235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Step 2. Annotation of miRNA</a:t>
            </a:r>
          </a:p>
          <a:p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BC583-C4C3-A18C-B158-BA13E49DA0A7}"/>
              </a:ext>
            </a:extLst>
          </p:cNvPr>
          <p:cNvSpPr/>
          <p:nvPr/>
        </p:nvSpPr>
        <p:spPr>
          <a:xfrm>
            <a:off x="4088921" y="3309668"/>
            <a:ext cx="3661193" cy="1127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-apple-system"/>
              </a:rPr>
              <a:t>P</a:t>
            </a:r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redicted miRNA sequences are searched against the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-apple-system"/>
              </a:rPr>
              <a:t>miRBase</a:t>
            </a:r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 database by using </a:t>
            </a:r>
            <a:r>
              <a:rPr lang="en-GB" b="0" i="0" dirty="0" err="1">
                <a:solidFill>
                  <a:srgbClr val="FFFF00"/>
                </a:solidFill>
                <a:effectLst/>
                <a:latin typeface="-apple-system"/>
              </a:rPr>
              <a:t>blastn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A049AA7-E41C-4F91-AD88-733018299538}"/>
              </a:ext>
            </a:extLst>
          </p:cNvPr>
          <p:cNvSpPr/>
          <p:nvPr/>
        </p:nvSpPr>
        <p:spPr>
          <a:xfrm>
            <a:off x="5367786" y="4838640"/>
            <a:ext cx="1334096" cy="48463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Known( K)</a:t>
            </a:r>
            <a:endParaRPr lang="en-SE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8CFF4D3-F064-A30E-5B07-51E07CB26203}"/>
              </a:ext>
            </a:extLst>
          </p:cNvPr>
          <p:cNvSpPr/>
          <p:nvPr/>
        </p:nvSpPr>
        <p:spPr>
          <a:xfrm>
            <a:off x="2809406" y="1477642"/>
            <a:ext cx="790956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7878CD53-EF2F-B15C-6E46-75B4E75B84A5}"/>
              </a:ext>
            </a:extLst>
          </p:cNvPr>
          <p:cNvSpPr/>
          <p:nvPr/>
        </p:nvSpPr>
        <p:spPr>
          <a:xfrm>
            <a:off x="7954137" y="6382512"/>
            <a:ext cx="1249680" cy="47548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Novel (N)</a:t>
            </a:r>
            <a:endParaRPr lang="en-S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C512EE-66F0-E735-E64B-5E3F2564EAEE}"/>
              </a:ext>
            </a:extLst>
          </p:cNvPr>
          <p:cNvCxnSpPr>
            <a:cxnSpLocks/>
          </p:cNvCxnSpPr>
          <p:nvPr/>
        </p:nvCxnSpPr>
        <p:spPr>
          <a:xfrm>
            <a:off x="8599198" y="2254370"/>
            <a:ext cx="0" cy="2524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5F531-2127-BE24-657F-DE5850F3EEE4}"/>
              </a:ext>
            </a:extLst>
          </p:cNvPr>
          <p:cNvCxnSpPr>
            <a:cxnSpLocks/>
          </p:cNvCxnSpPr>
          <p:nvPr/>
        </p:nvCxnSpPr>
        <p:spPr>
          <a:xfrm>
            <a:off x="7425620" y="2254370"/>
            <a:ext cx="1173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026F0D-2334-6583-7E14-7C458F16E44F}"/>
              </a:ext>
            </a:extLst>
          </p:cNvPr>
          <p:cNvCxnSpPr>
            <a:cxnSpLocks/>
            <a:stCxn id="17" idx="2"/>
            <a:endCxn id="13" idx="3"/>
          </p:cNvCxnSpPr>
          <p:nvPr/>
        </p:nvCxnSpPr>
        <p:spPr>
          <a:xfrm flipH="1">
            <a:off x="8578977" y="5378384"/>
            <a:ext cx="31623" cy="100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FB51ED-F051-7A50-B123-2502B372F99B}"/>
              </a:ext>
            </a:extLst>
          </p:cNvPr>
          <p:cNvCxnSpPr>
            <a:cxnSpLocks/>
          </p:cNvCxnSpPr>
          <p:nvPr/>
        </p:nvCxnSpPr>
        <p:spPr>
          <a:xfrm>
            <a:off x="5952227" y="1254047"/>
            <a:ext cx="0" cy="436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9E1BE-16BC-90EB-0D7B-35666B325551}"/>
              </a:ext>
            </a:extLst>
          </p:cNvPr>
          <p:cNvCxnSpPr>
            <a:cxnSpLocks/>
          </p:cNvCxnSpPr>
          <p:nvPr/>
        </p:nvCxnSpPr>
        <p:spPr>
          <a:xfrm>
            <a:off x="5952227" y="2657276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C84D75-4FF0-5CE8-AA05-5A57D1F37DCC}"/>
              </a:ext>
            </a:extLst>
          </p:cNvPr>
          <p:cNvCxnSpPr>
            <a:cxnSpLocks/>
          </p:cNvCxnSpPr>
          <p:nvPr/>
        </p:nvCxnSpPr>
        <p:spPr>
          <a:xfrm>
            <a:off x="5952227" y="4295955"/>
            <a:ext cx="0" cy="54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656EF7-FBE4-B9FE-124A-3D018C15E3D6}"/>
              </a:ext>
            </a:extLst>
          </p:cNvPr>
          <p:cNvSpPr txBox="1"/>
          <p:nvPr/>
        </p:nvSpPr>
        <p:spPr>
          <a:xfrm>
            <a:off x="8289904" y="44042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65209-8C52-6A75-D78B-3D73D249B93E}"/>
              </a:ext>
            </a:extLst>
          </p:cNvPr>
          <p:cNvSpPr txBox="1"/>
          <p:nvPr/>
        </p:nvSpPr>
        <p:spPr>
          <a:xfrm>
            <a:off x="8585133" y="6042395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N=T-(K+V)</a:t>
            </a:r>
            <a:endParaRPr lang="en-S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8F3D0-608F-A8BD-47E3-DCC0A61066DA}"/>
              </a:ext>
            </a:extLst>
          </p:cNvPr>
          <p:cNvCxnSpPr>
            <a:cxnSpLocks/>
          </p:cNvCxnSpPr>
          <p:nvPr/>
        </p:nvCxnSpPr>
        <p:spPr>
          <a:xfrm>
            <a:off x="5949352" y="132612"/>
            <a:ext cx="0" cy="436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CA2AFB4-47F4-42BC-A0BD-265B77C94219}"/>
              </a:ext>
            </a:extLst>
          </p:cNvPr>
          <p:cNvSpPr/>
          <p:nvPr/>
        </p:nvSpPr>
        <p:spPr>
          <a:xfrm>
            <a:off x="3547612" y="5463639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04F3C1-E64F-1DB8-FEA8-C1F3F4A98C71}"/>
              </a:ext>
            </a:extLst>
          </p:cNvPr>
          <p:cNvCxnSpPr>
            <a:cxnSpLocks/>
          </p:cNvCxnSpPr>
          <p:nvPr/>
        </p:nvCxnSpPr>
        <p:spPr>
          <a:xfrm>
            <a:off x="3871540" y="2198456"/>
            <a:ext cx="0" cy="387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37B4D-5549-5AE6-3AC7-A3BE5B70C51D}"/>
              </a:ext>
            </a:extLst>
          </p:cNvPr>
          <p:cNvCxnSpPr>
            <a:cxnSpLocks/>
          </p:cNvCxnSpPr>
          <p:nvPr/>
        </p:nvCxnSpPr>
        <p:spPr>
          <a:xfrm flipH="1">
            <a:off x="3867825" y="2254370"/>
            <a:ext cx="673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6EBCBB-27F5-DF28-4EE2-BCF29DFF8620}"/>
              </a:ext>
            </a:extLst>
          </p:cNvPr>
          <p:cNvSpPr/>
          <p:nvPr/>
        </p:nvSpPr>
        <p:spPr>
          <a:xfrm>
            <a:off x="634368" y="6153631"/>
            <a:ext cx="3592901" cy="709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Index for DGE</a:t>
            </a:r>
          </a:p>
          <a:p>
            <a:pPr algn="ctr"/>
            <a:r>
              <a:rPr lang="en-GB" b="0" i="0" dirty="0">
                <a:solidFill>
                  <a:srgbClr val="FFFF00"/>
                </a:solidFill>
                <a:effectLst/>
                <a:latin typeface="ui-monospace"/>
              </a:rPr>
              <a:t>bowtie-build </a:t>
            </a:r>
            <a:r>
              <a:rPr lang="en-GB" b="0" i="0" dirty="0" err="1">
                <a:solidFill>
                  <a:srgbClr val="FFFF00"/>
                </a:solidFill>
                <a:effectLst/>
                <a:latin typeface="ui-monospace"/>
              </a:rPr>
              <a:t>Picea_mature.fa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3EC6FAF-C7FA-27E4-B4C6-1EEC4AA2A3F1}"/>
              </a:ext>
            </a:extLst>
          </p:cNvPr>
          <p:cNvSpPr/>
          <p:nvPr/>
        </p:nvSpPr>
        <p:spPr>
          <a:xfrm>
            <a:off x="3592803" y="4806412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60FC9F-5CAA-8637-A28A-12F990025477}"/>
              </a:ext>
            </a:extLst>
          </p:cNvPr>
          <p:cNvSpPr/>
          <p:nvPr/>
        </p:nvSpPr>
        <p:spPr>
          <a:xfrm>
            <a:off x="36434" y="36468"/>
            <a:ext cx="1783944" cy="10657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sequence with plant criteria,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1EEE9-1F27-B812-2E1A-59B42A288FBD}"/>
              </a:ext>
            </a:extLst>
          </p:cNvPr>
          <p:cNvSpPr/>
          <p:nvPr/>
        </p:nvSpPr>
        <p:spPr>
          <a:xfrm>
            <a:off x="2032106" y="43266"/>
            <a:ext cx="1783944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predicted sequence,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6AAE6-B726-2869-E891-0BA629B51ED2}"/>
              </a:ext>
            </a:extLst>
          </p:cNvPr>
          <p:cNvSpPr/>
          <p:nvPr/>
        </p:nvSpPr>
        <p:spPr>
          <a:xfrm>
            <a:off x="10408056" y="28871"/>
            <a:ext cx="1783944" cy="10657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sequence with plant criteria,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ZE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D84282-559C-08CD-05FE-3CC8C0F0D76B}"/>
              </a:ext>
            </a:extLst>
          </p:cNvPr>
          <p:cNvSpPr/>
          <p:nvPr/>
        </p:nvSpPr>
        <p:spPr>
          <a:xfrm>
            <a:off x="8125222" y="0"/>
            <a:ext cx="1783944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Non-redundant predicted sequence,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ZE</a:t>
            </a:r>
            <a:endParaRPr lang="en-SE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E33456A7-9442-D260-4210-1916BF406949}"/>
              </a:ext>
            </a:extLst>
          </p:cNvPr>
          <p:cNvSpPr/>
          <p:nvPr/>
        </p:nvSpPr>
        <p:spPr>
          <a:xfrm>
            <a:off x="528118" y="1477642"/>
            <a:ext cx="790956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4109911-97B4-D704-A80E-01FD22AC9476}"/>
              </a:ext>
            </a:extLst>
          </p:cNvPr>
          <p:cNvSpPr/>
          <p:nvPr/>
        </p:nvSpPr>
        <p:spPr>
          <a:xfrm>
            <a:off x="8215122" y="4793169"/>
            <a:ext cx="790956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--</a:t>
            </a:r>
            <a:endParaRPr lang="en-SE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45695EA-09FC-C6DC-D782-41420DE1FA1A}"/>
              </a:ext>
            </a:extLst>
          </p:cNvPr>
          <p:cNvSpPr/>
          <p:nvPr/>
        </p:nvSpPr>
        <p:spPr>
          <a:xfrm>
            <a:off x="9060629" y="1472412"/>
            <a:ext cx="634245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0DCF57FD-5BD5-3C01-28E4-64E32AB4ACC2}"/>
              </a:ext>
            </a:extLst>
          </p:cNvPr>
          <p:cNvSpPr/>
          <p:nvPr/>
        </p:nvSpPr>
        <p:spPr>
          <a:xfrm>
            <a:off x="10907490" y="1427472"/>
            <a:ext cx="790956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D2699C-C205-FDB3-1B2D-67E82150EAA2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4085231" y="5080955"/>
            <a:ext cx="1282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8AEC40-2A60-8E07-3FED-AC4CF2808E2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593084" y="1765019"/>
            <a:ext cx="14556" cy="3329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AD7EEA-73B9-41A0-7E05-E0FA4A944CE8}"/>
              </a:ext>
            </a:extLst>
          </p:cNvPr>
          <p:cNvCxnSpPr>
            <a:cxnSpLocks/>
          </p:cNvCxnSpPr>
          <p:nvPr/>
        </p:nvCxnSpPr>
        <p:spPr>
          <a:xfrm>
            <a:off x="3204884" y="820020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8B6081-F893-9CC5-8CBC-EB92E98A859B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flipH="1">
            <a:off x="923596" y="1102218"/>
            <a:ext cx="4810" cy="37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8BB175-77C2-3568-25AD-3F2F49C400B6}"/>
              </a:ext>
            </a:extLst>
          </p:cNvPr>
          <p:cNvCxnSpPr>
            <a:cxnSpLocks/>
          </p:cNvCxnSpPr>
          <p:nvPr/>
        </p:nvCxnSpPr>
        <p:spPr>
          <a:xfrm flipH="1">
            <a:off x="1312736" y="5078325"/>
            <a:ext cx="2294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8960F6-2387-13EE-30D0-39C2189482CD}"/>
              </a:ext>
            </a:extLst>
          </p:cNvPr>
          <p:cNvCxnSpPr>
            <a:cxnSpLocks/>
          </p:cNvCxnSpPr>
          <p:nvPr/>
        </p:nvCxnSpPr>
        <p:spPr>
          <a:xfrm flipV="1">
            <a:off x="1312736" y="1786487"/>
            <a:ext cx="14556" cy="3329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FFB2B8-20D3-CAC8-60AF-852D2102FF02}"/>
              </a:ext>
            </a:extLst>
          </p:cNvPr>
          <p:cNvCxnSpPr>
            <a:cxnSpLocks/>
          </p:cNvCxnSpPr>
          <p:nvPr/>
        </p:nvCxnSpPr>
        <p:spPr>
          <a:xfrm>
            <a:off x="4956566" y="4216637"/>
            <a:ext cx="0" cy="7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82FD70B6-AD25-EDB2-F0F4-C90BAFE1E26C}"/>
              </a:ext>
            </a:extLst>
          </p:cNvPr>
          <p:cNvSpPr/>
          <p:nvPr/>
        </p:nvSpPr>
        <p:spPr>
          <a:xfrm rot="5400000">
            <a:off x="4710352" y="4867199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85A9D0-F852-569F-5DF1-E08C7B768E4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956566" y="5387957"/>
            <a:ext cx="18908" cy="1227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7F4B074-3279-05EA-61E8-8DAD784C1C55}"/>
              </a:ext>
            </a:extLst>
          </p:cNvPr>
          <p:cNvSpPr txBox="1"/>
          <p:nvPr/>
        </p:nvSpPr>
        <p:spPr>
          <a:xfrm>
            <a:off x="4425291" y="6061749"/>
            <a:ext cx="3100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0" dirty="0">
                <a:solidFill>
                  <a:srgbClr val="FF0000"/>
                </a:solidFill>
                <a:effectLst/>
                <a:latin typeface="-apple-system"/>
              </a:rPr>
              <a:t>Step 3. </a:t>
            </a:r>
          </a:p>
          <a:p>
            <a:pPr algn="ctr"/>
            <a:r>
              <a:rPr lang="en-GB" sz="1600" b="1" i="0" dirty="0">
                <a:solidFill>
                  <a:srgbClr val="FF0000"/>
                </a:solidFill>
                <a:effectLst/>
                <a:latin typeface="-apple-system"/>
              </a:rPr>
              <a:t>Differential expression </a:t>
            </a:r>
          </a:p>
          <a:p>
            <a:pPr algn="ctr"/>
            <a:r>
              <a:rPr lang="en-GB" sz="1600" b="1" i="0" dirty="0">
                <a:solidFill>
                  <a:srgbClr val="FF0000"/>
                </a:solidFill>
                <a:effectLst/>
                <a:latin typeface="-apple-system"/>
              </a:rPr>
              <a:t>analysis</a:t>
            </a:r>
          </a:p>
          <a:p>
            <a:endParaRPr lang="en-SE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964EA7-3F0E-4B90-87F0-8EDC519A27D6}"/>
              </a:ext>
            </a:extLst>
          </p:cNvPr>
          <p:cNvCxnSpPr>
            <a:cxnSpLocks/>
          </p:cNvCxnSpPr>
          <p:nvPr/>
        </p:nvCxnSpPr>
        <p:spPr>
          <a:xfrm>
            <a:off x="3190649" y="1786487"/>
            <a:ext cx="0" cy="677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110F06-B70D-85B6-A038-F3DAEFC69869}"/>
              </a:ext>
            </a:extLst>
          </p:cNvPr>
          <p:cNvCxnSpPr>
            <a:cxnSpLocks/>
          </p:cNvCxnSpPr>
          <p:nvPr/>
        </p:nvCxnSpPr>
        <p:spPr>
          <a:xfrm>
            <a:off x="923596" y="2057558"/>
            <a:ext cx="0" cy="683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2AF1509-A4B3-FB1F-C12E-0CAFCB75B608}"/>
              </a:ext>
            </a:extLst>
          </p:cNvPr>
          <p:cNvSpPr/>
          <p:nvPr/>
        </p:nvSpPr>
        <p:spPr>
          <a:xfrm>
            <a:off x="2279539" y="2483689"/>
            <a:ext cx="1251963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Known Predicted sequences, SE</a:t>
            </a:r>
            <a:endParaRPr lang="en-SE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7DCF82-0FF8-EDC9-7619-3ACA5B028ADC}"/>
              </a:ext>
            </a:extLst>
          </p:cNvPr>
          <p:cNvSpPr/>
          <p:nvPr/>
        </p:nvSpPr>
        <p:spPr>
          <a:xfrm>
            <a:off x="15448" y="2776792"/>
            <a:ext cx="1090513" cy="12171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Known sequence with P criteria, SE</a:t>
            </a:r>
            <a:endParaRPr lang="en-S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D8BBA9-3D1A-3217-648F-6D47DB36F8BD}"/>
              </a:ext>
            </a:extLst>
          </p:cNvPr>
          <p:cNvSpPr txBox="1"/>
          <p:nvPr/>
        </p:nvSpPr>
        <p:spPr>
          <a:xfrm>
            <a:off x="1072432" y="5793973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5353B2-4C7C-1E4B-565D-9C06521ABD17}"/>
              </a:ext>
            </a:extLst>
          </p:cNvPr>
          <p:cNvSpPr txBox="1"/>
          <p:nvPr/>
        </p:nvSpPr>
        <p:spPr>
          <a:xfrm>
            <a:off x="10634214" y="517585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3B32ED-A27A-0745-2102-7E68492CB699}"/>
              </a:ext>
            </a:extLst>
          </p:cNvPr>
          <p:cNvSpPr/>
          <p:nvPr/>
        </p:nvSpPr>
        <p:spPr>
          <a:xfrm>
            <a:off x="30181" y="4690031"/>
            <a:ext cx="1090513" cy="1269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Variant sequence with P criteria, SE</a:t>
            </a:r>
            <a:endParaRPr lang="en-SE" sz="1600" dirty="0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3F719095-953E-0E81-4FBD-1A8C3864597A}"/>
              </a:ext>
            </a:extLst>
          </p:cNvPr>
          <p:cNvSpPr/>
          <p:nvPr/>
        </p:nvSpPr>
        <p:spPr>
          <a:xfrm>
            <a:off x="1464709" y="5545668"/>
            <a:ext cx="398859" cy="4143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42E029-91E9-1E55-E6A4-CB2672E0744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860270" y="5735598"/>
            <a:ext cx="1687623" cy="15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1DF525-6585-3D34-2E94-1B1C5DA7B6E4}"/>
              </a:ext>
            </a:extLst>
          </p:cNvPr>
          <p:cNvCxnSpPr>
            <a:cxnSpLocks/>
          </p:cNvCxnSpPr>
          <p:nvPr/>
        </p:nvCxnSpPr>
        <p:spPr>
          <a:xfrm flipH="1">
            <a:off x="5231110" y="5749083"/>
            <a:ext cx="1984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5490ED31-6CA6-BDF5-2531-F4AA6F1CA038}"/>
              </a:ext>
            </a:extLst>
          </p:cNvPr>
          <p:cNvSpPr/>
          <p:nvPr/>
        </p:nvSpPr>
        <p:spPr>
          <a:xfrm>
            <a:off x="4738682" y="5511339"/>
            <a:ext cx="492428" cy="475488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BD1006-F017-1F46-2DCC-F389B4A685D9}"/>
              </a:ext>
            </a:extLst>
          </p:cNvPr>
          <p:cNvCxnSpPr>
            <a:cxnSpLocks/>
          </p:cNvCxnSpPr>
          <p:nvPr/>
        </p:nvCxnSpPr>
        <p:spPr>
          <a:xfrm>
            <a:off x="7158646" y="4923757"/>
            <a:ext cx="0" cy="81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C3313F-12F0-D8F4-53D7-287A5846CE93}"/>
              </a:ext>
            </a:extLst>
          </p:cNvPr>
          <p:cNvCxnSpPr>
            <a:cxnSpLocks/>
            <a:stCxn id="82" idx="0"/>
            <a:endCxn id="34" idx="2"/>
          </p:cNvCxnSpPr>
          <p:nvPr/>
        </p:nvCxnSpPr>
        <p:spPr>
          <a:xfrm flipH="1" flipV="1">
            <a:off x="4040040" y="5738183"/>
            <a:ext cx="699017" cy="24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0E7136-6D9A-9A88-0434-34BCC7F33E9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664138" y="1102218"/>
            <a:ext cx="1" cy="444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C87789-A8D9-5183-05B4-720AB7075D5E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120694" y="5752850"/>
            <a:ext cx="344015" cy="9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11F7DCB-81E3-AE5E-68BC-8B7FCB7BAA9C}"/>
              </a:ext>
            </a:extLst>
          </p:cNvPr>
          <p:cNvSpPr txBox="1"/>
          <p:nvPr/>
        </p:nvSpPr>
        <p:spPr>
          <a:xfrm>
            <a:off x="491317" y="2389607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666EEC-921A-E580-8C31-66517C3F5AA1}"/>
              </a:ext>
            </a:extLst>
          </p:cNvPr>
          <p:cNvSpPr/>
          <p:nvPr/>
        </p:nvSpPr>
        <p:spPr>
          <a:xfrm>
            <a:off x="2080566" y="3727419"/>
            <a:ext cx="1251963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Variant Predicted sequences, SE</a:t>
            </a:r>
            <a:endParaRPr lang="en-SE" sz="1600" dirty="0"/>
          </a:p>
        </p:txBody>
      </p: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31DAD720-2CC8-D0BB-F170-9CD252850024}"/>
              </a:ext>
            </a:extLst>
          </p:cNvPr>
          <p:cNvSpPr/>
          <p:nvPr/>
        </p:nvSpPr>
        <p:spPr>
          <a:xfrm>
            <a:off x="1901639" y="1629274"/>
            <a:ext cx="405527" cy="3942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5E0242-33F5-456C-6C3A-77BA26A787AD}"/>
              </a:ext>
            </a:extLst>
          </p:cNvPr>
          <p:cNvCxnSpPr>
            <a:cxnSpLocks/>
          </p:cNvCxnSpPr>
          <p:nvPr/>
        </p:nvCxnSpPr>
        <p:spPr>
          <a:xfrm flipV="1">
            <a:off x="1880282" y="1862838"/>
            <a:ext cx="26457" cy="30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Arc 100">
            <a:extLst>
              <a:ext uri="{FF2B5EF4-FFF2-40B4-BE49-F238E27FC236}">
                <a16:creationId xmlns:a16="http://schemas.microsoft.com/office/drawing/2014/main" id="{BFF9080F-0D37-8D8D-F6D9-2D6990FF1C9E}"/>
              </a:ext>
            </a:extLst>
          </p:cNvPr>
          <p:cNvSpPr/>
          <p:nvPr/>
        </p:nvSpPr>
        <p:spPr>
          <a:xfrm rot="5400000">
            <a:off x="1633247" y="4840506"/>
            <a:ext cx="441690" cy="492429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FD52E31-884F-1958-F6D7-BFEFD5A42408}"/>
              </a:ext>
            </a:extLst>
          </p:cNvPr>
          <p:cNvCxnSpPr>
            <a:cxnSpLocks/>
          </p:cNvCxnSpPr>
          <p:nvPr/>
        </p:nvCxnSpPr>
        <p:spPr>
          <a:xfrm flipV="1">
            <a:off x="1893510" y="5279377"/>
            <a:ext cx="13455" cy="44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212A70-CA74-CD2F-69C9-CF6121ABEBAD}"/>
              </a:ext>
            </a:extLst>
          </p:cNvPr>
          <p:cNvCxnSpPr>
            <a:cxnSpLocks/>
          </p:cNvCxnSpPr>
          <p:nvPr/>
        </p:nvCxnSpPr>
        <p:spPr>
          <a:xfrm>
            <a:off x="2079651" y="1976257"/>
            <a:ext cx="20656" cy="1751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33169C3-CE7B-B89E-1B0A-55D692981D37}"/>
              </a:ext>
            </a:extLst>
          </p:cNvPr>
          <p:cNvSpPr txBox="1"/>
          <p:nvPr/>
        </p:nvSpPr>
        <p:spPr>
          <a:xfrm>
            <a:off x="1993831" y="2164733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023BFA-5F3C-B255-EA9D-5FA23AE7E213}"/>
              </a:ext>
            </a:extLst>
          </p:cNvPr>
          <p:cNvCxnSpPr>
            <a:cxnSpLocks/>
          </p:cNvCxnSpPr>
          <p:nvPr/>
        </p:nvCxnSpPr>
        <p:spPr>
          <a:xfrm>
            <a:off x="2127795" y="992890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2A5BB1-9AC6-B05E-4465-D2E735944A4E}"/>
              </a:ext>
            </a:extLst>
          </p:cNvPr>
          <p:cNvSpPr/>
          <p:nvPr/>
        </p:nvSpPr>
        <p:spPr>
          <a:xfrm>
            <a:off x="11101487" y="2399155"/>
            <a:ext cx="1090513" cy="12171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Known sequence with P criteria, ZE</a:t>
            </a:r>
            <a:endParaRPr lang="en-SE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CFAE16-7989-BAD1-0BB7-72C195074972}"/>
              </a:ext>
            </a:extLst>
          </p:cNvPr>
          <p:cNvSpPr/>
          <p:nvPr/>
        </p:nvSpPr>
        <p:spPr>
          <a:xfrm>
            <a:off x="11097981" y="4360535"/>
            <a:ext cx="1090513" cy="1269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Variant sequence with P criteria, ZE</a:t>
            </a:r>
            <a:endParaRPr lang="en-SE" sz="16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BFA62EF-345D-7738-9C02-6AEBBACDEA66}"/>
              </a:ext>
            </a:extLst>
          </p:cNvPr>
          <p:cNvCxnSpPr>
            <a:cxnSpLocks/>
          </p:cNvCxnSpPr>
          <p:nvPr/>
        </p:nvCxnSpPr>
        <p:spPr>
          <a:xfrm flipV="1">
            <a:off x="10691101" y="5279377"/>
            <a:ext cx="0" cy="45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c 118">
            <a:extLst>
              <a:ext uri="{FF2B5EF4-FFF2-40B4-BE49-F238E27FC236}">
                <a16:creationId xmlns:a16="http://schemas.microsoft.com/office/drawing/2014/main" id="{D9D372A3-F19D-E876-C65B-448ABECAD808}"/>
              </a:ext>
            </a:extLst>
          </p:cNvPr>
          <p:cNvSpPr/>
          <p:nvPr/>
        </p:nvSpPr>
        <p:spPr>
          <a:xfrm>
            <a:off x="8332763" y="5554005"/>
            <a:ext cx="492428" cy="475488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2620C66-957F-D436-56F4-2990B24368E2}"/>
              </a:ext>
            </a:extLst>
          </p:cNvPr>
          <p:cNvCxnSpPr>
            <a:cxnSpLocks/>
          </p:cNvCxnSpPr>
          <p:nvPr/>
        </p:nvCxnSpPr>
        <p:spPr>
          <a:xfrm>
            <a:off x="7174301" y="5749083"/>
            <a:ext cx="1173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9AE66A-B07B-A87A-1985-17C994C1D388}"/>
              </a:ext>
            </a:extLst>
          </p:cNvPr>
          <p:cNvCxnSpPr>
            <a:cxnSpLocks/>
          </p:cNvCxnSpPr>
          <p:nvPr/>
        </p:nvCxnSpPr>
        <p:spPr>
          <a:xfrm flipV="1">
            <a:off x="8808622" y="5749083"/>
            <a:ext cx="1882479" cy="3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>
            <a:extLst>
              <a:ext uri="{FF2B5EF4-FFF2-40B4-BE49-F238E27FC236}">
                <a16:creationId xmlns:a16="http://schemas.microsoft.com/office/drawing/2014/main" id="{907A2069-6C96-1AFC-59B2-B409655C2CD1}"/>
              </a:ext>
            </a:extLst>
          </p:cNvPr>
          <p:cNvSpPr/>
          <p:nvPr/>
        </p:nvSpPr>
        <p:spPr>
          <a:xfrm>
            <a:off x="10295623" y="4684339"/>
            <a:ext cx="790956" cy="58521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6153AC-E6AC-A76B-9A3F-439F376B0AF0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91101" y="1109016"/>
            <a:ext cx="0" cy="3575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4388575-9329-E1F7-8442-F39327967CC4}"/>
              </a:ext>
            </a:extLst>
          </p:cNvPr>
          <p:cNvSpPr txBox="1"/>
          <p:nvPr/>
        </p:nvSpPr>
        <p:spPr>
          <a:xfrm>
            <a:off x="2702692" y="215644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E6B1703C-929C-1303-6AD9-8CBE7968A234}"/>
              </a:ext>
            </a:extLst>
          </p:cNvPr>
          <p:cNvSpPr/>
          <p:nvPr/>
        </p:nvSpPr>
        <p:spPr>
          <a:xfrm>
            <a:off x="10421302" y="1467530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A83DFCAF-F504-F673-BB49-9E5DBEE807E0}"/>
              </a:ext>
            </a:extLst>
          </p:cNvPr>
          <p:cNvSpPr/>
          <p:nvPr/>
        </p:nvSpPr>
        <p:spPr>
          <a:xfrm rot="16200000">
            <a:off x="5769125" y="5538445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46FB2FB-5127-0D48-4C2A-F03D0CD5DBF4}"/>
              </a:ext>
            </a:extLst>
          </p:cNvPr>
          <p:cNvCxnSpPr>
            <a:cxnSpLocks/>
          </p:cNvCxnSpPr>
          <p:nvPr/>
        </p:nvCxnSpPr>
        <p:spPr>
          <a:xfrm>
            <a:off x="6006858" y="4976946"/>
            <a:ext cx="0" cy="54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5055BE-1320-FD2F-9467-F2996E4A6619}"/>
              </a:ext>
            </a:extLst>
          </p:cNvPr>
          <p:cNvCxnSpPr>
            <a:cxnSpLocks/>
            <a:stCxn id="138" idx="0"/>
            <a:endCxn id="142" idx="0"/>
          </p:cNvCxnSpPr>
          <p:nvPr/>
        </p:nvCxnSpPr>
        <p:spPr>
          <a:xfrm>
            <a:off x="6028464" y="6058922"/>
            <a:ext cx="2304674" cy="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0E9F08B3-2B36-8F4F-5BA4-CA5BA98193D2}"/>
              </a:ext>
            </a:extLst>
          </p:cNvPr>
          <p:cNvSpPr/>
          <p:nvPr/>
        </p:nvSpPr>
        <p:spPr>
          <a:xfrm>
            <a:off x="8332763" y="5817911"/>
            <a:ext cx="492428" cy="475488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155750-C6ED-151C-D728-79D6661DBEA9}"/>
              </a:ext>
            </a:extLst>
          </p:cNvPr>
          <p:cNvCxnSpPr>
            <a:cxnSpLocks/>
          </p:cNvCxnSpPr>
          <p:nvPr/>
        </p:nvCxnSpPr>
        <p:spPr>
          <a:xfrm>
            <a:off x="9389698" y="809728"/>
            <a:ext cx="0" cy="65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B5561DB-1E52-016E-6782-A633925BC75A}"/>
              </a:ext>
            </a:extLst>
          </p:cNvPr>
          <p:cNvCxnSpPr>
            <a:cxnSpLocks/>
            <a:stCxn id="19" idx="3"/>
            <a:endCxn id="133" idx="0"/>
          </p:cNvCxnSpPr>
          <p:nvPr/>
        </p:nvCxnSpPr>
        <p:spPr>
          <a:xfrm flipV="1">
            <a:off x="9694874" y="1755198"/>
            <a:ext cx="726709" cy="9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ED908A6-379B-9FC2-8AE9-116C93B2FB22}"/>
              </a:ext>
            </a:extLst>
          </p:cNvPr>
          <p:cNvCxnSpPr>
            <a:cxnSpLocks/>
          </p:cNvCxnSpPr>
          <p:nvPr/>
        </p:nvCxnSpPr>
        <p:spPr>
          <a:xfrm flipV="1">
            <a:off x="10129118" y="1783212"/>
            <a:ext cx="0" cy="3782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Arc 150">
            <a:extLst>
              <a:ext uri="{FF2B5EF4-FFF2-40B4-BE49-F238E27FC236}">
                <a16:creationId xmlns:a16="http://schemas.microsoft.com/office/drawing/2014/main" id="{60776A67-BC5B-9E5B-5929-C811A3BED8AC}"/>
              </a:ext>
            </a:extLst>
          </p:cNvPr>
          <p:cNvSpPr/>
          <p:nvPr/>
        </p:nvSpPr>
        <p:spPr>
          <a:xfrm rot="5400000">
            <a:off x="9900544" y="5537696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377F04-8EC6-8DE5-C7C8-BCAE2F94B591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8824816" y="6039703"/>
            <a:ext cx="1321942" cy="1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15E251B-1B82-D269-D0B4-102189B1D63E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11300028" y="1094621"/>
            <a:ext cx="2940" cy="332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477E5B4-6B7E-9205-59AE-8BC91BAB1454}"/>
              </a:ext>
            </a:extLst>
          </p:cNvPr>
          <p:cNvCxnSpPr>
            <a:cxnSpLocks/>
          </p:cNvCxnSpPr>
          <p:nvPr/>
        </p:nvCxnSpPr>
        <p:spPr>
          <a:xfrm flipH="1">
            <a:off x="11290826" y="2052671"/>
            <a:ext cx="6447" cy="321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5B85B-45F4-710A-A7B5-C14297CAEE81}"/>
              </a:ext>
            </a:extLst>
          </p:cNvPr>
          <p:cNvSpPr txBox="1"/>
          <p:nvPr/>
        </p:nvSpPr>
        <p:spPr>
          <a:xfrm>
            <a:off x="11455560" y="1976206"/>
            <a:ext cx="5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B88DA3F-4B17-F5F4-5BED-9BA881DE40B4}"/>
              </a:ext>
            </a:extLst>
          </p:cNvPr>
          <p:cNvSpPr/>
          <p:nvPr/>
        </p:nvSpPr>
        <p:spPr>
          <a:xfrm>
            <a:off x="9025566" y="2086218"/>
            <a:ext cx="1018554" cy="10657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Known Predicted sequences</a:t>
            </a:r>
            <a:r>
              <a:rPr lang="en-GB" sz="1400" dirty="0"/>
              <a:t>, ZE</a:t>
            </a:r>
            <a:endParaRPr lang="en-SE" sz="1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0C0119-3828-26CB-B153-0465C6BE9196}"/>
              </a:ext>
            </a:extLst>
          </p:cNvPr>
          <p:cNvSpPr/>
          <p:nvPr/>
        </p:nvSpPr>
        <p:spPr>
          <a:xfrm>
            <a:off x="6993048" y="4451452"/>
            <a:ext cx="1210672" cy="44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Variant (V)</a:t>
            </a:r>
            <a:endParaRPr lang="en-SE" dirty="0"/>
          </a:p>
        </p:txBody>
      </p:sp>
      <p:sp>
        <p:nvSpPr>
          <p:cNvPr id="170" name="Arc 169">
            <a:extLst>
              <a:ext uri="{FF2B5EF4-FFF2-40B4-BE49-F238E27FC236}">
                <a16:creationId xmlns:a16="http://schemas.microsoft.com/office/drawing/2014/main" id="{8B130889-02B5-5899-D804-7D411666D698}"/>
              </a:ext>
            </a:extLst>
          </p:cNvPr>
          <p:cNvSpPr/>
          <p:nvPr/>
        </p:nvSpPr>
        <p:spPr>
          <a:xfrm rot="5400000">
            <a:off x="7193132" y="5536908"/>
            <a:ext cx="492428" cy="549087"/>
          </a:xfrm>
          <a:prstGeom prst="arc">
            <a:avLst>
              <a:gd name="adj1" fmla="val 10616721"/>
              <a:gd name="adj2" fmla="val 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4875491-83CC-47CA-9781-B904B0AF9028}"/>
              </a:ext>
            </a:extLst>
          </p:cNvPr>
          <p:cNvCxnSpPr>
            <a:cxnSpLocks/>
          </p:cNvCxnSpPr>
          <p:nvPr/>
        </p:nvCxnSpPr>
        <p:spPr>
          <a:xfrm>
            <a:off x="7156986" y="5075645"/>
            <a:ext cx="1058136" cy="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6B0A255-4C49-EAC9-1B90-02082A077A03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7426222" y="5064784"/>
            <a:ext cx="0" cy="500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E39A979-CE64-BAF9-CD86-0D37B4AAD23E}"/>
              </a:ext>
            </a:extLst>
          </p:cNvPr>
          <p:cNvSpPr txBox="1"/>
          <p:nvPr/>
        </p:nvSpPr>
        <p:spPr>
          <a:xfrm>
            <a:off x="6502922" y="541420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S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9F0C5A-4523-FA04-0EB8-54E163BD6544}"/>
              </a:ext>
            </a:extLst>
          </p:cNvPr>
          <p:cNvSpPr txBox="1"/>
          <p:nvPr/>
        </p:nvSpPr>
        <p:spPr>
          <a:xfrm>
            <a:off x="6832189" y="50365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7EBB6DE-F264-FEAD-7128-1DACF823F195}"/>
              </a:ext>
            </a:extLst>
          </p:cNvPr>
          <p:cNvSpPr/>
          <p:nvPr/>
        </p:nvSpPr>
        <p:spPr>
          <a:xfrm>
            <a:off x="8994677" y="3461074"/>
            <a:ext cx="1037072" cy="7668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Variant Predicted sequences, ZE</a:t>
            </a:r>
            <a:endParaRPr lang="en-SE" sz="140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B1CC82A-B7DD-3324-0F2C-48327E9B2C02}"/>
              </a:ext>
            </a:extLst>
          </p:cNvPr>
          <p:cNvCxnSpPr>
            <a:cxnSpLocks/>
            <a:endCxn id="186" idx="2"/>
          </p:cNvCxnSpPr>
          <p:nvPr/>
        </p:nvCxnSpPr>
        <p:spPr>
          <a:xfrm flipH="1" flipV="1">
            <a:off x="9580515" y="4651962"/>
            <a:ext cx="558" cy="1097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Flowchart: Decision 185">
            <a:extLst>
              <a:ext uri="{FF2B5EF4-FFF2-40B4-BE49-F238E27FC236}">
                <a16:creationId xmlns:a16="http://schemas.microsoft.com/office/drawing/2014/main" id="{F945220C-DB78-0379-40E6-DC814D4D31A9}"/>
              </a:ext>
            </a:extLst>
          </p:cNvPr>
          <p:cNvSpPr/>
          <p:nvPr/>
        </p:nvSpPr>
        <p:spPr>
          <a:xfrm>
            <a:off x="9377751" y="4257677"/>
            <a:ext cx="405527" cy="3942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2D58C8-4D39-7428-3FA4-D9AD9F8913F9}"/>
              </a:ext>
            </a:extLst>
          </p:cNvPr>
          <p:cNvSpPr txBox="1"/>
          <p:nvPr/>
        </p:nvSpPr>
        <p:spPr>
          <a:xfrm>
            <a:off x="9582733" y="47108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endParaRPr lang="en-SE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22D68D8-18A0-55ED-BBDC-5024EF47558D}"/>
              </a:ext>
            </a:extLst>
          </p:cNvPr>
          <p:cNvCxnSpPr>
            <a:cxnSpLocks/>
          </p:cNvCxnSpPr>
          <p:nvPr/>
        </p:nvCxnSpPr>
        <p:spPr>
          <a:xfrm>
            <a:off x="8808622" y="1065750"/>
            <a:ext cx="0" cy="3371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3AF717F-F39A-AE88-56F9-517D0FE3BEF6}"/>
              </a:ext>
            </a:extLst>
          </p:cNvPr>
          <p:cNvCxnSpPr>
            <a:cxnSpLocks/>
          </p:cNvCxnSpPr>
          <p:nvPr/>
        </p:nvCxnSpPr>
        <p:spPr>
          <a:xfrm flipV="1">
            <a:off x="8760856" y="4446161"/>
            <a:ext cx="616738" cy="2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D86F4F7-8300-76D5-10B4-20FC0713694B}"/>
              </a:ext>
            </a:extLst>
          </p:cNvPr>
          <p:cNvSpPr txBox="1"/>
          <p:nvPr/>
        </p:nvSpPr>
        <p:spPr>
          <a:xfrm>
            <a:off x="9642151" y="4125389"/>
            <a:ext cx="5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B1651FA-FFFB-606C-F2F4-447307EA748F}"/>
              </a:ext>
            </a:extLst>
          </p:cNvPr>
          <p:cNvSpPr txBox="1"/>
          <p:nvPr/>
        </p:nvSpPr>
        <p:spPr>
          <a:xfrm>
            <a:off x="9494878" y="1786487"/>
            <a:ext cx="5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SE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65DE821-AD76-FABE-1087-989104D40F32}"/>
              </a:ext>
            </a:extLst>
          </p:cNvPr>
          <p:cNvSpPr txBox="1"/>
          <p:nvPr/>
        </p:nvSpPr>
        <p:spPr>
          <a:xfrm>
            <a:off x="4447585" y="47063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SE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C63E821-AF73-3818-D880-5DECD980BCC5}"/>
              </a:ext>
            </a:extLst>
          </p:cNvPr>
          <p:cNvSpPr txBox="1"/>
          <p:nvPr/>
        </p:nvSpPr>
        <p:spPr>
          <a:xfrm>
            <a:off x="1286406" y="472050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S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E36FC4-646E-39E7-B4E3-F636A951BF82}"/>
              </a:ext>
            </a:extLst>
          </p:cNvPr>
          <p:cNvSpPr txBox="1"/>
          <p:nvPr/>
        </p:nvSpPr>
        <p:spPr>
          <a:xfrm>
            <a:off x="10596963" y="56408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A1A6A21-C08B-8688-05E8-07C17DDE0211}"/>
              </a:ext>
            </a:extLst>
          </p:cNvPr>
          <p:cNvSpPr txBox="1"/>
          <p:nvPr/>
        </p:nvSpPr>
        <p:spPr>
          <a:xfrm>
            <a:off x="1981383" y="54429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4D4A-DB23-FF5F-956C-D2FA92F75278}"/>
              </a:ext>
            </a:extLst>
          </p:cNvPr>
          <p:cNvSpPr txBox="1"/>
          <p:nvPr/>
        </p:nvSpPr>
        <p:spPr>
          <a:xfrm>
            <a:off x="7487049" y="610873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6E150-0FB7-4791-B53B-EC61D17EB98B}"/>
              </a:ext>
            </a:extLst>
          </p:cNvPr>
          <p:cNvSpPr txBox="1"/>
          <p:nvPr/>
        </p:nvSpPr>
        <p:spPr>
          <a:xfrm>
            <a:off x="7526143" y="5055662"/>
            <a:ext cx="68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K+V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55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A8A26-8996-0B7B-5F46-50052EAE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4</a:t>
            </a:fld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CE289-D905-8EE1-0191-648DAFCA26D2}"/>
              </a:ext>
            </a:extLst>
          </p:cNvPr>
          <p:cNvSpPr txBox="1"/>
          <p:nvPr/>
        </p:nvSpPr>
        <p:spPr>
          <a:xfrm>
            <a:off x="3471565" y="0"/>
            <a:ext cx="5218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Step 3. Differential expression analysis</a:t>
            </a:r>
          </a:p>
          <a:p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CB631-A82F-06C0-5BA6-2A65BBE1F9F3}"/>
              </a:ext>
            </a:extLst>
          </p:cNvPr>
          <p:cNvSpPr/>
          <p:nvPr/>
        </p:nvSpPr>
        <p:spPr>
          <a:xfrm>
            <a:off x="4438291" y="569343"/>
            <a:ext cx="3592901" cy="709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Index for DGE</a:t>
            </a:r>
          </a:p>
          <a:p>
            <a:pPr algn="ctr"/>
            <a:r>
              <a:rPr lang="en-GB" b="0" i="0" dirty="0">
                <a:solidFill>
                  <a:srgbClr val="FFFF00"/>
                </a:solidFill>
                <a:effectLst/>
                <a:latin typeface="ui-monospace"/>
              </a:rPr>
              <a:t>bowtie-build </a:t>
            </a:r>
            <a:r>
              <a:rPr lang="en-GB" b="0" i="0" dirty="0" err="1">
                <a:solidFill>
                  <a:srgbClr val="FFFF00"/>
                </a:solidFill>
                <a:effectLst/>
                <a:latin typeface="ui-monospace"/>
              </a:rPr>
              <a:t>Picea_mature.fa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EBC9E-C449-7B2E-2E61-8F084FAF1B85}"/>
              </a:ext>
            </a:extLst>
          </p:cNvPr>
          <p:cNvSpPr/>
          <p:nvPr/>
        </p:nvSpPr>
        <p:spPr>
          <a:xfrm>
            <a:off x="0" y="9905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 FASTA samples (M)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6412BF-193B-CCF6-C0B0-8E50D939175A}"/>
              </a:ext>
            </a:extLst>
          </p:cNvPr>
          <p:cNvSpPr/>
          <p:nvPr/>
        </p:nvSpPr>
        <p:spPr>
          <a:xfrm>
            <a:off x="9349900" y="7129"/>
            <a:ext cx="28582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 FASTA samples (N)</a:t>
            </a:r>
            <a:endParaRPr lang="en-SE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7B4AF7B-1769-8E1C-F164-AC304730FC40}"/>
              </a:ext>
            </a:extLst>
          </p:cNvPr>
          <p:cNvSpPr/>
          <p:nvPr/>
        </p:nvSpPr>
        <p:spPr>
          <a:xfrm>
            <a:off x="2858247" y="1639018"/>
            <a:ext cx="1448893" cy="9144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Mapping</a:t>
            </a:r>
            <a:endParaRPr lang="en-SE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F80ACF7-7D38-E531-AF98-FB681AEDC2CC}"/>
              </a:ext>
            </a:extLst>
          </p:cNvPr>
          <p:cNvSpPr/>
          <p:nvPr/>
        </p:nvSpPr>
        <p:spPr>
          <a:xfrm>
            <a:off x="8117485" y="1532631"/>
            <a:ext cx="1448893" cy="9144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Mapping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7C43C-0523-E379-C51F-5541CEE12208}"/>
              </a:ext>
            </a:extLst>
          </p:cNvPr>
          <p:cNvSpPr/>
          <p:nvPr/>
        </p:nvSpPr>
        <p:spPr>
          <a:xfrm>
            <a:off x="1946694" y="2971800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 samples (M) count files</a:t>
            </a:r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CB930C-ED01-3062-2768-F958C12BB8E0}"/>
              </a:ext>
            </a:extLst>
          </p:cNvPr>
          <p:cNvSpPr/>
          <p:nvPr/>
        </p:nvSpPr>
        <p:spPr>
          <a:xfrm>
            <a:off x="7611374" y="2899913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 samples (N) count files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7A833-5A56-793B-7963-124E0C3D96F3}"/>
              </a:ext>
            </a:extLst>
          </p:cNvPr>
          <p:cNvSpPr/>
          <p:nvPr/>
        </p:nvSpPr>
        <p:spPr>
          <a:xfrm>
            <a:off x="1946693" y="4347887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Combined count files with M column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9E05EF-C1C5-84AD-2392-9C7F288F87B0}"/>
              </a:ext>
            </a:extLst>
          </p:cNvPr>
          <p:cNvSpPr/>
          <p:nvPr/>
        </p:nvSpPr>
        <p:spPr>
          <a:xfrm>
            <a:off x="7611374" y="4402679"/>
            <a:ext cx="28582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Combined count files with N column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B36EA-308C-D337-6604-6F86DD2CD5AA}"/>
              </a:ext>
            </a:extLst>
          </p:cNvPr>
          <p:cNvSpPr/>
          <p:nvPr/>
        </p:nvSpPr>
        <p:spPr>
          <a:xfrm>
            <a:off x="10469621" y="5441950"/>
            <a:ext cx="16884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 Design file </a:t>
            </a:r>
          </a:p>
          <a:p>
            <a:pPr algn="ctr"/>
            <a:r>
              <a:rPr lang="en-GB" dirty="0"/>
              <a:t>with N rows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FB738-F78B-A798-18E4-523DD59D70F5}"/>
              </a:ext>
            </a:extLst>
          </p:cNvPr>
          <p:cNvSpPr/>
          <p:nvPr/>
        </p:nvSpPr>
        <p:spPr>
          <a:xfrm>
            <a:off x="175432" y="5441950"/>
            <a:ext cx="16884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 Design file </a:t>
            </a:r>
          </a:p>
          <a:p>
            <a:pPr algn="ctr"/>
            <a:r>
              <a:rPr lang="en-GB" dirty="0"/>
              <a:t>with M rows</a:t>
            </a:r>
            <a:endParaRPr lang="en-SE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C60BD67-0CDA-1E7A-B457-0EB445003D35}"/>
              </a:ext>
            </a:extLst>
          </p:cNvPr>
          <p:cNvSpPr/>
          <p:nvPr/>
        </p:nvSpPr>
        <p:spPr>
          <a:xfrm>
            <a:off x="2651369" y="5476495"/>
            <a:ext cx="1448893" cy="9144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DESeq2</a:t>
            </a:r>
            <a:endParaRPr lang="en-SE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82F3898-95D7-8D83-F59D-C22EEBA67D61}"/>
              </a:ext>
            </a:extLst>
          </p:cNvPr>
          <p:cNvSpPr/>
          <p:nvPr/>
        </p:nvSpPr>
        <p:spPr>
          <a:xfrm>
            <a:off x="8421164" y="5527066"/>
            <a:ext cx="1448893" cy="9144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DESeq2</a:t>
            </a:r>
            <a:endParaRPr lang="en-S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6D01B7-D44E-7A82-FDC7-6E9A9537366F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275372" y="921529"/>
            <a:ext cx="1582875" cy="117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55B1C-D11C-D7B6-6AB9-C8D80FEA79C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07140" y="1308007"/>
            <a:ext cx="1773915" cy="78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653AB4-2CA6-46B5-2A2A-2A27505B742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566378" y="945286"/>
            <a:ext cx="1211802" cy="104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EF4F1-0B02-C5FA-7B8D-63848E500E8E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6074649" y="1308007"/>
            <a:ext cx="2042836" cy="681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35D079-BBF7-B73D-0DDC-D6DD83020D7D}"/>
              </a:ext>
            </a:extLst>
          </p:cNvPr>
          <p:cNvCxnSpPr>
            <a:cxnSpLocks/>
          </p:cNvCxnSpPr>
          <p:nvPr/>
        </p:nvCxnSpPr>
        <p:spPr>
          <a:xfrm>
            <a:off x="3598780" y="2495191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28046F-7E5F-938A-EBF9-E6B77F24F972}"/>
              </a:ext>
            </a:extLst>
          </p:cNvPr>
          <p:cNvCxnSpPr>
            <a:cxnSpLocks/>
          </p:cNvCxnSpPr>
          <p:nvPr/>
        </p:nvCxnSpPr>
        <p:spPr>
          <a:xfrm>
            <a:off x="8841931" y="2423304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BB6C92-B943-7769-DD43-88A4455D0DF8}"/>
              </a:ext>
            </a:extLst>
          </p:cNvPr>
          <p:cNvCxnSpPr>
            <a:cxnSpLocks/>
          </p:cNvCxnSpPr>
          <p:nvPr/>
        </p:nvCxnSpPr>
        <p:spPr>
          <a:xfrm>
            <a:off x="3471565" y="3814313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D13764-7D71-DC18-5D41-B31AE4F8BBFC}"/>
              </a:ext>
            </a:extLst>
          </p:cNvPr>
          <p:cNvCxnSpPr>
            <a:cxnSpLocks/>
          </p:cNvCxnSpPr>
          <p:nvPr/>
        </p:nvCxnSpPr>
        <p:spPr>
          <a:xfrm>
            <a:off x="8841931" y="3814312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44E09-E4DE-2136-F991-D178D95885E2}"/>
              </a:ext>
            </a:extLst>
          </p:cNvPr>
          <p:cNvCxnSpPr>
            <a:cxnSpLocks/>
          </p:cNvCxnSpPr>
          <p:nvPr/>
        </p:nvCxnSpPr>
        <p:spPr>
          <a:xfrm>
            <a:off x="3375815" y="4965341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2652C-6397-CD86-6047-02A6F616BE73}"/>
              </a:ext>
            </a:extLst>
          </p:cNvPr>
          <p:cNvCxnSpPr>
            <a:cxnSpLocks/>
          </p:cNvCxnSpPr>
          <p:nvPr/>
        </p:nvCxnSpPr>
        <p:spPr>
          <a:xfrm>
            <a:off x="8875126" y="5023982"/>
            <a:ext cx="0" cy="47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FCCF3-961C-857C-551E-9F4241114ECC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1946693" y="5933695"/>
            <a:ext cx="70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4E1446-94C5-B848-546A-C525F1FE3CA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870057" y="5984266"/>
            <a:ext cx="516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6A934C-8B4A-FD17-71F0-67B0D29C4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42309"/>
              </p:ext>
            </p:extLst>
          </p:nvPr>
        </p:nvGraphicFramePr>
        <p:xfrm>
          <a:off x="902208" y="7557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006059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49287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56040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33120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121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 3</a:t>
                      </a:r>
                      <a:endParaRPr lang="en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 (Old 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ZE (Old 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Novel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Known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Novel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Known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Identified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Filtered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DE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316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F4847F-2D92-8074-564A-E574F5E4C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3713"/>
              </p:ext>
            </p:extLst>
          </p:nvPr>
        </p:nvGraphicFramePr>
        <p:xfrm>
          <a:off x="902208" y="3426691"/>
          <a:ext cx="10515600" cy="283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567788050"/>
                    </a:ext>
                  </a:extLst>
                </a:gridCol>
                <a:gridCol w="1580320">
                  <a:extLst>
                    <a:ext uri="{9D8B030D-6E8A-4147-A177-3AD203B41FA5}">
                      <a16:colId xmlns:a16="http://schemas.microsoft.com/office/drawing/2014/main" val="2705818957"/>
                    </a:ext>
                  </a:extLst>
                </a:gridCol>
                <a:gridCol w="1416281">
                  <a:extLst>
                    <a:ext uri="{9D8B030D-6E8A-4147-A177-3AD203B41FA5}">
                      <a16:colId xmlns:a16="http://schemas.microsoft.com/office/drawing/2014/main" val="1746234919"/>
                    </a:ext>
                  </a:extLst>
                </a:gridCol>
                <a:gridCol w="1329922">
                  <a:extLst>
                    <a:ext uri="{9D8B030D-6E8A-4147-A177-3AD203B41FA5}">
                      <a16:colId xmlns:a16="http://schemas.microsoft.com/office/drawing/2014/main" val="107081681"/>
                    </a:ext>
                  </a:extLst>
                </a:gridCol>
                <a:gridCol w="1321286">
                  <a:extLst>
                    <a:ext uri="{9D8B030D-6E8A-4147-A177-3AD203B41FA5}">
                      <a16:colId xmlns:a16="http://schemas.microsoft.com/office/drawing/2014/main" val="681087488"/>
                    </a:ext>
                  </a:extLst>
                </a:gridCol>
                <a:gridCol w="1122662">
                  <a:extLst>
                    <a:ext uri="{9D8B030D-6E8A-4147-A177-3AD203B41FA5}">
                      <a16:colId xmlns:a16="http://schemas.microsoft.com/office/drawing/2014/main" val="1617113049"/>
                    </a:ext>
                  </a:extLst>
                </a:gridCol>
                <a:gridCol w="1154329">
                  <a:extLst>
                    <a:ext uri="{9D8B030D-6E8A-4147-A177-3AD203B41FA5}">
                      <a16:colId xmlns:a16="http://schemas.microsoft.com/office/drawing/2014/main" val="2211317933"/>
                    </a:ext>
                  </a:extLst>
                </a:gridCol>
              </a:tblGrid>
              <a:tr h="4766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TAB4</a:t>
                      </a:r>
                      <a:endParaRPr lang="en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 (New)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ZE (New)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30371"/>
                  </a:ext>
                </a:extLst>
              </a:tr>
              <a:tr h="476675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Novel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Known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Variant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Novel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Known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Variant</a:t>
                      </a:r>
                      <a:endParaRPr lang="en-S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44360"/>
                  </a:ext>
                </a:extLst>
              </a:tr>
              <a:tr h="47667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Identified by pipeline, Non-Redundant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01001"/>
                  </a:ext>
                </a:extLst>
              </a:tr>
              <a:tr h="47667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Filtered with P criteria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70983"/>
                  </a:ext>
                </a:extLst>
              </a:tr>
              <a:tr h="76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DE, Filtered with P criteria</a:t>
                      </a:r>
                      <a:endParaRPr lang="en-S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6896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DFF2E-4F28-8FB6-276D-9096367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53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48F7DF-87D5-4FF0-7B49-06C29E25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" y="1"/>
            <a:ext cx="2780411" cy="37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928624" y="376210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9159240" y="52451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 New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6D55C-9EB7-178B-2650-343285F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6</a:t>
            </a:fld>
            <a:endParaRPr lang="en-SE"/>
          </a:p>
        </p:txBody>
      </p:sp>
      <p:pic>
        <p:nvPicPr>
          <p:cNvPr id="6" name="Picture 5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7126C1FD-B296-B765-68C0-13CDB5F9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2" y="421783"/>
            <a:ext cx="8519794" cy="60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245360" y="69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8802265" y="328136"/>
            <a:ext cx="96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ZE New</a:t>
            </a:r>
            <a:endParaRPr lang="en-SE" b="1" dirty="0">
              <a:solidFill>
                <a:srgbClr val="FF0000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7E19E6-1DD8-FDDD-DF69-317B47BD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" y="22598"/>
            <a:ext cx="3817866" cy="313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5A7BD-09CF-AF68-A63D-1C1982BB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7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31A41-51BB-74AF-C7AE-506BECE0C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568" y="0"/>
            <a:ext cx="833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5A1-8FCE-8009-F0C6-B5860924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0"/>
            <a:ext cx="10515600" cy="1325563"/>
          </a:xfrm>
        </p:spPr>
        <p:txBody>
          <a:bodyPr/>
          <a:lstStyle/>
          <a:p>
            <a:r>
              <a:rPr lang="en-GB" dirty="0"/>
              <a:t>Combined PCA for SE and ZE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E9D8-7DBD-0C16-F450-FFFC8021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89D-8244-4BA1-8EEE-CE9B0B360193}" type="slidenum">
              <a:rPr lang="en-SE" smtClean="0"/>
              <a:t>8</a:t>
            </a:fld>
            <a:endParaRPr lang="en-SE"/>
          </a:p>
        </p:txBody>
      </p:sp>
      <p:pic>
        <p:nvPicPr>
          <p:cNvPr id="6" name="Picture 5" descr="A graph with a dot in the center&#10;&#10;Description automatically generated">
            <a:extLst>
              <a:ext uri="{FF2B5EF4-FFF2-40B4-BE49-F238E27FC236}">
                <a16:creationId xmlns:a16="http://schemas.microsoft.com/office/drawing/2014/main" id="{6B6A36FD-0A7E-8842-F829-560D10B9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12"/>
            <a:ext cx="12192000" cy="53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2E392-BD04-B8A4-E2B1-3F425BAF6F9C}"/>
              </a:ext>
            </a:extLst>
          </p:cNvPr>
          <p:cNvSpPr txBox="1"/>
          <p:nvPr/>
        </p:nvSpPr>
        <p:spPr>
          <a:xfrm>
            <a:off x="2227072" y="3281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SE/ZE Old</a:t>
            </a:r>
            <a:endParaRPr lang="en-SE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58FD-A353-C016-273A-CCD10E3D3EFB}"/>
              </a:ext>
            </a:extLst>
          </p:cNvPr>
          <p:cNvSpPr txBox="1"/>
          <p:nvPr/>
        </p:nvSpPr>
        <p:spPr>
          <a:xfrm>
            <a:off x="7516876" y="330660"/>
            <a:ext cx="35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SE/ZE New, P-criteria</a:t>
            </a:r>
            <a:endParaRPr lang="en-SE" b="1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3DD6A2-6F00-B57B-BEC9-BBC4D022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1" y="1083564"/>
            <a:ext cx="3671317" cy="52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697C5-13A4-36A8-1821-206663EB2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661255"/>
              </p:ext>
            </p:extLst>
          </p:nvPr>
        </p:nvGraphicFramePr>
        <p:xfrm>
          <a:off x="9024619" y="881550"/>
          <a:ext cx="2466341" cy="520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144241-FEEE-494C-6EC4-A57DCEA5D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460758"/>
              </p:ext>
            </p:extLst>
          </p:nvPr>
        </p:nvGraphicFramePr>
        <p:xfrm>
          <a:off x="3952240" y="927349"/>
          <a:ext cx="4564576" cy="5529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287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651</Words>
  <Application>Microsoft Office PowerPoint</Application>
  <PresentationFormat>Widescreen</PresentationFormat>
  <Paragraphs>201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ui-monospace</vt:lpstr>
      <vt:lpstr>Office Theme</vt:lpstr>
      <vt:lpstr>Comparison of old and new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PCA for SE and ZE</vt:lpstr>
      <vt:lpstr>PowerPoint Presentation</vt:lpstr>
      <vt:lpstr>PowerPoint Presentation</vt:lpstr>
      <vt:lpstr>PowerPoint Presentation</vt:lpstr>
      <vt:lpstr>PowerPoint Presentation</vt:lpstr>
      <vt:lpstr>SE New With P criteria,  Pvalue=0.01, Log2FC threshold=0.5, Padj method= ‘BH’ </vt:lpstr>
      <vt:lpstr>PowerPoint Presentation</vt:lpstr>
      <vt:lpstr>PowerPoint Presentation</vt:lpstr>
      <vt:lpstr>PowerPoint Presentation</vt:lpstr>
      <vt:lpstr>PowerPoint Presentation</vt:lpstr>
      <vt:lpstr>Members of miRNA families in SE and ZE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Zaigam Rizvi</dc:creator>
  <cp:lastModifiedBy>Ahsan Zaigam Rizvi</cp:lastModifiedBy>
  <cp:revision>145</cp:revision>
  <dcterms:created xsi:type="dcterms:W3CDTF">2024-08-14T08:26:35Z</dcterms:created>
  <dcterms:modified xsi:type="dcterms:W3CDTF">2025-05-20T09:25:42Z</dcterms:modified>
</cp:coreProperties>
</file>