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</p:sldIdLst>
  <p:sldSz cx="12192000" cy="6858000"/>
  <p:notesSz cx="6858000" cy="18573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47A0234-814F-4E6A-B224-E697E3248CF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515DD6-8B5C-424D-A457-BE06B9DD40F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E63BA0C-1730-4912-A683-67E24CC112A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FF0448-22AE-421B-8288-CEF68B5B862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64D8DA1-83F2-4546-AAF6-27B26383A64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5CDACF-76B2-4E76-8883-ED9773B4454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017C94-8BCE-4B4E-AF77-19D9E9E488F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80360" y="1168560"/>
            <a:ext cx="6431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Click to edit Master title style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" name="Line 2"/>
          <p:cNvSpPr/>
          <p:nvPr/>
        </p:nvSpPr>
        <p:spPr>
          <a:xfrm>
            <a:off x="2880360" y="3648960"/>
            <a:ext cx="6431040" cy="360"/>
          </a:xfrm>
          <a:prstGeom prst="line">
            <a:avLst/>
          </a:prstGeom>
          <a:ln w="6480">
            <a:solidFill>
              <a:srgbClr val="00b0f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Click to edit the outline text format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Second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Third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Fourth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Fifth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Sixth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Seventh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Click to edit Master title style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690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Click to edit the outline text format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Second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Third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Fourth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Fifth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Sixth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Seventh Outline LevelClick to edit Master text styles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Second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Third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Fourth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Fifth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9" name="Line 3"/>
          <p:cNvSpPr/>
          <p:nvPr/>
        </p:nvSpPr>
        <p:spPr>
          <a:xfrm>
            <a:off x="838080" y="1296360"/>
            <a:ext cx="10515600" cy="360"/>
          </a:xfrm>
          <a:prstGeom prst="line">
            <a:avLst/>
          </a:prstGeom>
          <a:ln w="6480">
            <a:solidFill>
              <a:srgbClr val="00b0f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838080" y="631044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12B73C6-702D-4E00-8C83-582096E555F4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Click to edit Master title style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98b6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Click to edit the outline text format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8b98b6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Second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98b6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Third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8b98b6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Fourth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98b6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Fifth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98b6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Sixth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b98b6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Seventh Outline LevelClick to edit Master text styles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ftr"/>
          </p:nvPr>
        </p:nvSpPr>
        <p:spPr>
          <a:xfrm>
            <a:off x="838080" y="631044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249471-E0F6-467C-B2DA-CC40D82B1502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Click to edit Master title style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SemiBold"/>
              </a:rPr>
              <a:t>Click to edit the outline text format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SemiBold"/>
              </a:rPr>
              <a:t>Second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SemiBold"/>
              </a:rPr>
              <a:t>Third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SemiBold"/>
              </a:rPr>
              <a:t>Fourth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SemiBold"/>
              </a:rPr>
              <a:t>Fifth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SemiBold"/>
              </a:rPr>
              <a:t>Sixth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SemiBold"/>
              </a:rPr>
              <a:t>Seventh Outline LevelClick to edit Master text styles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Second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Third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Fourth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Fifth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Click to edit the outline text format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Second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Third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Fourth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Fifth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Sixth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Seventh Outline LevelClick to edit Master text styles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838080" y="631044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03C5D1-4226-44F0-89C7-AF419A4CD50B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Click to edit Master title style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Click to edit the outline text format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Second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Third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Fourth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Fifth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Sixth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Seventh Outline LevelClick icon to add picture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Click to edit the outline text format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Second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Third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Fourth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Fifth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Sixth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Seventh Outline LevelClick to edit Master text styles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ftr"/>
          </p:nvPr>
        </p:nvSpPr>
        <p:spPr>
          <a:xfrm>
            <a:off x="838080" y="631044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A37341-EC41-47EC-9037-09D9F2F3FE8F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Click to edit Master title style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Click to edit the outline text format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Second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Third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Fourth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Fifth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Sixth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Seventh Outline LevelClick to edit Master text styles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Second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Third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Fourth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Fifth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Click to edit the outline text format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Second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Third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Fourth Outline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Fifth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Sixth Outline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Seventh Outline LevelClick to edit Master text styles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1" marL="685800" indent="-2282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Second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2" marL="1143000" indent="-2282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Third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3" marL="1600200" indent="-2282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Fourth level</a:t>
            </a:r>
            <a:endParaRPr b="0" lang="en-US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lvl="4" marL="2057400" indent="-2282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Fifth level</a:t>
            </a:r>
            <a:endParaRPr b="0" lang="en-US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195" name="Line 4"/>
          <p:cNvSpPr/>
          <p:nvPr/>
        </p:nvSpPr>
        <p:spPr>
          <a:xfrm>
            <a:off x="838080" y="1364040"/>
            <a:ext cx="10515600" cy="360"/>
          </a:xfrm>
          <a:prstGeom prst="line">
            <a:avLst/>
          </a:prstGeom>
          <a:ln w="6480">
            <a:solidFill>
              <a:srgbClr val="00b0f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5"/>
          <p:cNvSpPr>
            <a:spLocks noGrp="1"/>
          </p:cNvSpPr>
          <p:nvPr>
            <p:ph type="ftr"/>
          </p:nvPr>
        </p:nvSpPr>
        <p:spPr>
          <a:xfrm>
            <a:off x="838080" y="631044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AA3449-8B5D-4B5F-B271-44E16CC719C3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49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4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64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880360" y="1168560"/>
            <a:ext cx="64310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Data Science Capstone project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2880360" y="3731400"/>
            <a:ext cx="64310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Md Ahsan Habib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09/01/2021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838080" y="153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Data wrangling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Describe how data were processed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You need to present your data wrangling process using key phrases and flowcharts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Add the GitHub URL of your completed data wrangling related notebooks, as an external reference and peer-review purpose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6ADB8B-D975-40AA-80E7-7DB45345ACF1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EDA with data visualization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Summarize what charts were plotted and why used those charts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Add the GitHub URL of your completed EDA with data visualization notebook, as an external reference and peer-review purpose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0B72D1A-84DF-4C43-B529-40AD94428071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EDA with SQL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Summarize performed SQL queries using bullet points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Add the GitHub URL of your completed EDA with SQL notebook, as an external reference and peer-review purpose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E623E1C-81C4-4002-A3E5-E922437976B2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Build an interactive map with Folium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Summarize what map objects such as markers, circles, lines, etc. you created and added to a folium map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Explain why you added those objects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Add the GitHub URL of your completed interactive map with Folium map, as an external reference and peer-review purpose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CBBCB89-9495-46D6-A5BC-71085AE3DCC2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Build a Dashboard with Plotly Dash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Summarize what plots/graphs and interactions you have added to a dashboard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Explain why you added those plots and interactions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Add the GitHub URL of your completed Plotly Dash lab, as an external reference and peer-review purpose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732EE5C-AA9B-4370-9F04-D00F1799D686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Predictive analysis (Classification)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Summarize how you built, evaluated, improved, and found the best performing classification model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You need present your model development process using key phrases and flowchart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Add the GitHub URL of your completed predictive analysis lab, as an external reference and peer-review purpose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8B5B31A-DF07-4D4C-B58C-3AD88BF837F0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Results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285080" y="1825560"/>
            <a:ext cx="7068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Exploratory data analysis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Interactive analytics demo in screenshots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Predictive analysis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Picture 4" descr=""/>
          <p:cNvPicPr/>
          <p:nvPr/>
        </p:nvPicPr>
        <p:blipFill>
          <a:blip r:embed="rId1"/>
          <a:stretch/>
        </p:blipFill>
        <p:spPr>
          <a:xfrm>
            <a:off x="979560" y="1831680"/>
            <a:ext cx="3194280" cy="3194280"/>
          </a:xfrm>
          <a:prstGeom prst="rect">
            <a:avLst/>
          </a:prstGeom>
          <a:ln>
            <a:noFill/>
          </a:ln>
        </p:spPr>
      </p:pic>
      <p:sp>
        <p:nvSpPr>
          <p:cNvPr id="29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3279F09-69AF-4CD9-9241-C7AF1BD7B0FB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EDA with Visualization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82572D7-AFEF-4A90-A4B4-43E6A45E3286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Flight Number vs. Launch Site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839880" y="2057400"/>
            <a:ext cx="3000600" cy="388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a scatter plot of Flight Number vs. Launch Site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the screenshot of the scatter plot with explanations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D05DA5F-3669-4D17-B2D8-2FC18C7589AD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3931920" y="1808280"/>
            <a:ext cx="8133840" cy="39524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Payload vs. Launch Site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a scatter plot of Payload vs. Launch Site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the screenshot of the scatter plot with explanations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ACACE1F-0E28-4C93-BBCB-9BECD80EF5EF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3840480" y="1645920"/>
            <a:ext cx="8105400" cy="38764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Outline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pic>
        <p:nvPicPr>
          <p:cNvPr id="240" name="Picture 13" descr=""/>
          <p:cNvPicPr/>
          <p:nvPr/>
        </p:nvPicPr>
        <p:blipFill>
          <a:blip r:embed="rId1"/>
          <a:stretch/>
        </p:blipFill>
        <p:spPr>
          <a:xfrm>
            <a:off x="1450800" y="2025720"/>
            <a:ext cx="3194280" cy="319428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Executive 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Appendix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0FD28F9-09E8-4860-AFF8-FB82E790B4A7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Success rate vs. Orbit type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a barchart for the success rate of each orbit type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the screenshot of the scatter plot with explanations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3593174-A4ED-4224-8FA9-2667058CEA72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5482800" y="2095920"/>
            <a:ext cx="4209840" cy="293328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Flight Number vs. Orbit type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a scatter point of Flight number vs. Orbit type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the screenshot of the scatter plot with explanations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5FAEB8D-F160-44A0-8B91-3CAD1F5356C0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4185720" y="2057400"/>
            <a:ext cx="7792920" cy="37080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Payload vs. Orbit type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a scatter point of payload vs. orbit type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the screenshot of the scatter plot with explanations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BF653C5-0C32-4D2D-A7C1-1F556E221A71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3931920" y="1411920"/>
            <a:ext cx="8057880" cy="38001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Launch success yearly trend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a line chart of yearly average success rate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the screenshot of the scatter plot with explanations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5A9603E-0796-4DAE-A6C8-B107DC24080B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5394960" y="1828800"/>
            <a:ext cx="5371920" cy="36576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EDA with SQL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C37FE31-72F9-43FA-B967-CAF77FFBC7DE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All launch site names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Find the names of the unique launch sites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%%sql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select unique(launch_site) from spacextable;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Present your query result with a short explanation here.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389C0DE-32BD-4ECD-8432-DF8BB0683CF0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9875520" y="3368520"/>
            <a:ext cx="1371600" cy="236916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Launch site names begin with `CCA`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Find all launch sites begin with `CCA`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%%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select launch_site from spacextable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where launch_site like 'CCA%' limit 5;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84A3116-C003-41F1-8894-35F0911F4A8D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9692640" y="2926080"/>
            <a:ext cx="1171080" cy="220932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Total payload mass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Calculate the total payload carried by boosters from NASA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%%sql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select sum(payload_mass__kg_) as sumpayload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from spacextable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where payload like '%CRS%';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F7C994F-4737-449C-AD04-4C669A9C2273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7300440" y="4284720"/>
            <a:ext cx="1569240" cy="138456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Average payload mass by F9 v1.1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Calculate the average payload mass carried by booster version F9 v1.1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%%sql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select avg(payload_mass__kg_) from spacextable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where booster_version like 'F9 v1.1';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047BDA6-84BF-4BC0-8BBD-7BC87DAB5C45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3291840" y="4636440"/>
            <a:ext cx="1463040" cy="130716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First successful ground landing date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Find the date when the first successful landing outcome in ground pad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select unique(mission_outcome) from spacextable;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select min(date) from spacextable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where landing__outcome like '%Success%';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1D9469C-02BB-4316-9EA3-A5819C16843C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3734280" y="4846320"/>
            <a:ext cx="1294920" cy="10951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Executive Summary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285080" y="1825560"/>
            <a:ext cx="7068240" cy="44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Summary of methodologies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Summary of all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Picture 5" descr=""/>
          <p:cNvPicPr/>
          <p:nvPr/>
        </p:nvPicPr>
        <p:blipFill>
          <a:blip r:embed="rId1"/>
          <a:stretch/>
        </p:blipFill>
        <p:spPr>
          <a:xfrm>
            <a:off x="1090440" y="2302920"/>
            <a:ext cx="3194280" cy="3194280"/>
          </a:xfrm>
          <a:prstGeom prst="rect">
            <a:avLst/>
          </a:prstGeom>
          <a:ln>
            <a:noFill/>
          </a:ln>
        </p:spPr>
      </p:pic>
      <p:sp>
        <p:nvSpPr>
          <p:cNvPr id="24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16C27AE-E90B-4ED6-9505-49099C6FC866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Successful drone ship landing with payload between 4000 and 6000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select booster_version from spacextable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where payload_mass__kg_ between 4000 and 6000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and  landing__outcome = 'Success (drone ship)';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089CF35-1B1C-4E63-9C7D-BEBD438997A1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1593000" y="4109400"/>
            <a:ext cx="3161880" cy="219996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Total number of successful and failure mission outcomes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select count(mission_outcome) as num_successful_landing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from spacextable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where mission_outcome like '%Success%';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select count(mission_outcome) as num_failure_landing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from spacextable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where mission_outcome like '%Failure%';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28237C6-E3E8-4C63-A755-EEA6F89156DE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9418320" y="2743200"/>
            <a:ext cx="2028600" cy="272376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Boosters carried </a:t>
            </a: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maximum </a:t>
            </a:r>
            <a:r>
              <a:rPr b="1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payload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select booster_version, payload_mass__kg_ from spacextable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where payload_mass__kg_ = (select max(payload_mass__kg_) from spacextable);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F94A1A6-E7F9-42BC-9429-3A5B78B7277F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1"/>
          <a:stretch/>
        </p:blipFill>
        <p:spPr>
          <a:xfrm>
            <a:off x="1645920" y="3840480"/>
            <a:ext cx="3342960" cy="225720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2015 launch records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select landing__outcome, booster_version, launch_site, DATE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from spacextable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where landing__outcome = 'Failure (drone ship)'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and date like '%2015%';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78EA1B9-0A8E-44D2-9AE3-E8E0775A09DC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1684440" y="4572000"/>
            <a:ext cx="8229600" cy="116172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38080" y="8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Rank success count between 2010-06-04 and 2017-03-20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select count(*) as landout, date from spacextable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where date between '2010-06-04 ' and '2017-03-20'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and landing__outcome = 'Success (ground pad)'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or landing__outcome = 'Failure (drone ship)'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group by date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order by date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desc;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529E4EC-CF58-42C8-A96D-CEFD1687EADB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5913360" y="4742280"/>
            <a:ext cx="2133360" cy="202428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Interactive map with Folium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075E814-5199-4ADD-BEF6-90D5F2294F8A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&lt;Folium map screenshot 1&gt;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Replace &lt;Folium map screenshot 1&gt; title with an appropriate title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the screenshot of all launch sites’ location markers on a global map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Explain the important elements and findings on the screenshot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917DF39-042B-4C97-8173-1765C842249A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&lt;Folium map screenshot 2&gt;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Replace &lt;Folium map screenshot 2&gt; title with an appropriate title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the screenshot of color-labeled launch records on the map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Explain the important elements and findings on the screenshot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9245647-424A-49D8-BD17-3273D36DA13F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&lt;Folium map screenshot 3&gt;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Replace &lt;Folium map screenshot 3&gt; title with an appropriate title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the screenshot of a selected launch site to its proximities such as railway, highway, coastline, with distance calculated and displayed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Explain the important elements and findings on the screenshot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4511AC8-404E-4AB7-9607-707AAE6D1382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Build a Dashboard with Plotly Dash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F427592-7DBA-4602-A2EF-0F1B3E72D170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Introduction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pic>
        <p:nvPicPr>
          <p:cNvPr id="248" name="Picture 6" descr=""/>
          <p:cNvPicPr/>
          <p:nvPr/>
        </p:nvPicPr>
        <p:blipFill>
          <a:blip r:embed="rId1"/>
          <a:stretch/>
        </p:blipFill>
        <p:spPr>
          <a:xfrm>
            <a:off x="994320" y="2261880"/>
            <a:ext cx="3053880" cy="305388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4285080" y="1825560"/>
            <a:ext cx="7068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Project background and 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Problems you want to find answers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3EAFC08-F523-429D-9C57-21D3F8EA36F2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&lt;Dashboard screenshot 1&gt;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2DEB37C-115D-442E-8CBF-40D8DAE7A158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1828800" y="1554480"/>
            <a:ext cx="8229240" cy="495252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&lt;Dashboard screenshot 2&gt;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90A61A9-BB14-4344-8A3E-9DB6CA1BD898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2530440" y="2082960"/>
            <a:ext cx="7267320" cy="435240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&lt;Dashboard screenshot 3&gt;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064B9EF-8E85-4B44-92DE-3CF1E7D4108D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1368000" y="1777680"/>
            <a:ext cx="8324640" cy="471456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Predictive analysis (Classification)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C092A6D-B0BF-4088-8472-DAABB19A59C2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Classification Accuracy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Visualize all the built model accuracy for all built models, in a barchart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Find which model has the highest classification accuracy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6C453BF-29D9-42B1-926E-80C7C1374002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5303520" y="1736280"/>
            <a:ext cx="4954320" cy="3475800"/>
          </a:xfrm>
          <a:prstGeom prst="rect">
            <a:avLst/>
          </a:prstGeom>
          <a:ln>
            <a:noFill/>
          </a:ln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Confusion Matrix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Show the confusion matrix of the best performing model with explanation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39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FD56F54-2674-447B-B2D6-CBEF9733232D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5669280" y="1752840"/>
            <a:ext cx="3095280" cy="2361960"/>
          </a:xfrm>
          <a:prstGeom prst="rect">
            <a:avLst/>
          </a:prstGeom>
          <a:ln>
            <a:noFill/>
          </a:ln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CONCLUSION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4544280" y="1825560"/>
            <a:ext cx="68090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Point 1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Point 2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Point 3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Point 4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…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pic>
        <p:nvPicPr>
          <p:cNvPr id="401" name="Content Placeholder 5" descr=""/>
          <p:cNvPicPr/>
          <p:nvPr/>
        </p:nvPicPr>
        <p:blipFill>
          <a:blip r:embed="rId1"/>
          <a:stretch/>
        </p:blipFill>
        <p:spPr>
          <a:xfrm>
            <a:off x="1126080" y="2113920"/>
            <a:ext cx="3053880" cy="3053880"/>
          </a:xfrm>
          <a:prstGeom prst="rect">
            <a:avLst/>
          </a:prstGeom>
          <a:ln>
            <a:noFill/>
          </a:ln>
        </p:spPr>
      </p:pic>
      <p:sp>
        <p:nvSpPr>
          <p:cNvPr id="40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2B8E684-FE24-414C-A4FA-2ADE0C582F40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APPENDIX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4544280" y="1825560"/>
            <a:ext cx="68090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Include any relevant assets like Python code snippets, SQL queries, charts, Notebook outputs, or data sets that you may have created during this project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pic>
        <p:nvPicPr>
          <p:cNvPr id="405" name="Content Placeholder 3" descr=""/>
          <p:cNvPicPr/>
          <p:nvPr/>
        </p:nvPicPr>
        <p:blipFill>
          <a:blip r:embed="rId1"/>
          <a:stretch/>
        </p:blipFill>
        <p:spPr>
          <a:xfrm>
            <a:off x="1055880" y="1849680"/>
            <a:ext cx="3194280" cy="3194280"/>
          </a:xfrm>
          <a:prstGeom prst="rect">
            <a:avLst/>
          </a:prstGeom>
          <a:ln>
            <a:noFill/>
          </a:ln>
        </p:spPr>
      </p:pic>
      <p:sp>
        <p:nvSpPr>
          <p:cNvPr id="40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6734C69-2F02-4AF4-B5A1-E258B034B042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Methodology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285080" y="1825560"/>
            <a:ext cx="7068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Data collection methodology: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Describe how data were collected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Perform data wrangling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Describe how data were processed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Perform exploratory data analysis (EDA) using visualization and 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Perform interactive visual analytics using Folium and Plotly Dash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Perform predictive analysis using classification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How to build, tune, evaluate classification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Picture 4" descr=""/>
          <p:cNvPicPr/>
          <p:nvPr/>
        </p:nvPicPr>
        <p:blipFill>
          <a:blip r:embed="rId1"/>
          <a:stretch/>
        </p:blipFill>
        <p:spPr>
          <a:xfrm>
            <a:off x="979560" y="1831680"/>
            <a:ext cx="3194280" cy="3194280"/>
          </a:xfrm>
          <a:prstGeom prst="rect">
            <a:avLst/>
          </a:prstGeom>
          <a:ln>
            <a:noFill/>
          </a:ln>
        </p:spPr>
      </p:pic>
      <p:sp>
        <p:nvSpPr>
          <p:cNvPr id="25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0527C05-D6E9-4B91-9A15-EC4C853D0027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Methodology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6BA741C-A36F-4EE8-99CD-40CA0A3F080D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838080" y="153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Data collection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Describe how data sets were collected. 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 marL="228600" indent="-228240">
              <a:lnSpc>
                <a:spcPct val="9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You need to present your data collection process use key phrases and flowcharts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CBF6FB9-C4EB-40E1-B01F-E0149DC9635D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Data collection – SpaceX API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SemiBold"/>
              </a:rPr>
              <a:t>Added a flowchart of SpaceX API calls here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Present your data collection with SpaceX REST calls using key phrases and flowcharts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Add the GitHub URL of the completed SpaceX API calls notebook (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must include completed code cell and outcome cell</a:t>
            </a: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), as an external reference and peer-review purpose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C26863-C877-4BBA-ACE6-59DA71D347C0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IBM Plex Mono SemiBold"/>
                <a:ea typeface="IBM Plex Mono SemiBold"/>
              </a:rPr>
              <a:t>Data collection – Web scraping</a:t>
            </a:r>
            <a:endParaRPr b="0" lang="en-US" sz="1800" spc="-1" strike="noStrike">
              <a:solidFill>
                <a:srgbClr val="005493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SemiBold"/>
              </a:rPr>
              <a:t>Add a flowchart of web scraping here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Present your web scraping process use key phrases and flowcharts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Add the GitHub URL of the completed web scraping notebook, as an external reference and peer-review purpose</a:t>
            </a:r>
            <a:endParaRPr b="0" lang="en-US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IBM Plex Mono Text"/>
            </a:endParaRPr>
          </a:p>
        </p:txBody>
      </p:sp>
      <p:sp>
        <p:nvSpPr>
          <p:cNvPr id="26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1347644-E7D2-44FC-A235-79F3B126F9E9}" type="slidenum">
              <a:rPr b="0" lang="en-US" sz="1200" spc="-1" strike="noStrike">
                <a:solidFill>
                  <a:srgbClr val="b2b9cb"/>
                </a:solidFill>
                <a:uFill>
                  <a:solidFill>
                    <a:srgbClr val="ffffff"/>
                  </a:solidFill>
                </a:uFill>
                <a:latin typeface="IBM Plex Mono Tex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SLIDE_TEMPLATE_skill_network</Template>
  <TotalTime>1913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2021-04-29T18:58:34Z</dcterms:created>
  <dc:creator>YAN Luo</dc:creator>
  <dc:description/>
  <dc:language>en-US</dc:language>
  <cp:lastModifiedBy/>
  <dcterms:modified xsi:type="dcterms:W3CDTF">2021-09-01T17:40:14Z</dcterms:modified>
  <cp:revision>391</cp:revision>
  <dc:subject/>
  <dc:title> &lt;Title&gt;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0x010100EECD86F56755A646AC8AFCBCBD967F21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47</vt:i4>
  </property>
</Properties>
</file>