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80" r:id="rId5"/>
    <p:sldId id="261" r:id="rId6"/>
    <p:sldId id="260" r:id="rId7"/>
    <p:sldId id="281" r:id="rId8"/>
    <p:sldId id="282" r:id="rId9"/>
    <p:sldId id="283" r:id="rId10"/>
    <p:sldId id="263" r:id="rId11"/>
    <p:sldId id="264" r:id="rId12"/>
    <p:sldId id="265" r:id="rId13"/>
    <p:sldId id="266" r:id="rId14"/>
    <p:sldId id="284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C4E49-8593-42C5-BA68-2AE123E3F14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193A-DD0A-4917-810E-7EAE71BCA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193A-DD0A-4917-810E-7EAE71BCA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we can built</a:t>
            </a:r>
            <a:r>
              <a:rPr lang="en-US" baseline="0" dirty="0" smtClean="0"/>
              <a:t> intelligent agent? Agent sense/percept from environment. </a:t>
            </a:r>
            <a:r>
              <a:rPr lang="en-US" dirty="0" smtClean="0"/>
              <a:t>Current + Historical Percept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7DC2-C972-46E8-8623-BDC847AE4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Reflex means immediate,</a:t>
            </a:r>
            <a:r>
              <a:rPr lang="en-US" baseline="0" dirty="0" smtClean="0"/>
              <a:t> spontaneous.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37DC2-C972-46E8-8623-BDC847AE4C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3193A-DD0A-4917-810E-7EAE71BCAC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9DE2-9B86-4A89-9EAD-A9369BBFA45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6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EB88-9CB4-4546-8F39-72C0C01B57A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2087-B9EC-42E4-A2B1-CDEC0BF35873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8008-18A3-4701-8D2F-8E8658B8A22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8DEA-887A-4A87-AD39-0D004BC621B7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1B0D-DFC7-44DC-A09A-4EC181600982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94C9-7FDB-4E28-B7C9-AC10DA93DB30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45C-F268-4C17-93BC-7A09444384C7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5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047-1DC0-4550-838A-4EBD501AB34F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1B1A7E-F77C-4E2C-A802-C2BDF14821DE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6BF8-662C-452E-931F-82326C67D223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99A24F-247E-425A-BEC7-9ECB86F6A8F3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DF096-D94B-42DC-B33B-33D9D2FAEF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4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eeshan.aslam@case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784762"/>
            <a:ext cx="4145279" cy="633219"/>
          </a:xfrm>
        </p:spPr>
        <p:txBody>
          <a:bodyPr>
            <a:noAutofit/>
          </a:bodyPr>
          <a:lstStyle/>
          <a:p>
            <a:r>
              <a:rPr lang="en-US" sz="32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BE74F602-1A1C-455F-9295-264B87212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784762"/>
            <a:ext cx="2251697" cy="83659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52451" y="46080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I</a:t>
            </a:r>
            <a:r>
              <a:rPr lang="en-US" b="1" cap="none" smtClean="0"/>
              <a:t>nstructor</a:t>
            </a:r>
            <a:r>
              <a:rPr lang="en-US" b="1" smtClean="0"/>
              <a:t>:</a:t>
            </a:r>
            <a:r>
              <a:rPr lang="en-US" smtClean="0"/>
              <a:t> M Z</a:t>
            </a:r>
            <a:r>
              <a:rPr lang="en-US" cap="none" smtClean="0"/>
              <a:t>eeshan</a:t>
            </a:r>
            <a:r>
              <a:rPr lang="en-US" smtClean="0"/>
              <a:t> A</a:t>
            </a:r>
            <a:r>
              <a:rPr lang="en-US" cap="none" smtClean="0"/>
              <a:t>slam</a:t>
            </a:r>
            <a:endParaRPr lang="en-US" smtClean="0"/>
          </a:p>
          <a:p>
            <a:r>
              <a:rPr lang="en-US" b="1" smtClean="0"/>
              <a:t>E</a:t>
            </a:r>
            <a:r>
              <a:rPr lang="en-US" b="1" cap="none" smtClean="0"/>
              <a:t>mail</a:t>
            </a:r>
            <a:r>
              <a:rPr lang="en-US" b="1" smtClean="0"/>
              <a:t>:</a:t>
            </a:r>
            <a:r>
              <a:rPr lang="en-US" smtClean="0"/>
              <a:t> </a:t>
            </a:r>
            <a:r>
              <a:rPr lang="en-US" cap="none" smtClean="0">
                <a:hlinkClick r:id="rId4"/>
              </a:rPr>
              <a:t>zeeshan.aslam@case.edu.pk</a:t>
            </a:r>
            <a:endParaRPr lang="en-US" cap="none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Agents </a:t>
            </a:r>
            <a:r>
              <a:rPr lang="en-US" sz="2400" dirty="0"/>
              <a:t>can be grouped into </a:t>
            </a:r>
            <a:r>
              <a:rPr lang="en-US" sz="2400" dirty="0" smtClean="0"/>
              <a:t>four classes </a:t>
            </a:r>
            <a:r>
              <a:rPr lang="en-US" sz="2400" dirty="0"/>
              <a:t>based on their degree of perceived intelligence and capability. All these agents can improve their performance and generate better action over the time. </a:t>
            </a:r>
            <a:endParaRPr lang="en-US" sz="2400" dirty="0" smtClean="0"/>
          </a:p>
          <a:p>
            <a:r>
              <a:rPr lang="en-US" sz="2400" dirty="0" smtClean="0"/>
              <a:t>These are </a:t>
            </a:r>
            <a:r>
              <a:rPr lang="en-US" sz="2400" dirty="0"/>
              <a:t>given below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Simple Reflex 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Model-based reflex agent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Goal-based agents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Utility-based </a:t>
            </a:r>
            <a:r>
              <a:rPr lang="en-US" sz="2400" dirty="0" smtClean="0"/>
              <a:t>agent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Reflex A</a:t>
            </a:r>
            <a:r>
              <a:rPr lang="en-US" dirty="0" smtClean="0"/>
              <a:t>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Simple reflex agents are the simplest agents. These agents take decisions on the basis of the current percepts and ignore the rest of the percept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These agents only succeed in the fully observable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Simple reflex agent does not consider any part of percepts history during their decision and action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Simple reflex agent works on Condition-action rule, which means it maps the current state to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</a:t>
            </a:r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58" y="1843376"/>
            <a:ext cx="6980444" cy="44411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of Simple Reflex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have very limited intelligence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do not have knowledge of non-perceptual parts of the current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Mostly too big to generate and to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Not adaptive to changes in the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Pseudo-code for the vacuum cleaner a simple reflex agent.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7280" y="2557670"/>
            <a:ext cx="6445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simple_reflex_vacuum_agent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(percept):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percept == "dirty":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action = "clean"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percept == "clean":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action = "move"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action = "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do_nothing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</a:t>
            </a:r>
            <a:r>
              <a:rPr lang="en-US" dirty="0"/>
              <a:t>R</a:t>
            </a:r>
            <a:r>
              <a:rPr lang="en-US" dirty="0" smtClean="0"/>
              <a:t>eflex </a:t>
            </a:r>
            <a:r>
              <a:rPr lang="en-US" dirty="0"/>
              <a:t>A</a:t>
            </a:r>
            <a:r>
              <a:rPr lang="en-US" dirty="0" smtClean="0"/>
              <a:t>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Model-based agent can work in a partially observable environment, and track the situation.</a:t>
            </a:r>
          </a:p>
          <a:p>
            <a:r>
              <a:rPr lang="en-US" sz="2400" dirty="0"/>
              <a:t>A model-based agent has two important factors:</a:t>
            </a:r>
          </a:p>
          <a:p>
            <a:pPr lvl="2"/>
            <a:r>
              <a:rPr lang="en-US" sz="2200" b="1" dirty="0"/>
              <a:t>Model:</a:t>
            </a:r>
            <a:r>
              <a:rPr lang="en-US" sz="2200" dirty="0"/>
              <a:t> It is knowledge about "how things happen in the world," so it is called a Model-based agent.</a:t>
            </a:r>
          </a:p>
          <a:p>
            <a:pPr lvl="2"/>
            <a:r>
              <a:rPr lang="en-US" sz="2200" b="1" dirty="0"/>
              <a:t>Internal State:</a:t>
            </a:r>
            <a:r>
              <a:rPr lang="en-US" sz="2200" dirty="0"/>
              <a:t> It is a representation of the current state based on percept history.</a:t>
            </a:r>
          </a:p>
          <a:p>
            <a:r>
              <a:rPr lang="en-US" sz="2400" dirty="0"/>
              <a:t>These agents have the model, "which is knowledge of the world" and based on the model they perform actions.</a:t>
            </a:r>
          </a:p>
          <a:p>
            <a:r>
              <a:rPr lang="en-US" sz="2400" dirty="0"/>
              <a:t>Updating the agent state requires information about:</a:t>
            </a:r>
          </a:p>
          <a:p>
            <a:pPr lvl="2"/>
            <a:r>
              <a:rPr lang="en-US" sz="2200" dirty="0"/>
              <a:t>How the world evolves</a:t>
            </a:r>
          </a:p>
          <a:p>
            <a:pPr lvl="2"/>
            <a:r>
              <a:rPr lang="en-US" sz="2200" dirty="0"/>
              <a:t>How the agent's action affects the world.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966" y="1871663"/>
            <a:ext cx="6739027" cy="43568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knowledge of the current state environment is not always sufficient to decide for an agent to what to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agent needs to know its goal which describes desirable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Goal-based agents expand the capabilities of the model-based agent by having the "goal"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choose an action, so that they can achieve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These agents may have to consider a long sequence of possible actions before deciding whether the goal is achieved or not. Such considerations of different scenario are called searching and planning, which makes an agent proactive.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77" y="1866899"/>
            <a:ext cx="6957974" cy="44676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Goal-Based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Utility-Based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These agents are similar to the goal-based agent but provide an extra component of utility measurement which makes them different by providing a measure of success at a given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Utility-based agent act based not only goals but also the best way to achieve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Utility-based agent is useful when there are multiple possible alternatives, and an agent has to choose in order to perform the best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utility function maps each state to a real number to check how efficiently each action achieves the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What is Agent?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PEAS Description.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Types of Agents.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946" y="1848886"/>
            <a:ext cx="6855859" cy="441939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Utility-Based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an Agent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 agent can be anything that </a:t>
            </a:r>
            <a:r>
              <a:rPr lang="en-US" sz="2400" dirty="0" smtClean="0"/>
              <a:t>perceive  its </a:t>
            </a:r>
            <a:r>
              <a:rPr lang="en-US" sz="2400" dirty="0"/>
              <a:t>environment through sensors and act upon that environment through actuators. An Agent runs in the </a:t>
            </a:r>
            <a:r>
              <a:rPr lang="en-US" sz="2400" dirty="0" smtClean="0"/>
              <a:t>cycle of</a:t>
            </a:r>
            <a:r>
              <a:rPr lang="en-US" sz="2400" dirty="0"/>
              <a:t> </a:t>
            </a:r>
            <a:r>
              <a:rPr lang="en-US" sz="2400" b="1" dirty="0"/>
              <a:t>perceiving</a:t>
            </a:r>
            <a:r>
              <a:rPr lang="en-US" sz="2400" dirty="0"/>
              <a:t>, </a:t>
            </a:r>
            <a:r>
              <a:rPr lang="en-US" sz="2400" b="1" dirty="0"/>
              <a:t>thinking</a:t>
            </a:r>
            <a:r>
              <a:rPr lang="en-US" sz="2400" dirty="0"/>
              <a:t>, and </a:t>
            </a:r>
            <a:r>
              <a:rPr lang="en-US" sz="2400" b="1" dirty="0"/>
              <a:t>acting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agent can be</a:t>
            </a:r>
            <a:r>
              <a:rPr lang="en-US" sz="24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Human-Agent:</a:t>
            </a:r>
            <a:r>
              <a:rPr lang="en-US" sz="2200" dirty="0"/>
              <a:t> A human agent has eyes, ears, and other organs which work for sensors and hand, legs, vocal tract work for actuators.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Robotic Agent:</a:t>
            </a:r>
            <a:r>
              <a:rPr lang="en-US" sz="2200" dirty="0"/>
              <a:t> A robotic agent can have cameras, infrared range finder, NLP for sensors and various motors for actuators.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Software Agent:</a:t>
            </a:r>
            <a:r>
              <a:rPr lang="en-US" sz="2200" dirty="0"/>
              <a:t> Software agent can have keystrokes, file contents as sensory input and act on those inputs and display output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Hence the world around us is full of agents such as thermostat, cellphone, camera, and even we are also agents.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5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334" y="1911135"/>
            <a:ext cx="7032292" cy="43483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Sensor:</a:t>
            </a:r>
            <a:r>
              <a:rPr lang="en-US" sz="2400" dirty="0"/>
              <a:t> Sensor is a device which detects the change in the environment and sends the information to other electronic devices. An agent observes its environment through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Actuators:</a:t>
            </a:r>
            <a:r>
              <a:rPr lang="en-US" sz="2400" dirty="0"/>
              <a:t> Actuators are the component of machines that converts energy into motion. The actuators are only responsible for moving and controlling a system. An actuator can be an electric motor, gears, rails,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Effectors:</a:t>
            </a:r>
            <a:r>
              <a:rPr lang="en-US" sz="2400" dirty="0"/>
              <a:t> Effectors are the devices which affect the environment. Effectors can be legs, wheels, arms, fingers, wings, fins, and display screen.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achieve from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High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Optimized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Rational Action (Right Action)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</a:t>
            </a:r>
            <a:r>
              <a:rPr lang="en-US" dirty="0" smtClean="0"/>
              <a:t>Task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If we want to make a simple vacuum-cleaner agent, we had to specify the performance measure, the environment, and the agent’s actuators and sensors. We group all these under the heading of the </a:t>
            </a:r>
            <a:r>
              <a:rPr lang="en-US" sz="2400" b="1" dirty="0"/>
              <a:t>task environment</a:t>
            </a:r>
            <a:r>
              <a:rPr lang="en-US" sz="2400" dirty="0"/>
              <a:t>. we call PEAS this the </a:t>
            </a:r>
            <a:r>
              <a:rPr lang="en-US" sz="2400" b="1" dirty="0"/>
              <a:t>PEAS</a:t>
            </a:r>
            <a:r>
              <a:rPr lang="en-US" sz="2400" dirty="0"/>
              <a:t> (</a:t>
            </a:r>
            <a:r>
              <a:rPr lang="en-US" sz="2400" b="1" dirty="0"/>
              <a:t>P</a:t>
            </a:r>
            <a:r>
              <a:rPr lang="en-US" sz="2400" dirty="0"/>
              <a:t>erformance, </a:t>
            </a:r>
            <a:r>
              <a:rPr lang="en-US" sz="2400" b="1" dirty="0"/>
              <a:t>E</a:t>
            </a:r>
            <a:r>
              <a:rPr lang="en-US" sz="2400" dirty="0"/>
              <a:t>nvironment, </a:t>
            </a:r>
            <a:r>
              <a:rPr lang="en-US" sz="2400" b="1" dirty="0"/>
              <a:t>A</a:t>
            </a:r>
            <a:r>
              <a:rPr lang="en-US" sz="2400" dirty="0"/>
              <a:t>ctuators, </a:t>
            </a:r>
            <a:r>
              <a:rPr lang="en-US" sz="2400" b="1" dirty="0"/>
              <a:t>S</a:t>
            </a:r>
            <a:r>
              <a:rPr lang="en-US" sz="2400" dirty="0"/>
              <a:t>ensors) description.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In designing an agent, the first step must always be to specify the task environment as fully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agent types and their PEAS descriptions.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792045"/>
              </p:ext>
            </p:extLst>
          </p:nvPr>
        </p:nvGraphicFramePr>
        <p:xfrm>
          <a:off x="1096963" y="1846263"/>
          <a:ext cx="10058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 diagnosis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 patient, reduced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Patient, hospital, staff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of questions, tests, diagnoses, treatments, referrals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 entry of symptoms, findings, patient’s answers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Interactive English tutor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Student’s score 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students, testing agency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of exercises, suggestions, corrections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 entry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Satellite image analysis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image categorization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Downlink from orbiting satellite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of scene categorization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pixel arrays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12804"/>
              </p:ext>
            </p:extLst>
          </p:nvPr>
        </p:nvGraphicFramePr>
        <p:xfrm>
          <a:off x="1096963" y="1846263"/>
          <a:ext cx="10058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</a:t>
                      </a:r>
                      <a:r>
                        <a:rPr lang="en-US" baseline="0" dirty="0" smtClean="0"/>
                        <a:t> Driver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Part-picking robot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F096-D94B-42DC-B33B-33D9D2FAEF1E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0766" y="2517915"/>
            <a:ext cx="189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Safe, fast, legal, comfortable trip, maximize profits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55095" y="2573318"/>
            <a:ext cx="1895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Roads, other traffic, pedestrians, 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424" y="2573318"/>
            <a:ext cx="1895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Steering, accelerator, brake, signal, horn, display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2393" y="2573318"/>
            <a:ext cx="1895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Cameras, sonar, speedometer, GPS, odometer, accelerometer, engine sensors, keyboard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765" y="4522358"/>
            <a:ext cx="189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parts in correct bins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8468" y="4555490"/>
            <a:ext cx="18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Conveyor belt with parts; bins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5926" y="4562118"/>
            <a:ext cx="18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Jointed arm and hand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03632" y="4555494"/>
            <a:ext cx="18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Camera, joint angle sensors</a:t>
            </a:r>
          </a:p>
        </p:txBody>
      </p:sp>
    </p:spTree>
    <p:extLst>
      <p:ext uri="{BB962C8B-B14F-4D97-AF65-F5344CB8AC3E}">
        <p14:creationId xmlns:p14="http://schemas.microsoft.com/office/powerpoint/2010/main" val="419151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465</TotalTime>
  <Words>838</Words>
  <Application>Microsoft Office PowerPoint</Application>
  <PresentationFormat>Widescreen</PresentationFormat>
  <Paragraphs>151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Intelligent Agents</vt:lpstr>
      <vt:lpstr>Outlines</vt:lpstr>
      <vt:lpstr>What is an Agent?</vt:lpstr>
      <vt:lpstr>Agents and Environments</vt:lpstr>
      <vt:lpstr>Agents and Environments</vt:lpstr>
      <vt:lpstr>What we want to achieve from Agents</vt:lpstr>
      <vt:lpstr>Specifying the Task Environment</vt:lpstr>
      <vt:lpstr>Examples of agent types and their PEAS descriptions.</vt:lpstr>
      <vt:lpstr>Task</vt:lpstr>
      <vt:lpstr>Types of AI Agents</vt:lpstr>
      <vt:lpstr>Simple Reflex Agent</vt:lpstr>
      <vt:lpstr>Simple Reflex Agent</vt:lpstr>
      <vt:lpstr>Problems of Simple Reflex agent</vt:lpstr>
      <vt:lpstr>Task</vt:lpstr>
      <vt:lpstr>Model-Based Reflex Agent</vt:lpstr>
      <vt:lpstr>Model-Based Reflex Agent</vt:lpstr>
      <vt:lpstr>Goal-Based Agents</vt:lpstr>
      <vt:lpstr>Goal-Based Agents</vt:lpstr>
      <vt:lpstr>Utility-Based Agents</vt:lpstr>
      <vt:lpstr>Utility-Based Agents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MUHAMMAD ZEESHAN ASLAM</dc:creator>
  <cp:lastModifiedBy>MUHAMMAD ZEESHAN ASLAM</cp:lastModifiedBy>
  <cp:revision>46</cp:revision>
  <dcterms:created xsi:type="dcterms:W3CDTF">2023-10-05T03:45:55Z</dcterms:created>
  <dcterms:modified xsi:type="dcterms:W3CDTF">2024-02-15T04:21:37Z</dcterms:modified>
</cp:coreProperties>
</file>