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C4E49-8593-42C5-BA68-2AE123E3F1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193A-DD0A-4917-810E-7EAE71BC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193A-DD0A-4917-810E-7EAE71BCA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1AA-8F50-4591-9A67-8AB2FD8D5A23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45E-4369-4D24-B9B4-2133472140AD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1A4F-A105-49E2-80E8-31A7AACF46E8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17C1-49D1-453F-98B1-421FD5252BAB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E8-6E1A-4D5A-ADFB-CFBFCE49E90D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C24D-6957-4349-B41D-4D95409957C8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E9DC-F4D6-4909-99C3-762935CD8401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FAC5-99E8-4D11-876A-6AA268CADD00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F26E-B4E9-49CC-A575-985B34D77BA1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92CE94-64D7-49B1-8714-B78A15B3C3E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161-B39F-4E73-ADCD-7080465E964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4F8155-DA47-4905-9E0A-040716AE5535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eeshan.aslam@case.edu.p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8-Puzzle </a:t>
            </a:r>
            <a:r>
              <a:rPr lang="en-US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1" y="784762"/>
            <a:ext cx="4145279" cy="836599"/>
          </a:xfrm>
        </p:spPr>
        <p:txBody>
          <a:bodyPr anchor="ctr">
            <a:noAutofit/>
          </a:bodyPr>
          <a:lstStyle/>
          <a:p>
            <a:r>
              <a:rPr lang="en-US" sz="32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E74F602-1A1C-455F-9295-264B8721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84762"/>
            <a:ext cx="2251697" cy="8365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52451" y="46080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</a:t>
            </a:r>
            <a:r>
              <a:rPr lang="en-US" b="1" cap="none" smtClean="0"/>
              <a:t>nstructor</a:t>
            </a:r>
            <a:r>
              <a:rPr lang="en-US" b="1" smtClean="0"/>
              <a:t>:</a:t>
            </a:r>
            <a:r>
              <a:rPr lang="en-US" smtClean="0"/>
              <a:t> M Z</a:t>
            </a:r>
            <a:r>
              <a:rPr lang="en-US" cap="none" smtClean="0"/>
              <a:t>eeshan</a:t>
            </a:r>
            <a:r>
              <a:rPr lang="en-US" smtClean="0"/>
              <a:t> A</a:t>
            </a:r>
            <a:r>
              <a:rPr lang="en-US" cap="none" smtClean="0"/>
              <a:t>slam</a:t>
            </a:r>
            <a:endParaRPr lang="en-US" smtClean="0"/>
          </a:p>
          <a:p>
            <a:r>
              <a:rPr lang="en-US" b="1" smtClean="0"/>
              <a:t>E</a:t>
            </a:r>
            <a:r>
              <a:rPr lang="en-US" b="1" cap="none" smtClean="0"/>
              <a:t>mail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 cap="none" smtClean="0">
                <a:hlinkClick r:id="rId4"/>
              </a:rPr>
              <a:t>zeeshan.aslam@case.edu.pk</a:t>
            </a:r>
            <a:endParaRPr lang="en-US" cap="none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 Problem with 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402" y="1885460"/>
            <a:ext cx="7570155" cy="43202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 Problem with 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780" y="1870158"/>
            <a:ext cx="7161400" cy="44568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8-Puzzle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Solve 8-Puzzle problem using BFS.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Solve 8-Puzzle problem using A* Search.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8-puzzle, an instance of which is shown in </a:t>
            </a:r>
            <a:r>
              <a:rPr lang="en-US" sz="2400" dirty="0" smtClean="0"/>
              <a:t>below Figure, </a:t>
            </a:r>
            <a:r>
              <a:rPr lang="en-US" sz="2400" dirty="0"/>
              <a:t>consists of a 3×3 board with eight numbered tiles and a blank space.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tile adjacent to the blank space can slide into the space.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object is to reach a specified goal state, such as the one shown on the right of the figure.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91" y="3869636"/>
            <a:ext cx="4774581" cy="24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standard formulation is as follows: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States:</a:t>
            </a:r>
            <a:r>
              <a:rPr lang="en-US" sz="2400" dirty="0"/>
              <a:t> A state description specifies the location of each of the eight tiles and the blank in one of the nine squares.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Initial </a:t>
            </a:r>
            <a:r>
              <a:rPr lang="en-US" sz="2400" b="1" dirty="0"/>
              <a:t>state:</a:t>
            </a:r>
            <a:r>
              <a:rPr lang="en-US" sz="2400" dirty="0"/>
              <a:t> Any state can be designated as the initial state. Note that any given goal can be reached from exactly half of the possible initial </a:t>
            </a:r>
            <a:r>
              <a:rPr lang="en-US" sz="2400" dirty="0" smtClean="0"/>
              <a:t>states.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Actions</a:t>
            </a:r>
            <a:r>
              <a:rPr lang="en-US" sz="2400" b="1" dirty="0"/>
              <a:t>:</a:t>
            </a:r>
            <a:r>
              <a:rPr lang="en-US" sz="2400" dirty="0"/>
              <a:t> The simplest formulation defines the actions as movements of the blank space Left, Right, Up, or Down. Different subsets of these are possible depending on where the blank 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Transition model: </a:t>
            </a:r>
            <a:r>
              <a:rPr lang="en-US" sz="2400" dirty="0"/>
              <a:t>Given a state and action, this returns the resulting state; for example, if we apply Left to the start state in </a:t>
            </a:r>
            <a:r>
              <a:rPr lang="en-US" sz="2400" dirty="0" smtClean="0"/>
              <a:t>previous Figure, </a:t>
            </a:r>
            <a:r>
              <a:rPr lang="en-US" sz="2400" dirty="0"/>
              <a:t>the resulting state has the 5 and the blank switched.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Goal </a:t>
            </a:r>
            <a:r>
              <a:rPr lang="en-US" sz="2400" b="1" dirty="0"/>
              <a:t>test: </a:t>
            </a:r>
            <a:r>
              <a:rPr lang="en-US" sz="2400" dirty="0"/>
              <a:t>This checks whether the state matches the goal configuration shown </a:t>
            </a:r>
            <a:r>
              <a:rPr lang="en-US" sz="2400"/>
              <a:t>in </a:t>
            </a:r>
            <a:r>
              <a:rPr lang="en-US" sz="2400" smtClean="0"/>
              <a:t>previous </a:t>
            </a:r>
            <a:r>
              <a:rPr lang="en-US" sz="2400" dirty="0" smtClean="0"/>
              <a:t>Figure. </a:t>
            </a:r>
            <a:r>
              <a:rPr lang="en-US" sz="2400" dirty="0"/>
              <a:t>(Other goal configurations are possible.)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Path </a:t>
            </a:r>
            <a:r>
              <a:rPr lang="en-US" sz="2400" b="1" dirty="0"/>
              <a:t>cost: </a:t>
            </a:r>
            <a:r>
              <a:rPr lang="en-US" sz="2400" dirty="0"/>
              <a:t>Each step costs 1, so the path cost is the number of steps in the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8-puzzle belongs to the family of sliding-block puzzles, which are often used as </a:t>
            </a:r>
            <a:r>
              <a:rPr lang="en-US" sz="2400" b="1" dirty="0"/>
              <a:t>SLIDING-BLOCK PUZZLES</a:t>
            </a:r>
            <a:r>
              <a:rPr lang="en-US" sz="2400" dirty="0"/>
              <a:t> test problems for new search algorithms in AI.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family is known to be NP-complete, so one does not expect to find methods significantly better in the worst case than the search </a:t>
            </a:r>
            <a:r>
              <a:rPr lang="en-US" sz="2400" dirty="0" smtClean="0"/>
              <a:t>algorithms.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8-puzzle has 9!/2 = 181, 440 reachable states and is easily solved.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15-puzzle (on a 4×4 board) has around 1.3 trillion states, and random instances can be solved optimally in a few milliseconds by the best search algorithms.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24-puzzle (on a 5 × 5 board) has around 1025 states, and random instances take several hours to solve optimally.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 Problem with </a:t>
            </a:r>
            <a:r>
              <a:rPr lang="en-US" dirty="0" smtClean="0"/>
              <a:t>Breadth First </a:t>
            </a:r>
            <a:r>
              <a:rPr lang="en-US" dirty="0"/>
              <a:t>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905" y="4032388"/>
            <a:ext cx="4629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 Problem with Breadth First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636" y="1811620"/>
            <a:ext cx="5405688" cy="44678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4605" y="2093845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Initial State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94170" y="565205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Final State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92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Problem with 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Search the misplaced tiles.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Find Heuristic value through misplaced tiles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 further only those that have less value of heuristic.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68" y="3698093"/>
            <a:ext cx="5240624" cy="25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Words>477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8-Puzzle Problem</vt:lpstr>
      <vt:lpstr>Outlines</vt:lpstr>
      <vt:lpstr>8-Puzzle</vt:lpstr>
      <vt:lpstr>8-Puzzle</vt:lpstr>
      <vt:lpstr>8-Puzzle</vt:lpstr>
      <vt:lpstr>8-Puzzle </vt:lpstr>
      <vt:lpstr>8-Puzzle Problem with Breadth First Search</vt:lpstr>
      <vt:lpstr>8-Puzzle Problem with Breadth First Search</vt:lpstr>
      <vt:lpstr>8-Puzzle Problem with A* Search</vt:lpstr>
      <vt:lpstr>8-Puzzle Problem with A* Search</vt:lpstr>
      <vt:lpstr>8-Puzzle Problem with A*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8-Puzzle Problem</dc:title>
  <dc:creator>MUHAMMAD ZEESHAN ASLAM</dc:creator>
  <cp:lastModifiedBy>MUHAMMAD ZEESHAN ASLAM</cp:lastModifiedBy>
  <cp:revision>36</cp:revision>
  <dcterms:created xsi:type="dcterms:W3CDTF">2023-10-05T03:45:55Z</dcterms:created>
  <dcterms:modified xsi:type="dcterms:W3CDTF">2024-03-13T06:08:58Z</dcterms:modified>
</cp:coreProperties>
</file>