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82" r:id="rId4"/>
    <p:sldId id="283" r:id="rId5"/>
    <p:sldId id="284" r:id="rId6"/>
    <p:sldId id="285" r:id="rId7"/>
    <p:sldId id="286" r:id="rId8"/>
    <p:sldId id="281" r:id="rId9"/>
    <p:sldId id="259" r:id="rId10"/>
    <p:sldId id="261" r:id="rId11"/>
    <p:sldId id="260" r:id="rId12"/>
    <p:sldId id="262" r:id="rId13"/>
    <p:sldId id="263" r:id="rId14"/>
    <p:sldId id="264" r:id="rId15"/>
    <p:sldId id="265" r:id="rId16"/>
    <p:sldId id="266" r:id="rId17"/>
    <p:sldId id="280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9" r:id="rId29"/>
    <p:sldId id="278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C4E49-8593-42C5-BA68-2AE123E3F14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3193A-DD0A-4917-810E-7EAE71BCA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2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3193A-DD0A-4917-810E-7EAE71BCAC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1AA-8F50-4591-9A67-8AB2FD8D5A23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6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645E-4369-4D24-B9B4-2133472140AD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1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1A4F-A105-49E2-80E8-31A7AACF46E8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17C1-49D1-453F-98B1-421FD5252BAB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9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AE8-6E1A-4D5A-ADFB-CFBFCE49E90D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0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C24D-6957-4349-B41D-4D95409957C8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3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E9DC-F4D6-4909-99C3-762935CD8401}" type="datetime1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1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FAC5-99E8-4D11-876A-6AA268CADD00}" type="datetime1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5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F26E-B4E9-49CC-A575-985B34D77BA1}" type="datetime1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92CE94-64D7-49B1-8714-B78A15B3C3ED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7161-B39F-4E73-ADCD-7080465E964D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4F8155-DA47-4905-9E0A-040716AE5535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4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zeeshan.aslam@case.edu.p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Informed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1" y="784762"/>
            <a:ext cx="4145279" cy="836599"/>
          </a:xfrm>
        </p:spPr>
        <p:txBody>
          <a:bodyPr anchor="ctr">
            <a:noAutofit/>
          </a:bodyPr>
          <a:lstStyle/>
          <a:p>
            <a:r>
              <a:rPr lang="en-US" sz="3200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BE74F602-1A1C-455F-9295-264B87212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784762"/>
            <a:ext cx="2251697" cy="83659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52451" y="460802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I</a:t>
            </a:r>
            <a:r>
              <a:rPr lang="en-US" b="1" cap="none" smtClean="0"/>
              <a:t>nstructor</a:t>
            </a:r>
            <a:r>
              <a:rPr lang="en-US" b="1" smtClean="0"/>
              <a:t>:</a:t>
            </a:r>
            <a:r>
              <a:rPr lang="en-US" smtClean="0"/>
              <a:t> M Z</a:t>
            </a:r>
            <a:r>
              <a:rPr lang="en-US" cap="none" smtClean="0"/>
              <a:t>eeshan</a:t>
            </a:r>
            <a:r>
              <a:rPr lang="en-US" smtClean="0"/>
              <a:t> A</a:t>
            </a:r>
            <a:r>
              <a:rPr lang="en-US" cap="none" smtClean="0"/>
              <a:t>slam</a:t>
            </a:r>
            <a:endParaRPr lang="en-US" smtClean="0"/>
          </a:p>
          <a:p>
            <a:r>
              <a:rPr lang="en-US" b="1" smtClean="0"/>
              <a:t>E</a:t>
            </a:r>
            <a:r>
              <a:rPr lang="en-US" b="1" cap="none" smtClean="0"/>
              <a:t>mail</a:t>
            </a:r>
            <a:r>
              <a:rPr lang="en-US" b="1" smtClean="0"/>
              <a:t>:</a:t>
            </a:r>
            <a:r>
              <a:rPr lang="en-US" smtClean="0"/>
              <a:t> </a:t>
            </a:r>
            <a:r>
              <a:rPr lang="en-US" cap="none" smtClean="0">
                <a:hlinkClick r:id="rId4"/>
              </a:rPr>
              <a:t>zeeshan.aslam@case.edu.pk</a:t>
            </a:r>
            <a:endParaRPr lang="en-US" cap="none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general approach we consider is called best-first search. Best-first search is an instance of the general TREE-SEARCH or GRAPH-SEARCH algorithm in which a node is selected for expansion based on an evaluation function, f(n).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evaluation function is </a:t>
            </a:r>
            <a:r>
              <a:rPr lang="en-US" sz="2400" dirty="0" smtClean="0"/>
              <a:t>construed </a:t>
            </a:r>
            <a:r>
              <a:rPr lang="en-US" sz="2400" dirty="0"/>
              <a:t>as a cost estimate, so the node with the lowest evaluation is expanded first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Special Cases: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Greedy Search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A* Search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Romania with Step Costs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087" y="1790235"/>
            <a:ext cx="9292117" cy="44994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8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Evaluation function h(n) (heuristic) = estimate of cost from n to goal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E.g.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SLD</a:t>
            </a:r>
            <a:r>
              <a:rPr lang="en-US" sz="2400" dirty="0" smtClean="0"/>
              <a:t>(n) = straight line distance form n to Bucharest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Greedy search expands the node that appears to be closest to goal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2567" y="1860068"/>
            <a:ext cx="1647825" cy="10001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55" y="1845734"/>
            <a:ext cx="44386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067" y="1834805"/>
            <a:ext cx="5838825" cy="30384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455" y="1833011"/>
            <a:ext cx="5541416" cy="4022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ind </a:t>
            </a:r>
            <a:r>
              <a:rPr lang="en-US" sz="2400" dirty="0"/>
              <a:t>the longest </a:t>
            </a:r>
            <a:r>
              <a:rPr lang="en-US" sz="2400" dirty="0" smtClean="0"/>
              <a:t>path </a:t>
            </a:r>
            <a:r>
              <a:rPr lang="en-US" sz="2400" dirty="0"/>
              <a:t>in the graph below from root to leaf. 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https://www.programiz.com/sites/tutorial2program/files/greedy_approach_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4" y="2536114"/>
            <a:ext cx="5229707" cy="331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7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Best First </a:t>
            </a:r>
            <a:r>
              <a:rPr lang="en-US" dirty="0" smtClean="0"/>
              <a:t>Search (Greedy Search)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Complete?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Time Complexity? </a:t>
            </a:r>
          </a:p>
          <a:p>
            <a:r>
              <a:rPr lang="en-US" sz="2400" b="1" dirty="0" smtClean="0"/>
              <a:t>Space Complexity? </a:t>
            </a:r>
          </a:p>
          <a:p>
            <a:r>
              <a:rPr lang="en-US" sz="2400" b="1" dirty="0" smtClean="0"/>
              <a:t>Optimal? 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0679" y="1815551"/>
            <a:ext cx="799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No: can be stuck in loops, </a:t>
            </a:r>
            <a:r>
              <a:rPr lang="en-US" sz="2400" dirty="0">
                <a:solidFill>
                  <a:schemeClr val="accent1"/>
                </a:solidFill>
              </a:rPr>
              <a:t>e</a:t>
            </a:r>
            <a:r>
              <a:rPr lang="en-US" sz="2400" dirty="0" smtClean="0">
                <a:solidFill>
                  <a:schemeClr val="accent1"/>
                </a:solidFill>
              </a:rPr>
              <a:t>.g. </a:t>
            </a:r>
            <a:r>
              <a:rPr lang="en-US" sz="2400" dirty="0" err="1" smtClean="0">
                <a:solidFill>
                  <a:schemeClr val="accent1"/>
                </a:solidFill>
              </a:rPr>
              <a:t>lasi</a:t>
            </a:r>
            <a:r>
              <a:rPr lang="en-US" sz="2400" dirty="0" smtClean="0">
                <a:solidFill>
                  <a:schemeClr val="accent1"/>
                </a:solidFill>
              </a:rPr>
              <a:t> -&gt; </a:t>
            </a:r>
            <a:r>
              <a:rPr lang="en-US" sz="2400" dirty="0" err="1" smtClean="0">
                <a:solidFill>
                  <a:schemeClr val="accent1"/>
                </a:solidFill>
              </a:rPr>
              <a:t>Neamat</a:t>
            </a:r>
            <a:r>
              <a:rPr lang="en-US" sz="2400" dirty="0" smtClean="0">
                <a:solidFill>
                  <a:schemeClr val="accent1"/>
                </a:solidFill>
              </a:rPr>
              <a:t> -&gt; </a:t>
            </a:r>
            <a:r>
              <a:rPr lang="en-US" sz="2400" dirty="0" err="1" smtClean="0">
                <a:solidFill>
                  <a:schemeClr val="accent1"/>
                </a:solidFill>
              </a:rPr>
              <a:t>lasi</a:t>
            </a:r>
            <a:r>
              <a:rPr lang="en-US" sz="2400" dirty="0" smtClean="0">
                <a:solidFill>
                  <a:schemeClr val="accent1"/>
                </a:solidFill>
              </a:rPr>
              <a:t> -&gt; </a:t>
            </a:r>
            <a:r>
              <a:rPr lang="en-US" sz="2400" dirty="0" err="1" smtClean="0">
                <a:solidFill>
                  <a:schemeClr val="accent1"/>
                </a:solidFill>
              </a:rPr>
              <a:t>Neamat</a:t>
            </a:r>
            <a:r>
              <a:rPr lang="en-US" sz="2400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Complete in finite space with repeated state checking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5934" y="2842593"/>
            <a:ext cx="733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O(</a:t>
            </a:r>
            <a:r>
              <a:rPr lang="en-US" sz="2400" dirty="0" err="1" smtClean="0">
                <a:solidFill>
                  <a:schemeClr val="accent1"/>
                </a:solidFill>
              </a:rPr>
              <a:t>b</a:t>
            </a:r>
            <a:r>
              <a:rPr lang="en-US" sz="2400" baseline="30000" dirty="0" err="1" smtClean="0">
                <a:solidFill>
                  <a:schemeClr val="accent1"/>
                </a:solidFill>
              </a:rPr>
              <a:t>m</a:t>
            </a:r>
            <a:r>
              <a:rPr lang="en-US" sz="2400" dirty="0" smtClean="0">
                <a:solidFill>
                  <a:schemeClr val="accent1"/>
                </a:solidFill>
              </a:rPr>
              <a:t>): but good heuristic can give dramatic improvement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8575" y="3339555"/>
            <a:ext cx="4297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O(</a:t>
            </a:r>
            <a:r>
              <a:rPr lang="en-US" sz="2400" dirty="0" err="1" smtClean="0">
                <a:solidFill>
                  <a:schemeClr val="accent1"/>
                </a:solidFill>
              </a:rPr>
              <a:t>b</a:t>
            </a:r>
            <a:r>
              <a:rPr lang="en-US" sz="2400" baseline="30000" dirty="0" err="1" smtClean="0">
                <a:solidFill>
                  <a:schemeClr val="accent1"/>
                </a:solidFill>
              </a:rPr>
              <a:t>m</a:t>
            </a:r>
            <a:r>
              <a:rPr lang="en-US" sz="2400" dirty="0" smtClean="0">
                <a:solidFill>
                  <a:schemeClr val="accent1"/>
                </a:solidFill>
              </a:rPr>
              <a:t>) keeps all nodes in memory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8765" y="3849758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No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2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Idea: Avoid expanding paths that are already expensive.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Evaluation function f(n) = g(n) + h(n)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(n) = cost so far to reach n</a:t>
            </a:r>
          </a:p>
          <a:p>
            <a:r>
              <a:rPr lang="en-US" sz="2400" dirty="0" smtClean="0"/>
              <a:t>h(n) = estimated cost to goal from n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(n) = estimated total cost of path through n to goal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A* search uses an admissible heuristic i.e. h(n) </a:t>
            </a:r>
            <a:r>
              <a:rPr lang="en-US" sz="2400" dirty="0"/>
              <a:t>≤</a:t>
            </a:r>
            <a:r>
              <a:rPr lang="en-US" sz="2400" dirty="0" smtClean="0"/>
              <a:t> h*(n) </a:t>
            </a:r>
            <a:r>
              <a:rPr lang="en-US" sz="2400" dirty="0" err="1" smtClean="0"/>
              <a:t>whare</a:t>
            </a:r>
            <a:r>
              <a:rPr lang="en-US" sz="2400" dirty="0" smtClean="0"/>
              <a:t> h*(n) is the true cost of 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E.g.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SLD</a:t>
            </a:r>
            <a:r>
              <a:rPr lang="en-US" sz="2400" dirty="0" smtClean="0"/>
              <a:t>(n) never overestimates the actual road distance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9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Greedy 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A* Search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20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2567" y="1846815"/>
            <a:ext cx="16478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5267" y="1790368"/>
            <a:ext cx="4162425" cy="1847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380" y="1790368"/>
            <a:ext cx="5410200" cy="28479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30" y="1805978"/>
            <a:ext cx="91059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073" y="1846263"/>
            <a:ext cx="7424179" cy="4022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7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685" y="1846263"/>
            <a:ext cx="7452955" cy="4022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 of A* (Standard proof)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Suppose some suboptimal goal 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has been generated and is in the queue. Let n be an unexpanded node on a shortest path to an optimal goal G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</a:t>
            </a:r>
            <a:r>
              <a:rPr lang="en-US" sz="2400" dirty="0" smtClean="0"/>
              <a:t>(G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= g(G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		since h(G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= 0</a:t>
            </a:r>
          </a:p>
          <a:p>
            <a:pPr marL="566928" lvl="3" indent="0">
              <a:buNone/>
            </a:pPr>
            <a:r>
              <a:rPr lang="en-US" sz="2400" dirty="0" smtClean="0"/>
              <a:t>    &gt; gG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		since 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is suboptimal</a:t>
            </a:r>
          </a:p>
          <a:p>
            <a:pPr marL="566928" lvl="3" indent="0">
              <a:buNone/>
            </a:pPr>
            <a:r>
              <a:rPr lang="en-US" sz="2400" dirty="0" smtClean="0"/>
              <a:t>    </a:t>
            </a:r>
            <a:r>
              <a:rPr lang="en-US" sz="2400" dirty="0"/>
              <a:t>≥</a:t>
            </a:r>
            <a:r>
              <a:rPr lang="en-US" sz="2400" dirty="0" smtClean="0"/>
              <a:t> f(n) 		since h is admissible</a:t>
            </a:r>
          </a:p>
          <a:p>
            <a:pPr marL="201168" lvl="1" indent="0">
              <a:buNone/>
            </a:pPr>
            <a:r>
              <a:rPr lang="en-US" sz="2400" dirty="0" smtClean="0"/>
              <a:t>Since f(G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&gt; f(n), A* will never select 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for expansion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814" y="2570507"/>
            <a:ext cx="4561224" cy="218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7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 of A* (more useful)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7795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Lemma: A* expands nodes in order of increasing f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Gradually adds “f-contours” of nodes (of. Breadth first search adds layers)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Contour </a:t>
            </a:r>
            <a:r>
              <a:rPr lang="en-US" sz="2400" dirty="0" err="1" smtClean="0"/>
              <a:t>i</a:t>
            </a:r>
            <a:r>
              <a:rPr lang="en-US" sz="2400" dirty="0" smtClean="0"/>
              <a:t> has all nodes f = 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where 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&lt; f</a:t>
            </a:r>
            <a:r>
              <a:rPr lang="en-US" sz="2400" baseline="-25000" dirty="0" smtClean="0"/>
              <a:t>i + 1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55" y="2125840"/>
            <a:ext cx="64484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A*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Complete? </a:t>
            </a:r>
          </a:p>
          <a:p>
            <a:r>
              <a:rPr lang="en-US" sz="2400" b="1" dirty="0" smtClean="0"/>
              <a:t>Time Complexity? </a:t>
            </a:r>
          </a:p>
          <a:p>
            <a:r>
              <a:rPr lang="en-US" sz="2400" b="1" dirty="0" smtClean="0"/>
              <a:t>Space Complexity? </a:t>
            </a:r>
          </a:p>
          <a:p>
            <a:r>
              <a:rPr lang="en-US" sz="2400" b="1" dirty="0" smtClean="0"/>
              <a:t>Optimal? 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0679" y="1815551"/>
            <a:ext cx="6919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Yes, unless there are infinitely many node with f </a:t>
            </a:r>
            <a:r>
              <a:rPr lang="en-US" sz="2400" dirty="0">
                <a:solidFill>
                  <a:schemeClr val="accent1"/>
                </a:solidFill>
              </a:rPr>
              <a:t>≤</a:t>
            </a:r>
            <a:r>
              <a:rPr lang="en-US" sz="2400" dirty="0" smtClean="0">
                <a:solidFill>
                  <a:schemeClr val="accent1"/>
                </a:solidFill>
              </a:rPr>
              <a:t> f(G)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5934" y="2312505"/>
            <a:ext cx="676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Exponential in [relative error in h x length of solution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8575" y="2822717"/>
            <a:ext cx="3538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Keeps all nodes in memory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8765" y="3332925"/>
            <a:ext cx="5459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Yes, cannot expand f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i + 1</a:t>
            </a:r>
            <a:r>
              <a:rPr lang="en-US" sz="2400" dirty="0" smtClean="0">
                <a:solidFill>
                  <a:schemeClr val="accent1"/>
                </a:solidFill>
              </a:rPr>
              <a:t> until f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i</a:t>
            </a:r>
            <a:r>
              <a:rPr lang="en-US" sz="2400" dirty="0" smtClean="0">
                <a:solidFill>
                  <a:schemeClr val="accent1"/>
                </a:solidFill>
              </a:rPr>
              <a:t> is finished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A* Search on the following graph.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219" y="2222950"/>
            <a:ext cx="8140521" cy="394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Search Algorithm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Searching </a:t>
            </a:r>
            <a:r>
              <a:rPr lang="en-US" sz="2400" dirty="0" smtClean="0"/>
              <a:t>is a step by step procedure to solve a search-problem in a given search space. A search problem can have three main factors:</a:t>
            </a:r>
          </a:p>
          <a:p>
            <a:pPr lvl="1"/>
            <a:r>
              <a:rPr lang="en-US" sz="2400" b="1" dirty="0" smtClean="0"/>
              <a:t>Search Space:</a:t>
            </a:r>
            <a:r>
              <a:rPr lang="en-US" sz="2400" dirty="0" smtClean="0"/>
              <a:t> Search space represents a set of possible solutions, which a system may have.</a:t>
            </a:r>
          </a:p>
          <a:p>
            <a:pPr lvl="1"/>
            <a:r>
              <a:rPr lang="en-US" sz="2400" b="1" dirty="0" smtClean="0"/>
              <a:t>Start State:</a:t>
            </a:r>
            <a:r>
              <a:rPr lang="en-US" sz="2400" dirty="0" smtClean="0"/>
              <a:t> It is a state from where agent begins the search.</a:t>
            </a:r>
          </a:p>
          <a:p>
            <a:pPr lvl="1"/>
            <a:r>
              <a:rPr lang="en-US" sz="2400" b="1" dirty="0" smtClean="0"/>
              <a:t>Goal test:</a:t>
            </a:r>
            <a:r>
              <a:rPr lang="en-US" sz="2400" dirty="0" smtClean="0"/>
              <a:t> It is a function which observe the current state and returns whether the goal state is achieved or not.</a:t>
            </a:r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540" y="1856628"/>
            <a:ext cx="7607880" cy="43653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5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Search Algorithm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Search tree:</a:t>
            </a:r>
            <a:r>
              <a:rPr lang="en-US" sz="2400" dirty="0"/>
              <a:t> A tree representation of search problem is called Search tree. The root of the search tree is the root node which is corresponding to the initial state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/>
              <a:t>Actions</a:t>
            </a:r>
            <a:r>
              <a:rPr lang="en-US" sz="2400" b="1" dirty="0"/>
              <a:t>:</a:t>
            </a:r>
            <a:r>
              <a:rPr lang="en-US" sz="2400" dirty="0"/>
              <a:t> It gives the description of all the available actions to the agent.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Transition model:</a:t>
            </a:r>
            <a:r>
              <a:rPr lang="en-US" sz="2400" dirty="0"/>
              <a:t> A description of what each action do, can be represented as a transition model.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Path Cost:</a:t>
            </a:r>
            <a:r>
              <a:rPr lang="en-US" sz="2400" dirty="0"/>
              <a:t> It is a function which assigns a numeric cost to each path.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Solution:</a:t>
            </a:r>
            <a:r>
              <a:rPr lang="en-US" sz="2400" dirty="0"/>
              <a:t> It is an action sequence which leads from the start node to the goal node.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Optimal Solution:</a:t>
            </a:r>
            <a:r>
              <a:rPr lang="en-US" sz="2400" dirty="0"/>
              <a:t> If a solution has the lowest cost among all solutions.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Search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b="1" dirty="0" smtClean="0"/>
              <a:t>strategy</a:t>
            </a:r>
            <a:r>
              <a:rPr lang="en-US" sz="2400" dirty="0" smtClean="0"/>
              <a:t> is defined by picking the </a:t>
            </a:r>
            <a:r>
              <a:rPr lang="en-US" sz="2400" i="1" dirty="0" smtClean="0"/>
              <a:t>order of node expansion.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Strategies are evaluated along the following dimensions: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Completeness:</a:t>
            </a:r>
            <a:r>
              <a:rPr lang="en-US" sz="2400" dirty="0" smtClean="0"/>
              <a:t> Does it always find a solution if one exists?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Time Complexity: </a:t>
            </a:r>
            <a:r>
              <a:rPr lang="en-US" sz="2400" dirty="0" smtClean="0"/>
              <a:t>number of nodes generated/expanded.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Space Complexity: </a:t>
            </a:r>
            <a:r>
              <a:rPr lang="en-US" sz="2400" dirty="0" smtClean="0"/>
              <a:t>Maximum number of nodes in memory.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Optimality: </a:t>
            </a:r>
            <a:r>
              <a:rPr lang="en-US" sz="2400" dirty="0" smtClean="0"/>
              <a:t>Does it always find a least-cost solution?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Time and space complexity are measured in terms of :</a:t>
            </a:r>
          </a:p>
          <a:p>
            <a:r>
              <a:rPr lang="en-US" sz="2400" b="1" dirty="0" smtClean="0"/>
              <a:t>b:</a:t>
            </a:r>
            <a:r>
              <a:rPr lang="en-US" sz="2400" dirty="0" smtClean="0"/>
              <a:t> maximum branching factor of the search tree.</a:t>
            </a:r>
          </a:p>
          <a:p>
            <a:r>
              <a:rPr lang="en-US" sz="2400" b="1" dirty="0"/>
              <a:t>d</a:t>
            </a:r>
            <a:r>
              <a:rPr lang="en-US" sz="2400" b="1" dirty="0" smtClean="0"/>
              <a:t>:</a:t>
            </a:r>
            <a:r>
              <a:rPr lang="en-US" sz="2400" dirty="0" smtClean="0"/>
              <a:t> depth of the least-cost solution.</a:t>
            </a:r>
          </a:p>
          <a:p>
            <a:r>
              <a:rPr lang="en-US" sz="2400" b="1" dirty="0" smtClean="0"/>
              <a:t>m:</a:t>
            </a:r>
            <a:r>
              <a:rPr lang="en-US" sz="2400" dirty="0" smtClean="0"/>
              <a:t> maximum depth of the state space (may be infinity).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search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Based on the search problems we can classify the search algorithms into </a:t>
            </a:r>
            <a:r>
              <a:rPr lang="en-US" sz="2400" b="1" dirty="0"/>
              <a:t>uninformed</a:t>
            </a:r>
            <a:r>
              <a:rPr lang="en-US" sz="2400" dirty="0"/>
              <a:t> (Blind search) search and </a:t>
            </a:r>
            <a:r>
              <a:rPr lang="en-US" sz="2400" b="1" dirty="0"/>
              <a:t>informed search </a:t>
            </a:r>
            <a:r>
              <a:rPr lang="en-US" sz="2400" dirty="0"/>
              <a:t>(Heuristic search) algorithms.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Algorithm</a:t>
            </a:r>
            <a:endParaRPr lang="en-US" dirty="0"/>
          </a:p>
        </p:txBody>
      </p:sp>
      <p:pic>
        <p:nvPicPr>
          <p:cNvPr id="1026" name="Picture 2" descr="Search Algorithms in Artificial Intellig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979" y="1855307"/>
            <a:ext cx="5699001" cy="442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Best-first Search Algorithm (Greedy Search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Greedy best-first search algorithm always selects the path which appears best at that moment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It is the combination of depth-first search and breadth-first search algorithms.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uses the heuristic function and search. Best-first search allows us to take the advantages of both algorithms. With the help of best-first search, at each step, we can choose the most promising node.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the best first search algorithm, we expand the node which is closest to the goal node and the closest cost is estimated by heuristic function, i.e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f(n)= g(n).  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20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656</TotalTime>
  <Words>796</Words>
  <Application>Microsoft Office PowerPoint</Application>
  <PresentationFormat>Widescreen</PresentationFormat>
  <Paragraphs>138</Paragraphs>
  <Slides>30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Retrospect</vt:lpstr>
      <vt:lpstr>Informed Search</vt:lpstr>
      <vt:lpstr>Outlines</vt:lpstr>
      <vt:lpstr>   Search Algorithm Terminologies</vt:lpstr>
      <vt:lpstr>   Search Algorithm Terminologies</vt:lpstr>
      <vt:lpstr>Properties of Search Algorithms</vt:lpstr>
      <vt:lpstr>Properties of Search Algorithms</vt:lpstr>
      <vt:lpstr>Types of search algorithms</vt:lpstr>
      <vt:lpstr>Search Algorithm</vt:lpstr>
      <vt:lpstr>Best-first Search Algorithm (Greedy Search)</vt:lpstr>
      <vt:lpstr>Best First Search</vt:lpstr>
      <vt:lpstr>Romania with Step Costs</vt:lpstr>
      <vt:lpstr>Greedy Search</vt:lpstr>
      <vt:lpstr>Greedy Search</vt:lpstr>
      <vt:lpstr>Greedy Search</vt:lpstr>
      <vt:lpstr>Greedy Search</vt:lpstr>
      <vt:lpstr>Greedy Search</vt:lpstr>
      <vt:lpstr>Task</vt:lpstr>
      <vt:lpstr>Properties of Best First Search (Greedy Search)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Optimality of A* (Standard proof)</vt:lpstr>
      <vt:lpstr>Optimality of A* (more useful)</vt:lpstr>
      <vt:lpstr>Properties of A* Search</vt:lpstr>
      <vt:lpstr>Task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MUHAMMAD ZEESHAN ASLAM</dc:creator>
  <cp:lastModifiedBy>MUHAMMAD ZEESHAN ASLAM</cp:lastModifiedBy>
  <cp:revision>36</cp:revision>
  <dcterms:created xsi:type="dcterms:W3CDTF">2023-10-05T03:45:55Z</dcterms:created>
  <dcterms:modified xsi:type="dcterms:W3CDTF">2024-02-28T09:10:11Z</dcterms:modified>
</cp:coreProperties>
</file>