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02336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501" autoAdjust="0"/>
    <p:restoredTop sz="94660"/>
  </p:normalViewPr>
  <p:slideViewPr>
    <p:cSldViewPr snapToGrid="0">
      <p:cViewPr>
        <p:scale>
          <a:sx n="73" d="100"/>
          <a:sy n="73" d="100"/>
        </p:scale>
        <p:origin x="-12592" y="-7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D79F-7594-6043-AB5E-B4698B84C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5387342"/>
            <a:ext cx="30175200" cy="11460480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944A-E074-FD48-8E92-1BF381A8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0" y="17289782"/>
            <a:ext cx="30175200" cy="7947658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A800F-753F-A643-A726-30EEDC7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1A00-D6C2-6449-8514-0863C6C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D9F2-4272-DB4F-87A5-1A9516B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C836-B8AA-1E40-B2D9-7AAEEBE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B21BB-A984-D34E-AAA6-5B2C87B6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B78A-9665-DC43-AAF0-3C541DC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326A-D5A9-F449-B90F-4177C394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3014-27A3-A145-961F-DBC1E81A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01A00-1D68-DF4A-8D8D-C9BE5D606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8792170" y="1752600"/>
            <a:ext cx="867537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0C8DE-2373-CE40-B307-EC743AA3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66060" y="1752600"/>
            <a:ext cx="2552319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297D-676D-B344-A15B-76970209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D139-8297-6F42-B61E-61D62227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7602-A51B-BF4E-B728-B1276AD8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990600"/>
            <a:ext cx="284988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867400" y="3588604"/>
            <a:ext cx="284988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7750" y="5852160"/>
            <a:ext cx="117348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047750" y="7071360"/>
            <a:ext cx="117348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047750" y="15032736"/>
            <a:ext cx="117348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047750" y="16251937"/>
            <a:ext cx="117348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47750" y="25831800"/>
            <a:ext cx="117348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047750" y="27057096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4249400" y="5852160"/>
            <a:ext cx="117348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4249400" y="7071360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4249400" y="11948160"/>
            <a:ext cx="117348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4249400" y="23469600"/>
            <a:ext cx="117348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4249400" y="25831800"/>
            <a:ext cx="117348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4249400" y="27057096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7409140" y="5852160"/>
            <a:ext cx="117348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7409140" y="7071360"/>
            <a:ext cx="117348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7409140" y="15837408"/>
            <a:ext cx="117348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7409140" y="25831800"/>
            <a:ext cx="117348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7409140" y="27057096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0233600" y="2552699"/>
            <a:ext cx="11409998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 rIns="251460" rtlCol="0" anchor="t"/>
          <a:lstStyle/>
          <a:p>
            <a:pPr lvl="0">
              <a:spcBef>
                <a:spcPts val="11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100"/>
              </a:spcBef>
            </a:pP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75"/>
              </a:spcBef>
            </a:pPr>
            <a:endParaRPr sz="5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100"/>
              </a:spcBef>
            </a:pPr>
            <a:r>
              <a:rPr sz="80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100"/>
              </a:spcBef>
            </a:pP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200"/>
              </a:spcBef>
            </a:pP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200"/>
              </a:spcBef>
            </a:pP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200"/>
              </a:spcBef>
            </a:pP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05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1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404">
          <p15:clr>
            <a:srgbClr val="A4A3A4"/>
          </p15:clr>
        </p15:guide>
        <p15:guide id="2" pos="1694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95F6-F7AF-DC4D-8D50-6B42F86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41E6-E52A-794B-B37C-F472EC52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BE55-B3BB-D548-906F-A0D4D0BB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55B7-6530-CB47-8246-F6417031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C2B4-80B4-754D-84DD-C6F1E2B8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9528-5023-D64C-ACDD-472DD387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05" y="8206745"/>
            <a:ext cx="34701480" cy="13693138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73F4-15C0-F24D-97FE-4E79D145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5105" y="22029425"/>
            <a:ext cx="34701480" cy="7200898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6ACE-1940-6F47-8362-B2A35347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D1CD-1B22-2143-917F-E0B89A4D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24BE-9DFF-044F-B609-8DA263E4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7B9F-955F-AC41-AFA6-133F552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70BA-A289-1744-ACF9-44617E51D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60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776B8-E5CD-B542-B445-CB302E9C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682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1E07-824A-7146-9A88-89A9C5E8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BF7A-F20F-C341-A084-D21A9613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3AE7-9D7F-9744-94F4-9C7E2508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CB32-A9C2-AB48-B5B2-FE4976CB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0" y="1752603"/>
            <a:ext cx="347014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FE6D-4D76-834A-AAAE-AD0151F6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302" y="8069582"/>
            <a:ext cx="17020697" cy="3954778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F148C-9E3B-EF40-B69D-3554C8B71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1302" y="12024360"/>
            <a:ext cx="1702069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BF011-4663-F24A-887A-0C4E1D6AB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368260" y="8069582"/>
            <a:ext cx="17104520" cy="3954778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81E59-14E7-6C48-B159-7F29E59A0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368260" y="12024360"/>
            <a:ext cx="17104520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46F52-6E14-9342-8866-5BFE158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77673-E8AB-F14F-BA30-DD54FCDD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4DE7-037D-0844-91B3-E7A6B2B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123-4707-E74B-A852-4ABA6BF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4E236-F787-4348-9579-119FDD28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589F7-5D72-F24C-A814-D2965318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F0993-6B6A-F243-8EFE-6A5A7B6E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C3EA-816E-604B-AB99-8A4C44D3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2BEF6-F0E2-6D44-8500-769B84B5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A2BCC-A998-484D-823B-95D3833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37F-E61E-0E45-AB6A-70FBB84E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2" y="2194560"/>
            <a:ext cx="12976382" cy="768096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FFD6-9C76-0945-A663-9DB6A8F9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520" y="4739642"/>
            <a:ext cx="20368260" cy="23393400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3652-1E77-9F46-98F7-A2056B91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02" y="9875520"/>
            <a:ext cx="12976382" cy="18295622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02CA-84FC-B747-8342-22981188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4843-0E96-1742-9C48-C4335C43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89CF-CE73-1A42-8E68-BC4CE9DA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8EE-593A-FB4A-8A35-ECD8F81B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2" y="2194560"/>
            <a:ext cx="12976382" cy="768096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ECC3A-7CCF-6F40-ADF4-B0929E30A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104520" y="4739642"/>
            <a:ext cx="20368260" cy="23393400"/>
          </a:xfrm>
        </p:spPr>
        <p:txBody>
          <a:bodyPr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F386E-5CE9-5146-BD58-4B02894C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02" y="9875520"/>
            <a:ext cx="12976382" cy="18295622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4F52-379C-FD4A-BD78-860A034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1002-B7BB-A743-86EA-8DC2CEF8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0B8D-DC44-0046-A8C6-87EF997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4300E-1B6D-D04B-B31E-B79D1805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1752603"/>
            <a:ext cx="347014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AA07-6B78-F145-9F81-BB52F0A8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060" y="8763000"/>
            <a:ext cx="347014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4E0F-4CDD-9047-A429-0437D1FDF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66060" y="30510482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3763-2704-F74A-8D56-BDFC95EE6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327380" y="30510482"/>
            <a:ext cx="135788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8E16-DFFD-BC48-ADD0-8C5E2B59D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4980" y="30510482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A7056-C342-8049-B96A-73A3570BD055}"/>
              </a:ext>
            </a:extLst>
          </p:cNvPr>
          <p:cNvSpPr/>
          <p:nvPr userDrawn="1"/>
        </p:nvSpPr>
        <p:spPr bwMode="invGray">
          <a:xfrm>
            <a:off x="0" y="0"/>
            <a:ext cx="402336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53"/>
          </a:p>
        </p:txBody>
      </p:sp>
    </p:spTree>
    <p:extLst>
      <p:ext uri="{BB962C8B-B14F-4D97-AF65-F5344CB8AC3E}">
        <p14:creationId xmlns:p14="http://schemas.microsoft.com/office/powerpoint/2010/main" val="37504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7400" y="732762"/>
            <a:ext cx="28498800" cy="230499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Auto-completion for Network Configurations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D2B8C290-3994-9B4E-A1E5-40D781DA714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047750" y="17243501"/>
            <a:ext cx="11734800" cy="4524830"/>
          </a:xfrm>
        </p:spPr>
        <p:txBody>
          <a:bodyPr>
            <a:normAutofit/>
          </a:bodyPr>
          <a:lstStyle/>
          <a:p>
            <a:r>
              <a:rPr lang="en-US" sz="2567" dirty="0"/>
              <a:t>Previous measurement studies have revealed extensive use of templates in network configurations [1]</a:t>
            </a:r>
          </a:p>
          <a:p>
            <a:r>
              <a:rPr lang="en-US" sz="2567" dirty="0"/>
              <a:t>Our observations indicate that most of a device’s configuration could be constructed from existing configurations</a:t>
            </a:r>
          </a:p>
          <a:p>
            <a:r>
              <a:rPr lang="en-US" sz="2567" dirty="0"/>
              <a:t>Our prediction engine thus constructs a model from histories of configurations</a:t>
            </a:r>
          </a:p>
          <a:p>
            <a:pPr marL="0" indent="0">
              <a:buNone/>
            </a:pPr>
            <a:endParaRPr lang="en-US" sz="2567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316236" y="15547227"/>
            <a:ext cx="11734800" cy="1117600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7959293-CA99-FE45-92D9-50699C172924}"/>
                  </a:ext>
                </a:extLst>
              </p:cNvPr>
              <p:cNvSpPr>
                <a:spLocks noGrp="1"/>
              </p:cNvSpPr>
              <p:nvPr>
                <p:ph sz="quarter" idx="25"/>
              </p:nvPr>
            </p:nvSpPr>
            <p:spPr>
              <a:xfrm>
                <a:off x="14541305" y="7219887"/>
                <a:ext cx="11734800" cy="4199366"/>
              </a:xfrm>
            </p:spPr>
            <p:txBody>
              <a:bodyPr>
                <a:no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pPr marL="0" indent="0">
                  <a:buNone/>
                </a:pPr>
                <a:endParaRPr lang="en-US" sz="2567" dirty="0"/>
              </a:p>
            </p:txBody>
          </p:sp>
        </mc:Choice>
        <mc:Fallback xmlns="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7959293-CA99-FE45-92D9-50699C172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5"/>
              </p:nvPr>
            </p:nvSpPr>
            <p:spPr>
              <a:xfrm>
                <a:off x="14541305" y="7219887"/>
                <a:ext cx="11734800" cy="41993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653177" y="11490676"/>
            <a:ext cx="11734800" cy="1117600"/>
          </a:xfrm>
        </p:spPr>
        <p:txBody>
          <a:bodyPr/>
          <a:lstStyle/>
          <a:p>
            <a:r>
              <a:rPr lang="en-US" dirty="0"/>
              <a:t>placeholders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22FE94-EA77-4942-9DB9-17C7E60A56BD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675" y="7099087"/>
            <a:ext cx="6316349" cy="5405434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27409140" y="5745879"/>
            <a:ext cx="11734800" cy="12192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3"/>
          </p:nvPr>
        </p:nvSpPr>
        <p:spPr>
          <a:xfrm>
            <a:off x="1156202" y="12164719"/>
            <a:ext cx="11098799" cy="2451505"/>
          </a:xfrm>
        </p:spPr>
        <p:txBody>
          <a:bodyPr>
            <a:noAutofit/>
          </a:bodyPr>
          <a:lstStyle/>
          <a:p>
            <a:r>
              <a:rPr lang="en-US" sz="2567" dirty="0"/>
              <a:t>State of the art tools offer simple tab-completion and preset templates</a:t>
            </a:r>
          </a:p>
          <a:p>
            <a:r>
              <a:rPr lang="en-US" sz="2567" dirty="0"/>
              <a:t>We predict a code completion engine would offer better resilience to human errors</a:t>
            </a:r>
          </a:p>
          <a:p>
            <a:endParaRPr lang="en-US" sz="2567" dirty="0"/>
          </a:p>
          <a:p>
            <a:endParaRPr lang="en-US" sz="2567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7336253" y="22280285"/>
            <a:ext cx="11734800" cy="11176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0B5DA-DBD2-144E-B049-03FEC23B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975" y="12707409"/>
            <a:ext cx="7175070" cy="68822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B1335D0-5878-784C-81A4-5AE957B16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68" y="14196621"/>
            <a:ext cx="6651078" cy="761221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DAC9B42-A965-2E4B-9E51-395D6D01FD7B}"/>
              </a:ext>
            </a:extLst>
          </p:cNvPr>
          <p:cNvSpPr txBox="1"/>
          <p:nvPr/>
        </p:nvSpPr>
        <p:spPr>
          <a:xfrm>
            <a:off x="27930891" y="12957501"/>
            <a:ext cx="5345651" cy="364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b="1" dirty="0"/>
              <a:t>Figure 3</a:t>
            </a:r>
            <a:r>
              <a:rPr lang="en-US" sz="2567" dirty="0"/>
              <a:t>: The prediction accuracy for the routers in each network. Our approach achieves a high prediction accuracy (&gt;85%) for the majority of routers. Without our placeholders optimization, this accuracy is 5% lower. </a:t>
            </a:r>
          </a:p>
          <a:p>
            <a:endParaRPr lang="en-US" sz="2567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C94FAF-F442-FA46-AD71-53749FA6AB04}"/>
              </a:ext>
            </a:extLst>
          </p:cNvPr>
          <p:cNvSpPr txBox="1"/>
          <p:nvPr/>
        </p:nvSpPr>
        <p:spPr>
          <a:xfrm>
            <a:off x="27878245" y="16948269"/>
            <a:ext cx="4412562" cy="359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b="1" dirty="0"/>
              <a:t>Figure 5 (Right)</a:t>
            </a:r>
            <a:r>
              <a:rPr lang="en-US" sz="2567" dirty="0"/>
              <a:t>:  Training on more devices results in higher accuracies. However, training on more devices has </a:t>
            </a:r>
            <a:r>
              <a:rPr lang="en-US" sz="2567"/>
              <a:t>diminishing returns</a:t>
            </a:r>
            <a:r>
              <a:rPr lang="en-US" sz="2567" dirty="0"/>
              <a:t>, because additional devices play the same role as existing devices, and hence are very similar.</a:t>
            </a:r>
          </a:p>
          <a:p>
            <a:endParaRPr lang="en-US" sz="2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0EC450-98A6-A14B-A4F9-F634878E3EFE}"/>
              </a:ext>
            </a:extLst>
          </p:cNvPr>
          <p:cNvSpPr txBox="1"/>
          <p:nvPr/>
        </p:nvSpPr>
        <p:spPr>
          <a:xfrm>
            <a:off x="33904450" y="12951987"/>
            <a:ext cx="5166604" cy="167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b="1" dirty="0"/>
              <a:t>Figure 4</a:t>
            </a:r>
            <a:r>
              <a:rPr lang="en-US" sz="2567" dirty="0"/>
              <a:t>: Our framework does not require a long history of configurations to achieve reasonable accuracy. </a:t>
            </a:r>
          </a:p>
        </p:txBody>
      </p:sp>
      <p:sp>
        <p:nvSpPr>
          <p:cNvPr id="58" name="Content Placeholder 14">
            <a:extLst>
              <a:ext uri="{FF2B5EF4-FFF2-40B4-BE49-F238E27FC236}">
                <a16:creationId xmlns:a16="http://schemas.microsoft.com/office/drawing/2014/main" id="{53153977-76FF-3649-9E56-5A02CD01D677}"/>
              </a:ext>
            </a:extLst>
          </p:cNvPr>
          <p:cNvSpPr txBox="1">
            <a:spLocks/>
          </p:cNvSpPr>
          <p:nvPr/>
        </p:nvSpPr>
        <p:spPr>
          <a:xfrm>
            <a:off x="1846733" y="29667702"/>
            <a:ext cx="11240916" cy="1031932"/>
          </a:xfrm>
          <a:prstGeom prst="rect">
            <a:avLst/>
          </a:prstGeom>
        </p:spPr>
        <p:txBody>
          <a:bodyPr vert="horz" lIns="83820" tIns="167640" rIns="83820" bIns="41910" rtlCol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67" b="1" dirty="0"/>
              <a:t>Figure 1</a:t>
            </a:r>
            <a:r>
              <a:rPr lang="en-US" sz="2567" dirty="0"/>
              <a:t>: Token and statement similarity for University-A. Almost all configurations were composed of the same set of unique tokens.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7E7F990-BAF4-6E41-B55F-E8BC8D405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6" y="21811753"/>
            <a:ext cx="11841942" cy="7315579"/>
          </a:xfrm>
          <a:prstGeom prst="rect">
            <a:avLst/>
          </a:prstGeom>
        </p:spPr>
      </p:pic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EFEEF982-C20F-A048-899C-76DBDEFC8475}"/>
              </a:ext>
            </a:extLst>
          </p:cNvPr>
          <p:cNvSpPr>
            <a:spLocks noGrp="1"/>
          </p:cNvSpPr>
          <p:nvPr/>
        </p:nvSpPr>
        <p:spPr>
          <a:xfrm>
            <a:off x="14644350" y="5847479"/>
            <a:ext cx="11734800" cy="1117600"/>
          </a:xfrm>
          <a:prstGeom prst="round1Rect">
            <a:avLst/>
          </a:prstGeom>
          <a:solidFill>
            <a:schemeClr val="accent3"/>
          </a:solidFill>
        </p:spPr>
        <p:txBody>
          <a:bodyPr vert="horz" lIns="335280" tIns="41910" rIns="83820" bIns="4191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5500" dirty="0"/>
              <a:t>N-gram Model</a:t>
            </a:r>
          </a:p>
        </p:txBody>
      </p:sp>
      <p:pic>
        <p:nvPicPr>
          <p:cNvPr id="1030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id="{52829317-A65C-6044-ABD0-629F473F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90" y="7764939"/>
            <a:ext cx="5522573" cy="37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 Placeholder 56">
            <a:extLst>
              <a:ext uri="{FF2B5EF4-FFF2-40B4-BE49-F238E27FC236}">
                <a16:creationId xmlns:a16="http://schemas.microsoft.com/office/drawing/2014/main" id="{F5F3CF78-8A37-9548-A29E-F036213E6CF7}"/>
              </a:ext>
            </a:extLst>
          </p:cNvPr>
          <p:cNvSpPr txBox="1">
            <a:spLocks/>
          </p:cNvSpPr>
          <p:nvPr/>
        </p:nvSpPr>
        <p:spPr>
          <a:xfrm>
            <a:off x="14249400" y="21671280"/>
            <a:ext cx="11734800" cy="2078020"/>
          </a:xfrm>
          <a:prstGeom prst="rect">
            <a:avLst/>
          </a:prstGeom>
        </p:spPr>
        <p:txBody>
          <a:bodyPr vert="horz" lIns="8382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567" dirty="0">
              <a:latin typeface="Cambria Math" panose="02040503050406030204" pitchFamily="18" charset="0"/>
            </a:endParaRPr>
          </a:p>
        </p:txBody>
      </p:sp>
      <p:sp>
        <p:nvSpPr>
          <p:cNvPr id="79" name="Content Placeholder 13">
            <a:extLst>
              <a:ext uri="{FF2B5EF4-FFF2-40B4-BE49-F238E27FC236}">
                <a16:creationId xmlns:a16="http://schemas.microsoft.com/office/drawing/2014/main" id="{EC38745C-C0DE-7840-89DF-612A966119CD}"/>
              </a:ext>
            </a:extLst>
          </p:cNvPr>
          <p:cNvSpPr txBox="1">
            <a:spLocks/>
          </p:cNvSpPr>
          <p:nvPr/>
        </p:nvSpPr>
        <p:spPr>
          <a:xfrm>
            <a:off x="27263366" y="26511116"/>
            <a:ext cx="11734800" cy="4191000"/>
          </a:xfrm>
          <a:prstGeom prst="rect">
            <a:avLst/>
          </a:prstGeom>
        </p:spPr>
        <p:txBody>
          <a:bodyPr vert="horz" lIns="335280" tIns="167640" rIns="83820" bIns="4191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7040" dirty="0"/>
          </a:p>
        </p:txBody>
      </p:sp>
      <p:sp>
        <p:nvSpPr>
          <p:cNvPr id="81" name="Content Placeholder 13">
            <a:extLst>
              <a:ext uri="{FF2B5EF4-FFF2-40B4-BE49-F238E27FC236}">
                <a16:creationId xmlns:a16="http://schemas.microsoft.com/office/drawing/2014/main" id="{F9C7211B-A912-9D4B-8494-8500543AE140}"/>
              </a:ext>
            </a:extLst>
          </p:cNvPr>
          <p:cNvSpPr txBox="1">
            <a:spLocks/>
          </p:cNvSpPr>
          <p:nvPr/>
        </p:nvSpPr>
        <p:spPr>
          <a:xfrm>
            <a:off x="27263366" y="23622970"/>
            <a:ext cx="11589026" cy="3303525"/>
          </a:xfrm>
          <a:prstGeom prst="rect">
            <a:avLst/>
          </a:prstGeom>
        </p:spPr>
        <p:txBody>
          <a:bodyPr vert="horz" lIns="335280" tIns="167640" rIns="83820" bIns="4191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67" dirty="0"/>
              <a:t>Evaluate our model against the current state of the art: tab-completion in CLIs on modern routers</a:t>
            </a:r>
          </a:p>
          <a:p>
            <a:r>
              <a:rPr lang="en-US" sz="2567" dirty="0"/>
              <a:t>Using larger n-grams to suggest complete statements</a:t>
            </a:r>
          </a:p>
          <a:p>
            <a:r>
              <a:rPr lang="en-US" sz="2567" dirty="0"/>
              <a:t>Stanza specific models</a:t>
            </a:r>
          </a:p>
          <a:p>
            <a:endParaRPr lang="en-US" sz="2567" dirty="0"/>
          </a:p>
          <a:p>
            <a:pPr marL="0" indent="0">
              <a:buNone/>
            </a:pPr>
            <a:endParaRPr lang="en-US" sz="2567" dirty="0"/>
          </a:p>
        </p:txBody>
      </p:sp>
      <p:sp>
        <p:nvSpPr>
          <p:cNvPr id="82" name="Text Placeholder 17">
            <a:extLst>
              <a:ext uri="{FF2B5EF4-FFF2-40B4-BE49-F238E27FC236}">
                <a16:creationId xmlns:a16="http://schemas.microsoft.com/office/drawing/2014/main" id="{A9836733-F244-9C4D-9048-D9A701BF1770}"/>
              </a:ext>
            </a:extLst>
          </p:cNvPr>
          <p:cNvSpPr txBox="1">
            <a:spLocks/>
          </p:cNvSpPr>
          <p:nvPr/>
        </p:nvSpPr>
        <p:spPr>
          <a:xfrm>
            <a:off x="27409140" y="27153301"/>
            <a:ext cx="11734800" cy="1117600"/>
          </a:xfrm>
          <a:prstGeom prst="round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335280" tIns="41910" rIns="83820" bIns="4191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sz="4950" dirty="0"/>
              <a:t>references</a:t>
            </a:r>
          </a:p>
        </p:txBody>
      </p:sp>
      <p:sp>
        <p:nvSpPr>
          <p:cNvPr id="83" name="Content Placeholder 13">
            <a:extLst>
              <a:ext uri="{FF2B5EF4-FFF2-40B4-BE49-F238E27FC236}">
                <a16:creationId xmlns:a16="http://schemas.microsoft.com/office/drawing/2014/main" id="{801749A7-2409-6A4A-AE38-7774B64CD1D2}"/>
              </a:ext>
            </a:extLst>
          </p:cNvPr>
          <p:cNvSpPr txBox="1">
            <a:spLocks/>
          </p:cNvSpPr>
          <p:nvPr/>
        </p:nvSpPr>
        <p:spPr>
          <a:xfrm>
            <a:off x="27216673" y="28249059"/>
            <a:ext cx="11589026" cy="2837289"/>
          </a:xfrm>
          <a:prstGeom prst="rect">
            <a:avLst/>
          </a:prstGeom>
        </p:spPr>
        <p:txBody>
          <a:bodyPr vert="horz" lIns="335280" tIns="167640" rIns="83820" bIns="4191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7040" dirty="0"/>
          </a:p>
        </p:txBody>
      </p:sp>
      <p:sp>
        <p:nvSpPr>
          <p:cNvPr id="86" name="Content Placeholder 13">
            <a:extLst>
              <a:ext uri="{FF2B5EF4-FFF2-40B4-BE49-F238E27FC236}">
                <a16:creationId xmlns:a16="http://schemas.microsoft.com/office/drawing/2014/main" id="{E0C6E218-0CAC-B048-9ABB-7DD7AA143352}"/>
              </a:ext>
            </a:extLst>
          </p:cNvPr>
          <p:cNvSpPr txBox="1">
            <a:spLocks/>
          </p:cNvSpPr>
          <p:nvPr/>
        </p:nvSpPr>
        <p:spPr>
          <a:xfrm>
            <a:off x="27336253" y="28618324"/>
            <a:ext cx="11734800" cy="2282047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[1] T. Benson, A. </a:t>
            </a:r>
            <a:r>
              <a:rPr lang="en-US" sz="2200" dirty="0" err="1"/>
              <a:t>Akella</a:t>
            </a:r>
            <a:r>
              <a:rPr lang="en-US" sz="2200" dirty="0"/>
              <a:t>, and D. </a:t>
            </a:r>
            <a:r>
              <a:rPr lang="en-US" sz="2200" dirty="0" err="1"/>
              <a:t>Maltz</a:t>
            </a:r>
            <a:r>
              <a:rPr lang="en-US" sz="2200" dirty="0"/>
              <a:t>. Unraveling the complexity of network management. In </a:t>
            </a:r>
            <a:r>
              <a:rPr lang="en-US" sz="2200" i="1" dirty="0"/>
              <a:t>NSDI</a:t>
            </a:r>
            <a:r>
              <a:rPr lang="en-US" sz="2200" dirty="0"/>
              <a:t>, 2009.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[2] Z. Yin, X. Ma, J. Zheng, Y. Zhou, L. N. </a:t>
            </a:r>
            <a:r>
              <a:rPr lang="en-US" sz="2200" dirty="0" err="1"/>
              <a:t>Bairavasundaram</a:t>
            </a:r>
            <a:r>
              <a:rPr lang="en-US" sz="2200" dirty="0"/>
              <a:t>, and S. </a:t>
            </a:r>
            <a:r>
              <a:rPr lang="en-US" sz="2200" dirty="0" err="1"/>
              <a:t>Pasupathy</a:t>
            </a:r>
            <a:r>
              <a:rPr lang="en-US" sz="2200" dirty="0"/>
              <a:t>. An empirical study on configuration errors in commercial and open source systems. In </a:t>
            </a:r>
            <a:r>
              <a:rPr lang="en-US" sz="2200" i="1" dirty="0"/>
              <a:t>SOSP</a:t>
            </a:r>
            <a:r>
              <a:rPr lang="en-US" sz="2200" dirty="0"/>
              <a:t>, 2011.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FB84BF3-F5C6-5E4D-AB27-2FC63ECCE6A2}"/>
              </a:ext>
            </a:extLst>
          </p:cNvPr>
          <p:cNvSpPr txBox="1">
            <a:spLocks/>
          </p:cNvSpPr>
          <p:nvPr/>
        </p:nvSpPr>
        <p:spPr>
          <a:xfrm>
            <a:off x="14541305" y="20100605"/>
            <a:ext cx="11734800" cy="1117600"/>
          </a:xfrm>
          <a:prstGeom prst="round1Rect">
            <a:avLst/>
          </a:prstGeom>
          <a:solidFill>
            <a:schemeClr val="accent5"/>
          </a:solidFill>
        </p:spPr>
        <p:txBody>
          <a:bodyPr vert="horz" lIns="335280" tIns="41910" rIns="83820" bIns="4191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sz="5500" dirty="0"/>
              <a:t>Testing methodology</a:t>
            </a:r>
          </a:p>
        </p:txBody>
      </p:sp>
      <p:sp>
        <p:nvSpPr>
          <p:cNvPr id="91" name="Content Placeholder 13">
            <a:extLst>
              <a:ext uri="{FF2B5EF4-FFF2-40B4-BE49-F238E27FC236}">
                <a16:creationId xmlns:a16="http://schemas.microsoft.com/office/drawing/2014/main" id="{041FB989-17D6-7A44-BAB5-968922090A2A}"/>
              </a:ext>
            </a:extLst>
          </p:cNvPr>
          <p:cNvSpPr txBox="1">
            <a:spLocks/>
          </p:cNvSpPr>
          <p:nvPr/>
        </p:nvSpPr>
        <p:spPr>
          <a:xfrm>
            <a:off x="14339192" y="21416472"/>
            <a:ext cx="11804039" cy="4954945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67" dirty="0"/>
              <a:t>We applied our framework to Cisco configurations of core, border, and distribution routers from three large university networks. To test the accuracy of our model, we perform leave-one- out cross validation: one (set of) configuration(s) is used for testing and the remainder are used for training. We “rebuild” the test configuration(s) token-by-token by using our n-gram model to predict the next token based on the prior n-1 tokens; we do not predict across lines. A prediction is marked as successful when the actual next token in the configuration is within the top three results generated by the model. </a:t>
            </a:r>
          </a:p>
        </p:txBody>
      </p:sp>
      <p:graphicFrame>
        <p:nvGraphicFramePr>
          <p:cNvPr id="92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id="{09635FAE-6F41-104A-80A4-5FC0E6B8F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989402"/>
              </p:ext>
            </p:extLst>
          </p:nvPr>
        </p:nvGraphicFramePr>
        <p:xfrm>
          <a:off x="14339192" y="26733261"/>
          <a:ext cx="11734800" cy="32474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University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Number of Configurations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Total Lines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Average Lines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35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73K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2.1K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26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61K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2.3K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24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67K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2.8K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70233E98-8150-6F4E-94D2-A97E42848D85}"/>
              </a:ext>
            </a:extLst>
          </p:cNvPr>
          <p:cNvSpPr txBox="1"/>
          <p:nvPr/>
        </p:nvSpPr>
        <p:spPr>
          <a:xfrm>
            <a:off x="14249400" y="30367183"/>
            <a:ext cx="11734800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67" b="1" dirty="0"/>
              <a:t>Table 1</a:t>
            </a:r>
            <a:r>
              <a:rPr lang="en-US" sz="2567" dirty="0"/>
              <a:t>: Configurations used in our evaluation</a:t>
            </a:r>
          </a:p>
          <a:p>
            <a:pPr algn="ctr"/>
            <a:endParaRPr lang="en-US" sz="2567" b="1" dirty="0"/>
          </a:p>
        </p:txBody>
      </p:sp>
      <p:sp>
        <p:nvSpPr>
          <p:cNvPr id="94" name="Title 3">
            <a:extLst>
              <a:ext uri="{FF2B5EF4-FFF2-40B4-BE49-F238E27FC236}">
                <a16:creationId xmlns:a16="http://schemas.microsoft.com/office/drawing/2014/main" id="{0583BC46-5678-B741-BED6-272E6991E988}"/>
              </a:ext>
            </a:extLst>
          </p:cNvPr>
          <p:cNvSpPr txBox="1">
            <a:spLocks/>
          </p:cNvSpPr>
          <p:nvPr/>
        </p:nvSpPr>
        <p:spPr>
          <a:xfrm>
            <a:off x="5405650" y="3005014"/>
            <a:ext cx="28498800" cy="1435263"/>
          </a:xfrm>
          <a:prstGeom prst="rect">
            <a:avLst/>
          </a:prstGeom>
        </p:spPr>
        <p:txBody>
          <a:bodyPr vert="horz" lIns="209550" tIns="209550" rIns="209550" bIns="209550" rtlCol="0" anchor="ctr">
            <a:noAutofit/>
          </a:bodyPr>
          <a:lstStyle>
            <a:lvl1pPr algn="ctr" defTabSz="32918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5360" b="0" i="0" kern="1200" cap="none" spc="-542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Ahsan Mahmood, Aaron </a:t>
            </a:r>
            <a:r>
              <a:rPr lang="en-US" sz="6600" dirty="0" err="1"/>
              <a:t>Gember</a:t>
            </a:r>
            <a:r>
              <a:rPr lang="en-US" sz="6600" dirty="0"/>
              <a:t>-Jacobson</a:t>
            </a:r>
          </a:p>
          <a:p>
            <a:r>
              <a:rPr lang="en-US" sz="6600" dirty="0"/>
              <a:t>Colgate University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82BA6058-3987-3A4F-98AC-2803CB04620E}"/>
              </a:ext>
            </a:extLst>
          </p:cNvPr>
          <p:cNvSpPr txBox="1">
            <a:spLocks/>
          </p:cNvSpPr>
          <p:nvPr/>
        </p:nvSpPr>
        <p:spPr>
          <a:xfrm>
            <a:off x="1153813" y="7764939"/>
            <a:ext cx="6150954" cy="4666544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67" dirty="0"/>
              <a:t>Configurations are often complex, consisting of thousands of lines of low-level directives and dozens of symbolic references</a:t>
            </a:r>
          </a:p>
          <a:p>
            <a:r>
              <a:rPr lang="en-US" sz="2567" dirty="0"/>
              <a:t>Configuration errors are common and the leading cause of network outages [2]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B2EF5C78-F466-1E40-BA54-F0A9BEACCBEA}"/>
              </a:ext>
            </a:extLst>
          </p:cNvPr>
          <p:cNvSpPr txBox="1">
            <a:spLocks/>
          </p:cNvSpPr>
          <p:nvPr/>
        </p:nvSpPr>
        <p:spPr>
          <a:xfrm>
            <a:off x="14347161" y="13366870"/>
            <a:ext cx="5508238" cy="5316113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67" dirty="0"/>
              <a:t>We employ a networking- specific optimization predicated by our observation that IP prefixes are often unique to devices </a:t>
            </a:r>
          </a:p>
          <a:p>
            <a:r>
              <a:rPr lang="en-US" sz="2567" dirty="0"/>
              <a:t>We replace these prefixes and certain other tokens with generic PREFIX tokens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9E836-95A6-654B-B458-89E376F123DA}"/>
              </a:ext>
            </a:extLst>
          </p:cNvPr>
          <p:cNvSpPr txBox="1"/>
          <p:nvPr/>
        </p:nvSpPr>
        <p:spPr>
          <a:xfrm>
            <a:off x="14359585" y="19380617"/>
            <a:ext cx="12304330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67" b="1" dirty="0"/>
              <a:t>Figure 2</a:t>
            </a:r>
            <a:r>
              <a:rPr lang="en-US" sz="2567" dirty="0"/>
              <a:t>: With our placeholders optimization, this accuracy is 5% higher. </a:t>
            </a:r>
          </a:p>
          <a:p>
            <a:pPr algn="ctr"/>
            <a:endParaRPr lang="en-US" sz="2567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F23748-80C6-5C4C-B02F-D02ADA34C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557" y="7099088"/>
            <a:ext cx="6327207" cy="5343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071A02-EC5C-D14B-9B95-F29A023F1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1" y="620291"/>
            <a:ext cx="3848100" cy="39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F945EE-6400-432A-A9B1-179A0A2A37CE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Auto-completion for Network Configurations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Mahmood</dc:creator>
  <cp:lastModifiedBy/>
  <cp:revision>1</cp:revision>
  <dcterms:created xsi:type="dcterms:W3CDTF">2018-03-27T02:02:15Z</dcterms:created>
  <dcterms:modified xsi:type="dcterms:W3CDTF">2018-04-26T04:03:18Z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