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501" autoAdjust="0"/>
    <p:restoredTop sz="94660"/>
  </p:normalViewPr>
  <p:slideViewPr>
    <p:cSldViewPr snapToGrid="0">
      <p:cViewPr>
        <p:scale>
          <a:sx n="28" d="100"/>
          <a:sy n="28" d="100"/>
        </p:scale>
        <p:origin x="496" y="-4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3" y="0"/>
            <a:ext cx="45864782" cy="3289554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6158947" y="5607979"/>
            <a:ext cx="31613395" cy="21781517"/>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6523639" y="9865334"/>
            <a:ext cx="30856536" cy="8691053"/>
          </a:xfrm>
        </p:spPr>
        <p:txBody>
          <a:bodyPr bIns="0" anchor="b">
            <a:normAutofit/>
          </a:bodyPr>
          <a:lstStyle>
            <a:lvl1pPr algn="ctr">
              <a:lnSpc>
                <a:spcPct val="80000"/>
              </a:lnSpc>
              <a:defRPr sz="23040" spc="-542">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6523639" y="18919162"/>
            <a:ext cx="30856536" cy="6403776"/>
          </a:xfrm>
        </p:spPr>
        <p:txBody>
          <a:bodyPr tIns="0">
            <a:normAutofit/>
          </a:bodyPr>
          <a:lstStyle>
            <a:lvl1pPr marL="0" indent="0" algn="ctr">
              <a:lnSpc>
                <a:spcPct val="100000"/>
              </a:lnSpc>
              <a:buNone/>
              <a:defRPr sz="8640" b="0">
                <a:solidFill>
                  <a:srgbClr val="FFFEFF"/>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3072384" y="1536192"/>
            <a:ext cx="13167360" cy="1536192"/>
          </a:xfrm>
        </p:spPr>
        <p:txBody>
          <a:bodyPr vert="horz" lIns="91440" tIns="45720" rIns="91440" bIns="45720" rtlCol="0" anchor="ctr"/>
          <a:lstStyle>
            <a:lvl1pPr>
              <a:defRPr lang="en-US"/>
            </a:lvl1p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5089796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373882" y="2"/>
            <a:ext cx="45224443" cy="32918405"/>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3072384" y="8158029"/>
            <a:ext cx="15775450" cy="166580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74175" y="11279645"/>
            <a:ext cx="14946312" cy="11869315"/>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195295" y="3814651"/>
            <a:ext cx="19659086" cy="252340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411970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3" y="2"/>
            <a:ext cx="45224443" cy="32918405"/>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25095043" y="8158029"/>
            <a:ext cx="15775450" cy="166580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25505325" y="11279638"/>
            <a:ext cx="14937826" cy="11831765"/>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87641" y="3853478"/>
            <a:ext cx="19767797" cy="252230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a:xfrm>
            <a:off x="3072384" y="29889907"/>
            <a:ext cx="37702541" cy="1536192"/>
          </a:xfrm>
        </p:spPr>
        <p:txBody>
          <a:body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1679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905625065"/>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373882" y="2"/>
            <a:ext cx="45224443" cy="32918405"/>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3072384" y="8158029"/>
            <a:ext cx="15775450" cy="166580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59" y="11279635"/>
            <a:ext cx="14937830" cy="1183177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8" y="3855293"/>
            <a:ext cx="19638768" cy="2519338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74172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3" y="0"/>
            <a:ext cx="45864782" cy="3289554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536685" y="5562730"/>
            <a:ext cx="20724883" cy="21781517"/>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1899910" y="9738370"/>
            <a:ext cx="19982170" cy="8315875"/>
          </a:xfrm>
        </p:spPr>
        <p:txBody>
          <a:bodyPr bIns="0" anchor="b">
            <a:normAutofit/>
          </a:bodyPr>
          <a:lstStyle>
            <a:lvl1pPr algn="ctr">
              <a:defRPr sz="172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899910" y="18448025"/>
            <a:ext cx="19982170" cy="6845266"/>
          </a:xfrm>
        </p:spPr>
        <p:txBody>
          <a:bodyPr tIns="0">
            <a:normAutofit/>
          </a:bodyPr>
          <a:lstStyle>
            <a:lvl1pPr marL="0" indent="0" algn="ctr">
              <a:buNone/>
              <a:defRPr sz="7680">
                <a:solidFill>
                  <a:srgbClr val="FFFEFF"/>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27987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373882" y="2"/>
            <a:ext cx="45224443" cy="32918405"/>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3072384" y="8158029"/>
            <a:ext cx="15775450" cy="166580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4327"/>
            <a:ext cx="14986382" cy="1180707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230467" y="3859339"/>
            <a:ext cx="19640035" cy="11804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17359" y="17208499"/>
            <a:ext cx="19653139" cy="118591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6" name="Footer Placeholder 5"/>
          <p:cNvSpPr>
            <a:spLocks noGrp="1"/>
          </p:cNvSpPr>
          <p:nvPr>
            <p:ph type="ftr" sz="quarter" idx="11"/>
          </p:nvPr>
        </p:nvSpPr>
        <p:spPr>
          <a:xfrm>
            <a:off x="3072384" y="29889907"/>
            <a:ext cx="37702541" cy="1536192"/>
          </a:xfrm>
        </p:spPr>
        <p:txBody>
          <a:bodyPr/>
          <a:lstStyle/>
          <a:p>
            <a:endParaRPr lang="en-US" dirty="0"/>
          </a:p>
        </p:txBody>
      </p:sp>
      <p:sp>
        <p:nvSpPr>
          <p:cNvPr id="7" name="Slide Number Placeholder 6"/>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641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373882" y="2"/>
            <a:ext cx="45224443" cy="32918405"/>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072384" y="8158029"/>
            <a:ext cx="15775450" cy="166580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8071"/>
            <a:ext cx="14986382" cy="11803334"/>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591740" y="3850560"/>
            <a:ext cx="1826459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591853" y="7142395"/>
            <a:ext cx="18262435" cy="85217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536050" y="17210486"/>
            <a:ext cx="1833444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536050" y="20497594"/>
            <a:ext cx="18334440" cy="85699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8" name="Footer Placeholder 7"/>
          <p:cNvSpPr>
            <a:spLocks noGrp="1"/>
          </p:cNvSpPr>
          <p:nvPr>
            <p:ph type="ftr" sz="quarter" idx="11"/>
          </p:nvPr>
        </p:nvSpPr>
        <p:spPr>
          <a:xfrm>
            <a:off x="3072384" y="29889907"/>
            <a:ext cx="37702541" cy="1536192"/>
          </a:xfrm>
        </p:spPr>
        <p:txBody>
          <a:bodyPr/>
          <a:lstStyle/>
          <a:p>
            <a:endParaRPr lang="en-US" dirty="0"/>
          </a:p>
        </p:txBody>
      </p:sp>
      <p:sp>
        <p:nvSpPr>
          <p:cNvPr id="9" name="Slide Number Placeholder 8"/>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721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373882" y="2"/>
            <a:ext cx="45224443" cy="32918405"/>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3072384" y="8158029"/>
            <a:ext cx="15775450" cy="166580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5"/>
            <a:ext cx="14937826" cy="1183177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4/1/18</a:t>
            </a:fld>
            <a:endParaRPr lang="en-US"/>
          </a:p>
        </p:txBody>
      </p:sp>
      <p:sp>
        <p:nvSpPr>
          <p:cNvPr id="4" name="Footer Placeholder 3"/>
          <p:cNvSpPr>
            <a:spLocks noGrp="1"/>
          </p:cNvSpPr>
          <p:nvPr>
            <p:ph type="ftr" sz="quarter" idx="11"/>
          </p:nvPr>
        </p:nvSpPr>
        <p:spPr>
          <a:xfrm>
            <a:off x="3072384" y="29889907"/>
            <a:ext cx="37702541" cy="1536192"/>
          </a:xfrm>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0356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3" name="Footer Placeholder 2"/>
          <p:cNvSpPr>
            <a:spLocks noGrp="1"/>
          </p:cNvSpPr>
          <p:nvPr>
            <p:ph type="ftr" sz="quarter" idx="11"/>
          </p:nvPr>
        </p:nvSpPr>
        <p:spPr>
          <a:xfrm>
            <a:off x="3072384" y="29889907"/>
            <a:ext cx="37702541" cy="1536192"/>
          </a:xfrm>
        </p:spPr>
        <p:txBody>
          <a:bodyPr/>
          <a:lstStyle/>
          <a:p>
            <a:endParaRPr lang="en-US" dirty="0"/>
          </a:p>
        </p:txBody>
      </p:sp>
      <p:sp>
        <p:nvSpPr>
          <p:cNvPr id="4" name="Slide Number Placeholder 3"/>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46050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373882" y="2"/>
            <a:ext cx="45224443" cy="32918405"/>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3072384" y="8158029"/>
            <a:ext cx="15775450" cy="166580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8"/>
            <a:ext cx="14937826" cy="5881915"/>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5" y="3846674"/>
            <a:ext cx="19659086" cy="2519757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82661" y="17161555"/>
            <a:ext cx="14937826" cy="5949850"/>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4/1/18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80857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3" y="0"/>
            <a:ext cx="45864782" cy="3289554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093422" y="8151994"/>
            <a:ext cx="20917210" cy="16658016"/>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7142445" y="0"/>
            <a:ext cx="16748755" cy="32918400"/>
          </a:xfrm>
          <a:solidFill>
            <a:schemeClr val="bg1">
              <a:lumMod val="65000"/>
              <a:lumOff val="3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3473208" y="11214732"/>
            <a:ext cx="20148797" cy="6074587"/>
          </a:xfrm>
        </p:spPr>
        <p:txBody>
          <a:bodyPr bIns="0" anchor="b">
            <a:normAutofit/>
          </a:bodyPr>
          <a:lstStyle>
            <a:lvl1pPr>
              <a:defRPr sz="1536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467107" y="17289319"/>
            <a:ext cx="20156419" cy="5829768"/>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4/1/18</a:t>
            </a:fld>
            <a:endParaRPr lang="en-US"/>
          </a:p>
        </p:txBody>
      </p:sp>
      <p:sp>
        <p:nvSpPr>
          <p:cNvPr id="6" name="Footer Placeholder 5"/>
          <p:cNvSpPr>
            <a:spLocks noGrp="1"/>
          </p:cNvSpPr>
          <p:nvPr>
            <p:ph type="ftr" sz="quarter" idx="11"/>
          </p:nvPr>
        </p:nvSpPr>
        <p:spPr>
          <a:xfrm>
            <a:off x="3072386" y="29889907"/>
            <a:ext cx="20921477" cy="1536192"/>
          </a:xfrm>
        </p:spPr>
        <p:txBody>
          <a:bodyPr/>
          <a:lstStyle/>
          <a:p>
            <a:endParaRPr lang="en-US" dirty="0"/>
          </a:p>
        </p:txBody>
      </p:sp>
      <p:sp>
        <p:nvSpPr>
          <p:cNvPr id="7" name="Slide Number Placeholder 6"/>
          <p:cNvSpPr>
            <a:spLocks noGrp="1"/>
          </p:cNvSpPr>
          <p:nvPr>
            <p:ph type="sldNum" sz="quarter" idx="12"/>
          </p:nvPr>
        </p:nvSpPr>
        <p:spPr>
          <a:xfrm>
            <a:off x="20714222"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18373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2661" y="11279640"/>
            <a:ext cx="14937826" cy="11831770"/>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195300" y="3814651"/>
            <a:ext cx="19579627" cy="2523403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3072384" y="1536192"/>
            <a:ext cx="13167360" cy="1536192"/>
          </a:xfrm>
          <a:prstGeom prst="rect">
            <a:avLst/>
          </a:prstGeom>
        </p:spPr>
        <p:txBody>
          <a:bodyPr vert="horz" lIns="91440" tIns="45720" rIns="91440" bIns="45720" rtlCol="0" anchor="ctr"/>
          <a:lstStyle>
            <a:lvl1pPr algn="l">
              <a:defRPr sz="4800">
                <a:solidFill>
                  <a:schemeClr val="tx1">
                    <a:tint val="75000"/>
                  </a:schemeClr>
                </a:solidFill>
              </a:defRPr>
            </a:lvl1pPr>
          </a:lstStyle>
          <a:p>
            <a:fld id="{ECAA57DF-1C19-4726-AB84-014692BAD8F5}" type="datetimeFigureOut">
              <a:rPr lang="en-US" smtClean="0"/>
              <a:pPr/>
              <a:t>4/1/18</a:t>
            </a:fld>
            <a:endParaRPr lang="en-US"/>
          </a:p>
        </p:txBody>
      </p:sp>
      <p:sp>
        <p:nvSpPr>
          <p:cNvPr id="5" name="Footer Placeholder 4"/>
          <p:cNvSpPr>
            <a:spLocks noGrp="1"/>
          </p:cNvSpPr>
          <p:nvPr>
            <p:ph type="ftr" sz="quarter" idx="3"/>
          </p:nvPr>
        </p:nvSpPr>
        <p:spPr>
          <a:xfrm>
            <a:off x="3072384" y="29889907"/>
            <a:ext cx="37702541" cy="1536192"/>
          </a:xfrm>
          <a:prstGeom prst="rect">
            <a:avLst/>
          </a:prstGeom>
        </p:spPr>
        <p:txBody>
          <a:bodyPr vert="horz" lIns="91440" tIns="45720" rIns="91440" bIns="45720" rtlCol="0" anchor="ctr"/>
          <a:lstStyle>
            <a:lvl1pPr algn="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7483085" y="1536192"/>
            <a:ext cx="3291840" cy="1536192"/>
          </a:xfrm>
          <a:prstGeom prst="rect">
            <a:avLst/>
          </a:prstGeom>
        </p:spPr>
        <p:txBody>
          <a:bodyPr vert="horz" lIns="91440" tIns="45720" rIns="91440" bIns="45720" rtlCol="0" anchor="ctr"/>
          <a:lstStyle>
            <a:lvl1pPr algn="r">
              <a:defRPr sz="4800">
                <a:solidFill>
                  <a:schemeClr val="tx1">
                    <a:tint val="75000"/>
                  </a:schemeClr>
                </a:solidFill>
              </a:defRPr>
            </a:lvl1pPr>
          </a:lstStyle>
          <a:p>
            <a:fld id="{91B4C631-C489-4C11-812F-2172FBEAE82B}" type="slidenum">
              <a:rPr lang="en-US" smtClean="0"/>
              <a:pPr/>
              <a:t>‹#›</a:t>
            </a:fld>
            <a:endParaRPr lang="en-US"/>
          </a:p>
        </p:txBody>
      </p:sp>
      <p:sp>
        <p:nvSpPr>
          <p:cNvPr id="7" name="Rectangle 6">
            <a:extLst>
              <a:ext uri="{FF2B5EF4-FFF2-40B4-BE49-F238E27FC236}">
                <a16:creationId xmlns:a16="http://schemas.microsoft.com/office/drawing/2014/main" id="{10425D32-5EA9-FA4D-AD60-05185483A142}"/>
              </a:ext>
            </a:extLst>
          </p:cNvPr>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2509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a:xfrm>
            <a:off x="6400800" y="328630"/>
            <a:ext cx="31089600" cy="2514540"/>
          </a:xfrm>
        </p:spPr>
        <p:txBody>
          <a:bodyPr>
            <a:noAutofit/>
          </a:bodyPr>
          <a:lstStyle/>
          <a:p>
            <a:r>
              <a:rPr lang="en-US" sz="9600" dirty="0"/>
              <a:t>Auto-completion for Network Configurations</a:t>
            </a:r>
          </a:p>
        </p:txBody>
      </p:sp>
      <p:sp>
        <p:nvSpPr>
          <p:cNvPr id="5" name="Text Placeholder 4"/>
          <p:cNvSpPr>
            <a:spLocks noGrp="1"/>
          </p:cNvSpPr>
          <p:nvPr>
            <p:ph type="body" sz="quarter" idx="13"/>
          </p:nvPr>
        </p:nvSpPr>
        <p:spPr/>
        <p:txBody>
          <a:bodyPr/>
          <a:lstStyle/>
          <a:p>
            <a:r>
              <a:rPr lang="en-US" dirty="0"/>
              <a:t>Introduction</a:t>
            </a:r>
          </a:p>
        </p:txBody>
      </p:sp>
      <p:sp>
        <p:nvSpPr>
          <p:cNvPr id="11" name="Content Placeholder 10"/>
          <p:cNvSpPr>
            <a:spLocks noGrp="1"/>
          </p:cNvSpPr>
          <p:nvPr>
            <p:ph sz="quarter" idx="24"/>
          </p:nvPr>
        </p:nvSpPr>
        <p:spPr>
          <a:xfrm>
            <a:off x="1261309" y="12273074"/>
            <a:ext cx="12107781" cy="2674369"/>
          </a:xfrm>
        </p:spPr>
        <p:txBody>
          <a:bodyPr>
            <a:noAutofit/>
          </a:bodyPr>
          <a:lstStyle/>
          <a:p>
            <a:r>
              <a:rPr lang="en-US" sz="2800" dirty="0"/>
              <a:t>State of the art tools offer simple tab-completion and preset templates</a:t>
            </a:r>
          </a:p>
          <a:p>
            <a:r>
              <a:rPr lang="en-US" sz="2800" dirty="0"/>
              <a:t>We predict a code completion engine would offer better resilience to human errors</a:t>
            </a:r>
          </a:p>
          <a:p>
            <a:endParaRPr lang="en-US" sz="2800" dirty="0"/>
          </a:p>
          <a:p>
            <a:endParaRPr lang="en-US" sz="2800" dirty="0"/>
          </a:p>
        </p:txBody>
      </p:sp>
      <p:sp>
        <p:nvSpPr>
          <p:cNvPr id="7" name="Text Placeholder 6"/>
          <p:cNvSpPr>
            <a:spLocks noGrp="1"/>
          </p:cNvSpPr>
          <p:nvPr>
            <p:ph type="body" sz="quarter" idx="17"/>
          </p:nvPr>
        </p:nvSpPr>
        <p:spPr>
          <a:xfrm>
            <a:off x="1435894" y="15464320"/>
            <a:ext cx="12801600" cy="1219200"/>
          </a:xfrm>
        </p:spPr>
        <p:txBody>
          <a:bodyPr/>
          <a:lstStyle/>
          <a:p>
            <a:r>
              <a:rPr lang="en-US" dirty="0"/>
              <a:t>Feasibility analysis</a:t>
            </a:r>
          </a:p>
        </p:txBody>
      </p:sp>
      <p:sp>
        <p:nvSpPr>
          <p:cNvPr id="56" name="Content Placeholder 55">
            <a:extLst>
              <a:ext uri="{FF2B5EF4-FFF2-40B4-BE49-F238E27FC236}">
                <a16:creationId xmlns:a16="http://schemas.microsoft.com/office/drawing/2014/main" id="{D2B8C290-3994-9B4E-A1E5-40D781DA7147}"/>
              </a:ext>
            </a:extLst>
          </p:cNvPr>
          <p:cNvSpPr>
            <a:spLocks noGrp="1"/>
          </p:cNvSpPr>
          <p:nvPr>
            <p:ph sz="quarter" idx="25"/>
          </p:nvPr>
        </p:nvSpPr>
        <p:spPr>
          <a:xfrm>
            <a:off x="1143000" y="17314801"/>
            <a:ext cx="12801600" cy="4936178"/>
          </a:xfrm>
        </p:spPr>
        <p:txBody>
          <a:bodyPr>
            <a:normAutofit/>
          </a:bodyPr>
          <a:lstStyle/>
          <a:p>
            <a:r>
              <a:rPr lang="en-US" sz="2800" dirty="0"/>
              <a:t>Previous measurement studies have revealed extensive use of templates in network configurations</a:t>
            </a:r>
          </a:p>
          <a:p>
            <a:r>
              <a:rPr lang="en-US" sz="2800" dirty="0"/>
              <a:t>Our observations indicate that most of a device’s configuration could be constructed from existing configurations</a:t>
            </a:r>
          </a:p>
          <a:p>
            <a:r>
              <a:rPr lang="en-US" sz="2800" dirty="0"/>
              <a:t>Our prediction engine thus constructs a model from histories of configurations</a:t>
            </a:r>
          </a:p>
          <a:p>
            <a:pPr marL="0" indent="0">
              <a:buNone/>
            </a:pPr>
            <a:endParaRPr lang="en-US" sz="2800" dirty="0"/>
          </a:p>
        </p:txBody>
      </p:sp>
      <mc:AlternateContent xmlns:mc="http://schemas.openxmlformats.org/markup-compatibility/2006">
        <mc:Choice xmlns:a14="http://schemas.microsoft.com/office/drawing/2010/main" Requires="a14">
          <p:sp>
            <p:nvSpPr>
              <p:cNvPr id="57" name="Content Placeholder 56">
                <a:extLst>
                  <a:ext uri="{FF2B5EF4-FFF2-40B4-BE49-F238E27FC236}">
                    <a16:creationId xmlns:a16="http://schemas.microsoft.com/office/drawing/2014/main" id="{E7959293-CA99-FE45-92D9-50699C172924}"/>
                  </a:ext>
                </a:extLst>
              </p:cNvPr>
              <p:cNvSpPr>
                <a:spLocks noGrp="1"/>
              </p:cNvSpPr>
              <p:nvPr>
                <p:ph sz="quarter" idx="28"/>
              </p:nvPr>
            </p:nvSpPr>
            <p:spPr>
              <a:xfrm>
                <a:off x="15890528" y="15896176"/>
                <a:ext cx="12801600" cy="4104191"/>
              </a:xfrm>
            </p:spPr>
            <p:txBody>
              <a:bodyPr>
                <a:noAutofit/>
              </a:bodyPr>
              <a:lstStyle/>
              <a:p>
                <a:r>
                  <a:rPr lang="en-US" sz="2800" dirty="0"/>
                  <a:t>N-grams are simple techniques that allow us to model how likely one token is to follow another one</a:t>
                </a:r>
              </a:p>
              <a:p>
                <a:r>
                  <a:rPr lang="en-US" sz="2800" dirty="0"/>
                  <a:t>Using previous </a:t>
                </a:r>
                <a14:m>
                  <m:oMath xmlns:m="http://schemas.openxmlformats.org/officeDocument/2006/math">
                    <m:r>
                      <a:rPr lang="en-US" sz="2800" b="0" i="1" smtClean="0"/>
                      <m:t>𝑛</m:t>
                    </m:r>
                    <m:r>
                      <a:rPr lang="en-US" sz="2800" b="0" i="1" smtClean="0"/>
                      <m:t>−1</m:t>
                    </m:r>
                  </m:oMath>
                </a14:m>
                <a:r>
                  <a:rPr lang="en-US" sz="2800" dirty="0"/>
                  <a:t> tokens, we predict the probability of the next one</a:t>
                </a:r>
                <a:endParaRPr lang="en-US" sz="2800" i="1" dirty="0"/>
              </a:p>
              <a:p>
                <a:pPr lvl="1"/>
                <a14:m>
                  <m:oMath xmlns:m="http://schemas.openxmlformats.org/officeDocument/2006/math">
                    <m:r>
                      <a:rPr lang="en-US" sz="2800" b="0" i="1" smtClean="0"/>
                      <m:t>𝑃</m:t>
                    </m:r>
                    <m:d>
                      <m:dPr>
                        <m:endChr m:val="|"/>
                        <m:ctrlPr>
                          <a:rPr lang="en-US" sz="2800" b="0" i="1" smtClean="0"/>
                        </m:ctrlPr>
                      </m:dPr>
                      <m:e>
                        <m:sSub>
                          <m:sSubPr>
                            <m:ctrlPr>
                              <a:rPr lang="en-US" sz="2800" b="0" i="1" smtClean="0"/>
                            </m:ctrlPr>
                          </m:sSubPr>
                          <m:e>
                            <m:r>
                              <a:rPr lang="en-US" sz="2800" b="0" i="1" smtClean="0"/>
                              <m:t>𝑤</m:t>
                            </m:r>
                          </m:e>
                          <m:sub>
                            <m:r>
                              <a:rPr lang="en-US" sz="2800" b="0" i="1" smtClean="0"/>
                              <m:t>𝑛</m:t>
                            </m:r>
                          </m:sub>
                        </m:sSub>
                      </m:e>
                    </m:d>
                    <m:r>
                      <a:rPr lang="en-US" sz="2800" b="0" i="1" smtClean="0"/>
                      <m:t> </m:t>
                    </m:r>
                    <m:sSub>
                      <m:sSubPr>
                        <m:ctrlPr>
                          <a:rPr lang="en-US" sz="2800" b="0" i="1" smtClean="0"/>
                        </m:ctrlPr>
                      </m:sSubPr>
                      <m:e>
                        <m:r>
                          <a:rPr lang="en-US" sz="2800" b="0" i="1" smtClean="0"/>
                          <m:t>𝑤</m:t>
                        </m:r>
                      </m:e>
                      <m:sub>
                        <m:r>
                          <a:rPr lang="en-US" sz="2800" b="0" i="1" smtClean="0"/>
                          <m:t>𝑛</m:t>
                        </m:r>
                        <m:r>
                          <a:rPr lang="en-US" sz="2800" b="0" i="1" smtClean="0"/>
                          <m:t>−1</m:t>
                        </m:r>
                      </m:sub>
                    </m:sSub>
                    <m:r>
                      <a:rPr lang="en-US" sz="2800" b="0" i="1" smtClean="0"/>
                      <m:t>,</m:t>
                    </m:r>
                    <m:sSub>
                      <m:sSubPr>
                        <m:ctrlPr>
                          <a:rPr lang="en-US" sz="2800" i="1" smtClean="0"/>
                        </m:ctrlPr>
                      </m:sSubPr>
                      <m:e>
                        <m:r>
                          <a:rPr lang="en-US" sz="2800" i="1"/>
                          <m:t>𝑤</m:t>
                        </m:r>
                      </m:e>
                      <m:sub>
                        <m:r>
                          <a:rPr lang="en-US" sz="2800" i="1"/>
                          <m:t>𝑛</m:t>
                        </m:r>
                        <m:r>
                          <a:rPr lang="en-US" sz="2800" i="1"/>
                          <m:t>−2</m:t>
                        </m:r>
                      </m:sub>
                    </m:sSub>
                    <m:r>
                      <a:rPr lang="en-US" sz="2800" b="0" i="1" smtClean="0"/>
                      <m:t>,</m:t>
                    </m:r>
                    <m:sSub>
                      <m:sSubPr>
                        <m:ctrlPr>
                          <a:rPr lang="en-US" sz="2800" i="1"/>
                        </m:ctrlPr>
                      </m:sSubPr>
                      <m:e>
                        <m:r>
                          <a:rPr lang="en-US" sz="2800" i="1"/>
                          <m:t>𝑤</m:t>
                        </m:r>
                      </m:e>
                      <m:sub>
                        <m:r>
                          <a:rPr lang="en-US" sz="2800" i="1"/>
                          <m:t>𝑛</m:t>
                        </m:r>
                        <m:r>
                          <a:rPr lang="en-US" sz="2800" i="1"/>
                          <m:t>−3</m:t>
                        </m:r>
                      </m:sub>
                    </m:sSub>
                    <m:r>
                      <a:rPr lang="en-US" sz="2800" b="0" i="1" smtClean="0"/>
                      <m:t>, …,</m:t>
                    </m:r>
                    <m:sSub>
                      <m:sSubPr>
                        <m:ctrlPr>
                          <a:rPr lang="en-US" sz="2800" i="1"/>
                        </m:ctrlPr>
                      </m:sSubPr>
                      <m:e>
                        <m:r>
                          <a:rPr lang="en-US" sz="2800" i="1"/>
                          <m:t>𝑤</m:t>
                        </m:r>
                      </m:e>
                      <m:sub>
                        <m:r>
                          <a:rPr lang="en-US" sz="2800" i="1"/>
                          <m:t>1</m:t>
                        </m:r>
                      </m:sub>
                    </m:sSub>
                    <m:r>
                      <a:rPr lang="en-US" sz="2800" b="0" i="1" smtClean="0"/>
                      <m:t>) </m:t>
                    </m:r>
                    <m:r>
                      <a:rPr lang="en-US" sz="2800" b="0" i="1" smtClean="0">
                        <a:ea typeface="Cambria Math" panose="02040503050406030204" pitchFamily="18" charset="0"/>
                      </a:rPr>
                      <m:t>≈</m:t>
                    </m:r>
                    <m:r>
                      <a:rPr lang="en-US" sz="2800" b="0" i="1" smtClean="0">
                        <a:ea typeface="Cambria Math" panose="02040503050406030204" pitchFamily="18" charset="0"/>
                      </a:rPr>
                      <m:t>𝑃</m:t>
                    </m:r>
                    <m:d>
                      <m:dPr>
                        <m:endChr m:val="|"/>
                        <m:ctrlPr>
                          <a:rPr lang="en-US" sz="2800" i="1"/>
                        </m:ctrlPr>
                      </m:dPr>
                      <m:e>
                        <m:sSub>
                          <m:sSubPr>
                            <m:ctrlPr>
                              <a:rPr lang="en-US" sz="2800" i="1"/>
                            </m:ctrlPr>
                          </m:sSubPr>
                          <m:e>
                            <m:r>
                              <a:rPr lang="en-US" sz="2800" i="1"/>
                              <m:t>𝑤</m:t>
                            </m:r>
                          </m:e>
                          <m:sub>
                            <m:r>
                              <a:rPr lang="en-US" sz="2800" i="1"/>
                              <m:t>𝑛</m:t>
                            </m:r>
                          </m:sub>
                        </m:sSub>
                      </m:e>
                    </m:d>
                    <m:r>
                      <a:rPr lang="en-US" sz="2800" i="1"/>
                      <m:t> </m:t>
                    </m:r>
                    <m:sSub>
                      <m:sSubPr>
                        <m:ctrlPr>
                          <a:rPr lang="en-US" sz="2800" i="1"/>
                        </m:ctrlPr>
                      </m:sSubPr>
                      <m:e>
                        <m:r>
                          <a:rPr lang="en-US" sz="2800" i="1"/>
                          <m:t>𝑤</m:t>
                        </m:r>
                      </m:e>
                      <m:sub>
                        <m:r>
                          <a:rPr lang="en-US" sz="2800" i="1"/>
                          <m:t>𝑛</m:t>
                        </m:r>
                        <m:r>
                          <a:rPr lang="en-US" sz="2800" i="1"/>
                          <m:t>−1</m:t>
                        </m:r>
                      </m:sub>
                    </m:sSub>
                    <m:r>
                      <a:rPr lang="en-US" sz="2800" i="1"/>
                      <m:t>, …,</m:t>
                    </m:r>
                    <m:sSub>
                      <m:sSubPr>
                        <m:ctrlPr>
                          <a:rPr lang="en-US" sz="2800" i="1"/>
                        </m:ctrlPr>
                      </m:sSubPr>
                      <m:e>
                        <m:r>
                          <a:rPr lang="en-US" sz="2800" i="1"/>
                          <m:t>𝑤</m:t>
                        </m:r>
                      </m:e>
                      <m:sub>
                        <m:r>
                          <a:rPr lang="en-US" sz="2800" b="0" i="1" smtClean="0"/>
                          <m:t>𝑛</m:t>
                        </m:r>
                        <m:r>
                          <a:rPr lang="en-US" sz="2800" b="0" i="1" smtClean="0"/>
                          <m:t>−</m:t>
                        </m:r>
                        <m:r>
                          <a:rPr lang="en-US" sz="2800" b="0" i="1" smtClean="0"/>
                          <m:t>𝑁</m:t>
                        </m:r>
                        <m:r>
                          <a:rPr lang="en-US" sz="2800" b="0" i="1" smtClean="0"/>
                          <m:t>+1</m:t>
                        </m:r>
                      </m:sub>
                    </m:sSub>
                    <m:r>
                      <a:rPr lang="en-US" sz="2800" b="0" i="1" smtClean="0">
                        <a:ea typeface="Cambria Math" panose="02040503050406030204" pitchFamily="18" charset="0"/>
                      </a:rPr>
                      <m:t>)</m:t>
                    </m:r>
                  </m:oMath>
                </a14:m>
                <a:r>
                  <a:rPr lang="en-US" sz="2800" dirty="0"/>
                  <a:t> </a:t>
                </a:r>
              </a:p>
              <a:p>
                <a:r>
                  <a:rPr lang="en-US" sz="2800" dirty="0"/>
                  <a:t>We use likelihood estimators to score our N-grams</a:t>
                </a:r>
              </a:p>
              <a:p>
                <a:pPr marL="0" indent="0">
                  <a:buNone/>
                </a:pPr>
                <a:endParaRPr lang="en-US" sz="2800" dirty="0"/>
              </a:p>
            </p:txBody>
          </p:sp>
        </mc:Choice>
        <mc:Fallback>
          <p:sp>
            <p:nvSpPr>
              <p:cNvPr id="57" name="Content Placeholder 56">
                <a:extLst>
                  <a:ext uri="{FF2B5EF4-FFF2-40B4-BE49-F238E27FC236}">
                    <a16:creationId xmlns:a16="http://schemas.microsoft.com/office/drawing/2014/main" id="{E7959293-CA99-FE45-92D9-50699C172924}"/>
                  </a:ext>
                </a:extLst>
              </p:cNvPr>
              <p:cNvSpPr>
                <a:spLocks noGrp="1" noRot="1" noChangeAspect="1" noMove="1" noResize="1" noEditPoints="1" noAdjustHandles="1" noChangeArrowheads="1" noChangeShapeType="1" noTextEdit="1"/>
              </p:cNvSpPr>
              <p:nvPr>
                <p:ph sz="quarter" idx="28"/>
              </p:nvPr>
            </p:nvSpPr>
            <p:spPr>
              <a:xfrm>
                <a:off x="15890528" y="15896176"/>
                <a:ext cx="12801600" cy="4104191"/>
              </a:xfrm>
              <a:blipFill>
                <a:blip r:embed="rId3"/>
                <a:stretch>
                  <a:fillRect l="-892"/>
                </a:stretch>
              </a:blipFill>
            </p:spPr>
            <p:txBody>
              <a:bodyPr/>
              <a:lstStyle/>
              <a:p>
                <a:r>
                  <a:rPr lang="en-US">
                    <a:noFill/>
                  </a:rPr>
                  <a:t> </a:t>
                </a:r>
              </a:p>
            </p:txBody>
          </p:sp>
        </mc:Fallback>
      </mc:AlternateContent>
      <p:sp>
        <p:nvSpPr>
          <p:cNvPr id="18" name="Text Placeholder 17"/>
          <p:cNvSpPr>
            <a:spLocks noGrp="1"/>
          </p:cNvSpPr>
          <p:nvPr>
            <p:ph type="body" sz="quarter" idx="29"/>
          </p:nvPr>
        </p:nvSpPr>
        <p:spPr>
          <a:xfrm>
            <a:off x="15890528" y="5852160"/>
            <a:ext cx="12801600" cy="1219200"/>
          </a:xfrm>
        </p:spPr>
        <p:txBody>
          <a:bodyPr/>
          <a:lstStyle/>
          <a:p>
            <a:r>
              <a:rPr lang="en-US" dirty="0"/>
              <a:t>placeholders</a:t>
            </a:r>
          </a:p>
        </p:txBody>
      </p:sp>
      <p:pic>
        <p:nvPicPr>
          <p:cNvPr id="26" name="Content Placeholder 25">
            <a:extLst>
              <a:ext uri="{FF2B5EF4-FFF2-40B4-BE49-F238E27FC236}">
                <a16:creationId xmlns:a16="http://schemas.microsoft.com/office/drawing/2014/main" id="{B4AADA20-9EC6-694F-BFAC-033242EDA257}"/>
              </a:ext>
            </a:extLst>
          </p:cNvPr>
          <p:cNvPicPr>
            <a:picLocks noGrp="1" noChangeAspect="1"/>
          </p:cNvPicPr>
          <p:nvPr>
            <p:ph sz="quarter" idx="30"/>
          </p:nvPr>
        </p:nvPicPr>
        <p:blipFill>
          <a:blip r:embed="rId4">
            <a:extLst>
              <a:ext uri="{28A0092B-C50C-407E-A947-70E740481C1C}">
                <a14:useLocalDpi xmlns:a14="http://schemas.microsoft.com/office/drawing/2010/main" val="0"/>
              </a:ext>
            </a:extLst>
          </a:blip>
          <a:stretch>
            <a:fillRect/>
          </a:stretch>
        </p:blipFill>
        <p:spPr>
          <a:xfrm>
            <a:off x="30814963" y="7839690"/>
            <a:ext cx="5715000" cy="4572000"/>
          </a:xfrm>
        </p:spPr>
      </p:pic>
      <p:sp>
        <p:nvSpPr>
          <p:cNvPr id="21" name="Text Placeholder 20"/>
          <p:cNvSpPr>
            <a:spLocks noGrp="1"/>
          </p:cNvSpPr>
          <p:nvPr>
            <p:ph type="body" sz="quarter" idx="31"/>
          </p:nvPr>
        </p:nvSpPr>
        <p:spPr/>
        <p:txBody>
          <a:bodyPr/>
          <a:lstStyle/>
          <a:p>
            <a:r>
              <a:rPr lang="en-US" dirty="0"/>
              <a:t>Results</a:t>
            </a:r>
          </a:p>
        </p:txBody>
      </p:sp>
      <p:sp>
        <p:nvSpPr>
          <p:cNvPr id="23" name="Text Placeholder 22"/>
          <p:cNvSpPr>
            <a:spLocks noGrp="1"/>
          </p:cNvSpPr>
          <p:nvPr>
            <p:ph type="body" sz="quarter" idx="34"/>
          </p:nvPr>
        </p:nvSpPr>
        <p:spPr>
          <a:xfrm>
            <a:off x="29821367" y="21806175"/>
            <a:ext cx="12801600" cy="1219200"/>
          </a:xfrm>
        </p:spPr>
        <p:txBody>
          <a:bodyPr/>
          <a:lstStyle/>
          <a:p>
            <a:r>
              <a:rPr lang="en-US" dirty="0"/>
              <a:t>Future work</a:t>
            </a:r>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pic>
        <p:nvPicPr>
          <p:cNvPr id="40" name="Picture 39">
            <a:extLst>
              <a:ext uri="{FF2B5EF4-FFF2-40B4-BE49-F238E27FC236}">
                <a16:creationId xmlns:a16="http://schemas.microsoft.com/office/drawing/2014/main" id="{9B1335D0-5878-784C-81A4-5AE957B16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54363" y="15342694"/>
            <a:ext cx="5281031" cy="6044184"/>
          </a:xfrm>
          <a:prstGeom prst="rect">
            <a:avLst/>
          </a:prstGeom>
        </p:spPr>
      </p:pic>
      <p:sp>
        <p:nvSpPr>
          <p:cNvPr id="43" name="TextBox 42">
            <a:extLst>
              <a:ext uri="{FF2B5EF4-FFF2-40B4-BE49-F238E27FC236}">
                <a16:creationId xmlns:a16="http://schemas.microsoft.com/office/drawing/2014/main" id="{5DAC9B42-A965-2E4B-9E51-395D6D01FD7B}"/>
              </a:ext>
            </a:extLst>
          </p:cNvPr>
          <p:cNvSpPr txBox="1"/>
          <p:nvPr/>
        </p:nvSpPr>
        <p:spPr>
          <a:xfrm>
            <a:off x="30941580" y="12962284"/>
            <a:ext cx="5360100" cy="3970318"/>
          </a:xfrm>
          <a:prstGeom prst="rect">
            <a:avLst/>
          </a:prstGeom>
          <a:noFill/>
        </p:spPr>
        <p:txBody>
          <a:bodyPr wrap="square" rtlCol="0">
            <a:spAutoFit/>
          </a:bodyPr>
          <a:lstStyle/>
          <a:p>
            <a:r>
              <a:rPr lang="en-US" sz="2800" b="1" dirty="0"/>
              <a:t>Figure 1</a:t>
            </a:r>
            <a:r>
              <a:rPr lang="en-US" sz="2800" dirty="0"/>
              <a:t>: The prediction accuracy for the routers in each network. Our approach achieves a high prediction accuracy (&gt;85%) for the majority of routers. Without our placeholders optimization, this accuracy is 5% lower. </a:t>
            </a:r>
          </a:p>
          <a:p>
            <a:endParaRPr lang="en-US" sz="2800" b="1" dirty="0"/>
          </a:p>
        </p:txBody>
      </p:sp>
      <p:sp>
        <p:nvSpPr>
          <p:cNvPr id="44" name="TextBox 43">
            <a:extLst>
              <a:ext uri="{FF2B5EF4-FFF2-40B4-BE49-F238E27FC236}">
                <a16:creationId xmlns:a16="http://schemas.microsoft.com/office/drawing/2014/main" id="{1BC94FAF-F442-FA46-AD71-53749FA6AB04}"/>
              </a:ext>
            </a:extLst>
          </p:cNvPr>
          <p:cNvSpPr txBox="1"/>
          <p:nvPr/>
        </p:nvSpPr>
        <p:spPr>
          <a:xfrm>
            <a:off x="30941580" y="17285263"/>
            <a:ext cx="4768014" cy="4339650"/>
          </a:xfrm>
          <a:prstGeom prst="rect">
            <a:avLst/>
          </a:prstGeom>
          <a:noFill/>
        </p:spPr>
        <p:txBody>
          <a:bodyPr wrap="square" rtlCol="0">
            <a:spAutoFit/>
          </a:bodyPr>
          <a:lstStyle/>
          <a:p>
            <a:r>
              <a:rPr lang="en-US" sz="2800" b="1" dirty="0"/>
              <a:t>Figure 3 (Right)</a:t>
            </a:r>
            <a:r>
              <a:rPr lang="en-US" sz="2800" dirty="0"/>
              <a:t>:  Training on more devices results in higher accuracies. However, training on more devices has diminishing re- turns, because additional devices play the same role as existing devices, and hence are very similar.</a:t>
            </a:r>
          </a:p>
          <a:p>
            <a:endParaRPr lang="en-US" sz="2400" b="1" dirty="0"/>
          </a:p>
        </p:txBody>
      </p:sp>
      <p:pic>
        <p:nvPicPr>
          <p:cNvPr id="46" name="Picture 45">
            <a:extLst>
              <a:ext uri="{FF2B5EF4-FFF2-40B4-BE49-F238E27FC236}">
                <a16:creationId xmlns:a16="http://schemas.microsoft.com/office/drawing/2014/main" id="{B367DB67-8216-AF48-98CF-E9D595127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32567" y="7972613"/>
            <a:ext cx="6524625" cy="4572000"/>
          </a:xfrm>
          <a:prstGeom prst="rect">
            <a:avLst/>
          </a:prstGeom>
        </p:spPr>
      </p:pic>
      <p:sp>
        <p:nvSpPr>
          <p:cNvPr id="47" name="TextBox 46">
            <a:extLst>
              <a:ext uri="{FF2B5EF4-FFF2-40B4-BE49-F238E27FC236}">
                <a16:creationId xmlns:a16="http://schemas.microsoft.com/office/drawing/2014/main" id="{D10EC450-98A6-A14B-A4F9-F634878E3EFE}"/>
              </a:ext>
            </a:extLst>
          </p:cNvPr>
          <p:cNvSpPr txBox="1"/>
          <p:nvPr/>
        </p:nvSpPr>
        <p:spPr>
          <a:xfrm>
            <a:off x="37683187" y="12964680"/>
            <a:ext cx="4939780" cy="2246769"/>
          </a:xfrm>
          <a:prstGeom prst="rect">
            <a:avLst/>
          </a:prstGeom>
          <a:noFill/>
        </p:spPr>
        <p:txBody>
          <a:bodyPr wrap="square" rtlCol="0">
            <a:spAutoFit/>
          </a:bodyPr>
          <a:lstStyle/>
          <a:p>
            <a:r>
              <a:rPr lang="en-US" sz="2800" b="1" dirty="0"/>
              <a:t>Figure 2</a:t>
            </a:r>
            <a:r>
              <a:rPr lang="en-US" sz="2800" dirty="0"/>
              <a:t>: Our framework does not require a long history of configurations to achieve reasonable accuracy. </a:t>
            </a:r>
          </a:p>
        </p:txBody>
      </p:sp>
      <p:sp>
        <p:nvSpPr>
          <p:cNvPr id="58" name="Content Placeholder 14">
            <a:extLst>
              <a:ext uri="{FF2B5EF4-FFF2-40B4-BE49-F238E27FC236}">
                <a16:creationId xmlns:a16="http://schemas.microsoft.com/office/drawing/2014/main" id="{53153977-76FF-3649-9E56-5A02CD01D677}"/>
              </a:ext>
            </a:extLst>
          </p:cNvPr>
          <p:cNvSpPr txBox="1">
            <a:spLocks/>
          </p:cNvSpPr>
          <p:nvPr/>
        </p:nvSpPr>
        <p:spPr>
          <a:xfrm>
            <a:off x="1263527" y="28458094"/>
            <a:ext cx="12661106" cy="1303867"/>
          </a:xfrm>
          <a:prstGeom prst="rect">
            <a:avLst/>
          </a:prstGeom>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ctr">
              <a:buFont typeface="Arial" panose="020B0604020202020204" pitchFamily="34" charset="0"/>
              <a:buNone/>
            </a:pPr>
            <a:r>
              <a:rPr lang="en-US" b="1" dirty="0"/>
              <a:t>Figure 1</a:t>
            </a:r>
            <a:r>
              <a:rPr lang="en-US" dirty="0"/>
              <a:t>: Token and statement similarity for University-A. Almost all configurations were composed of the same set of unique tokens.</a:t>
            </a:r>
          </a:p>
        </p:txBody>
      </p:sp>
      <p:pic>
        <p:nvPicPr>
          <p:cNvPr id="59" name="Picture 58">
            <a:extLst>
              <a:ext uri="{FF2B5EF4-FFF2-40B4-BE49-F238E27FC236}">
                <a16:creationId xmlns:a16="http://schemas.microsoft.com/office/drawing/2014/main" id="{57E7F990-BAF4-6E41-B55F-E8BC8D405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7999" y="22203112"/>
            <a:ext cx="10125122" cy="6254982"/>
          </a:xfrm>
          <a:prstGeom prst="rect">
            <a:avLst/>
          </a:prstGeom>
        </p:spPr>
      </p:pic>
      <p:sp>
        <p:nvSpPr>
          <p:cNvPr id="69" name="Text Placeholder 6">
            <a:extLst>
              <a:ext uri="{FF2B5EF4-FFF2-40B4-BE49-F238E27FC236}">
                <a16:creationId xmlns:a16="http://schemas.microsoft.com/office/drawing/2014/main" id="{EFEEF982-C20F-A048-899C-76DBDEFC8475}"/>
              </a:ext>
            </a:extLst>
          </p:cNvPr>
          <p:cNvSpPr>
            <a:spLocks noGrp="1"/>
          </p:cNvSpPr>
          <p:nvPr/>
        </p:nvSpPr>
        <p:spPr>
          <a:xfrm>
            <a:off x="15867668" y="14123494"/>
            <a:ext cx="12801600" cy="1219200"/>
          </a:xfrm>
          <a:prstGeom prst="round1Rect">
            <a:avLst/>
          </a:prstGeom>
          <a:solidFill>
            <a:schemeClr val="accent3"/>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N-gram Model</a:t>
            </a:r>
          </a:p>
        </p:txBody>
      </p:sp>
      <p:pic>
        <p:nvPicPr>
          <p:cNvPr id="1030" name="Picture 6" descr="https://lh6.googleusercontent.com/U8DiTENPHbhVFyljAq94uRFV2j_REAqu-mIH0c0-MYVDIvBDCEIL8TCDJgtjl8u-SPEsg4R4YjqmELxpy1sqkNuNnOprJt1SvQIrwvLKUaMoHlaPlNuAe7I4Rumgo1CvRQAxWIkQF3g">
            <a:extLst>
              <a:ext uri="{FF2B5EF4-FFF2-40B4-BE49-F238E27FC236}">
                <a16:creationId xmlns:a16="http://schemas.microsoft.com/office/drawing/2014/main" id="{52829317-A65C-6044-ABD0-629F473F88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6026" y="7473315"/>
            <a:ext cx="6061910" cy="4068150"/>
          </a:xfrm>
          <a:prstGeom prst="rect">
            <a:avLst/>
          </a:prstGeom>
          <a:noFill/>
          <a:extLst>
            <a:ext uri="{909E8E84-426E-40DD-AFC4-6F175D3DCCD1}">
              <a14:hiddenFill xmlns:a14="http://schemas.microsoft.com/office/drawing/2010/main">
                <a:solidFill>
                  <a:srgbClr val="FFFFFF"/>
                </a:solidFill>
              </a14:hiddenFill>
            </a:ext>
          </a:extLst>
        </p:spPr>
      </p:pic>
      <p:sp>
        <p:nvSpPr>
          <p:cNvPr id="77" name="Content Placeholder 56">
            <a:extLst>
              <a:ext uri="{FF2B5EF4-FFF2-40B4-BE49-F238E27FC236}">
                <a16:creationId xmlns:a16="http://schemas.microsoft.com/office/drawing/2014/main" id="{F5F3CF78-8A37-9548-A29E-F036213E6CF7}"/>
              </a:ext>
            </a:extLst>
          </p:cNvPr>
          <p:cNvSpPr txBox="1">
            <a:spLocks/>
          </p:cNvSpPr>
          <p:nvPr/>
        </p:nvSpPr>
        <p:spPr>
          <a:xfrm>
            <a:off x="15544800" y="22145105"/>
            <a:ext cx="12801600" cy="2266931"/>
          </a:xfrm>
          <a:prstGeom prst="rect">
            <a:avLst/>
          </a:prstGeom>
        </p:spPr>
        <p:txBody>
          <a:bodyPr vert="horz" lIns="9144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endParaRPr lang="en-US" sz="2800" dirty="0">
              <a:latin typeface="Cambria Math" panose="02040503050406030204" pitchFamily="18" charset="0"/>
            </a:endParaRPr>
          </a:p>
        </p:txBody>
      </p:sp>
      <p:sp>
        <p:nvSpPr>
          <p:cNvPr id="79" name="Content Placeholder 13">
            <a:extLst>
              <a:ext uri="{FF2B5EF4-FFF2-40B4-BE49-F238E27FC236}">
                <a16:creationId xmlns:a16="http://schemas.microsoft.com/office/drawing/2014/main" id="{EC38745C-C0DE-7840-89DF-612A966119CD}"/>
              </a:ext>
            </a:extLst>
          </p:cNvPr>
          <p:cNvSpPr txBox="1">
            <a:spLocks/>
          </p:cNvSpPr>
          <p:nvPr/>
        </p:nvSpPr>
        <p:spPr>
          <a:xfrm>
            <a:off x="29741854" y="27424926"/>
            <a:ext cx="12801600" cy="4572000"/>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1" name="Content Placeholder 13">
            <a:extLst>
              <a:ext uri="{FF2B5EF4-FFF2-40B4-BE49-F238E27FC236}">
                <a16:creationId xmlns:a16="http://schemas.microsoft.com/office/drawing/2014/main" id="{F9C7211B-A912-9D4B-8494-8500543AE140}"/>
              </a:ext>
            </a:extLst>
          </p:cNvPr>
          <p:cNvSpPr txBox="1">
            <a:spLocks/>
          </p:cNvSpPr>
          <p:nvPr/>
        </p:nvSpPr>
        <p:spPr>
          <a:xfrm>
            <a:off x="29741854" y="23156620"/>
            <a:ext cx="12642574" cy="3603845"/>
          </a:xfrm>
          <a:prstGeom prst="rect">
            <a:avLst/>
          </a:prstGeom>
        </p:spPr>
        <p:txBody>
          <a:bodyPr vert="horz" lIns="365760" tIns="182880" rIns="91440" bIns="45720" rtlCol="0">
            <a:normAutofit fontScale="62500" lnSpcReduction="20000"/>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4500" dirty="0"/>
              <a:t>Our analyses help direct our attention towards areas of improvements for the model. The variance seen in our device analysis suggests that having different models for router of different ”roles” could help improve prediction accuracies. Additionally, we plan on exploring the possibility of using larger n-grams to suggest complete statements. Lastly, we hope to evaluate our model against the current state of the art: tab-completion in CLIs on modern routers. </a:t>
            </a:r>
          </a:p>
          <a:p>
            <a:pPr marL="0" indent="0">
              <a:buFont typeface="Wingdings" panose="05000000000000000000" pitchFamily="2" charset="2"/>
              <a:buNone/>
            </a:pPr>
            <a:endParaRPr lang="en-US" dirty="0"/>
          </a:p>
        </p:txBody>
      </p:sp>
      <p:sp>
        <p:nvSpPr>
          <p:cNvPr id="82" name="Text Placeholder 17">
            <a:extLst>
              <a:ext uri="{FF2B5EF4-FFF2-40B4-BE49-F238E27FC236}">
                <a16:creationId xmlns:a16="http://schemas.microsoft.com/office/drawing/2014/main" id="{A9836733-F244-9C4D-9048-D9A701BF1770}"/>
              </a:ext>
            </a:extLst>
          </p:cNvPr>
          <p:cNvSpPr txBox="1">
            <a:spLocks/>
          </p:cNvSpPr>
          <p:nvPr/>
        </p:nvSpPr>
        <p:spPr>
          <a:xfrm>
            <a:off x="29821367" y="26891710"/>
            <a:ext cx="12801600" cy="1219200"/>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sz="5400" dirty="0"/>
              <a:t>Acknowledgments and references</a:t>
            </a:r>
          </a:p>
        </p:txBody>
      </p:sp>
      <p:sp>
        <p:nvSpPr>
          <p:cNvPr id="83" name="Content Placeholder 13">
            <a:extLst>
              <a:ext uri="{FF2B5EF4-FFF2-40B4-BE49-F238E27FC236}">
                <a16:creationId xmlns:a16="http://schemas.microsoft.com/office/drawing/2014/main" id="{801749A7-2409-6A4A-AE38-7774B64CD1D2}"/>
              </a:ext>
            </a:extLst>
          </p:cNvPr>
          <p:cNvSpPr txBox="1">
            <a:spLocks/>
          </p:cNvSpPr>
          <p:nvPr/>
        </p:nvSpPr>
        <p:spPr>
          <a:xfrm>
            <a:off x="29690916" y="29320863"/>
            <a:ext cx="12642574" cy="3095224"/>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6" name="Content Placeholder 13">
            <a:extLst>
              <a:ext uri="{FF2B5EF4-FFF2-40B4-BE49-F238E27FC236}">
                <a16:creationId xmlns:a16="http://schemas.microsoft.com/office/drawing/2014/main" id="{E0C6E218-0CAC-B048-9ABB-7DD7AA143352}"/>
              </a:ext>
            </a:extLst>
          </p:cNvPr>
          <p:cNvSpPr txBox="1">
            <a:spLocks/>
          </p:cNvSpPr>
          <p:nvPr/>
        </p:nvSpPr>
        <p:spPr>
          <a:xfrm>
            <a:off x="29821367" y="28095031"/>
            <a:ext cx="12801600" cy="4823370"/>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2800" dirty="0"/>
              <a:t>I would also like to thank the Colgate Computer Science department for allowing this senior thesis project to be carried out.</a:t>
            </a:r>
          </a:p>
          <a:p>
            <a:pPr marL="0" indent="0">
              <a:buNone/>
            </a:pPr>
            <a:r>
              <a:rPr lang="en-US" sz="2800" dirty="0"/>
              <a:t>(References)</a:t>
            </a:r>
          </a:p>
        </p:txBody>
      </p:sp>
      <p:sp>
        <p:nvSpPr>
          <p:cNvPr id="90" name="Text Placeholder 8">
            <a:extLst>
              <a:ext uri="{FF2B5EF4-FFF2-40B4-BE49-F238E27FC236}">
                <a16:creationId xmlns:a16="http://schemas.microsoft.com/office/drawing/2014/main" id="{7FB84BF3-F5C6-5E4D-AB27-2FC63ECCE6A2}"/>
              </a:ext>
            </a:extLst>
          </p:cNvPr>
          <p:cNvSpPr txBox="1">
            <a:spLocks/>
          </p:cNvSpPr>
          <p:nvPr/>
        </p:nvSpPr>
        <p:spPr>
          <a:xfrm>
            <a:off x="15863242" y="20431642"/>
            <a:ext cx="12801600" cy="1219200"/>
          </a:xfrm>
          <a:prstGeom prst="round1Rect">
            <a:avLst/>
          </a:prstGeom>
          <a:solidFill>
            <a:schemeClr val="accent5"/>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dirty="0"/>
              <a:t>Testing methodology</a:t>
            </a:r>
          </a:p>
        </p:txBody>
      </p:sp>
      <p:sp>
        <p:nvSpPr>
          <p:cNvPr id="91" name="Content Placeholder 13">
            <a:extLst>
              <a:ext uri="{FF2B5EF4-FFF2-40B4-BE49-F238E27FC236}">
                <a16:creationId xmlns:a16="http://schemas.microsoft.com/office/drawing/2014/main" id="{041FB989-17D6-7A44-BAB5-968922090A2A}"/>
              </a:ext>
            </a:extLst>
          </p:cNvPr>
          <p:cNvSpPr txBox="1">
            <a:spLocks/>
          </p:cNvSpPr>
          <p:nvPr/>
        </p:nvSpPr>
        <p:spPr>
          <a:xfrm>
            <a:off x="15642755" y="22019531"/>
            <a:ext cx="12801600" cy="5423566"/>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r>
              <a:rPr lang="en-US" sz="2800" dirty="0"/>
              <a:t>We applied our framework to Cisco configurations of core, border, and distribution routers from three large university networks. To test the accuracy of our model, we perform leave-one- out cross validation: one (set of) configuration(s) is used for testing and the remainder are used for training. We “rebuild” the test configuration(s) token-by-token by using our n-gram model to predict the next token based on the prior n-1 tokens; we do not predict across lines. A prediction is marked as successful when the actual next token in the configuration is within the top three results generated by the model. </a:t>
            </a:r>
          </a:p>
        </p:txBody>
      </p:sp>
      <p:graphicFrame>
        <p:nvGraphicFramePr>
          <p:cNvPr id="92" name="Content Placeholder 24" descr="Sample table with 4 columns, 7 rows." title="Sample table">
            <a:extLst>
              <a:ext uri="{FF2B5EF4-FFF2-40B4-BE49-F238E27FC236}">
                <a16:creationId xmlns:a16="http://schemas.microsoft.com/office/drawing/2014/main" id="{09635FAE-6F41-104A-80A4-5FC0E6B8F242}"/>
              </a:ext>
            </a:extLst>
          </p:cNvPr>
          <p:cNvGraphicFramePr>
            <a:graphicFrameLocks/>
          </p:cNvGraphicFramePr>
          <p:nvPr>
            <p:extLst>
              <p:ext uri="{D42A27DB-BD31-4B8C-83A1-F6EECF244321}">
                <p14:modId xmlns:p14="http://schemas.microsoft.com/office/powerpoint/2010/main" val="2068573792"/>
              </p:ext>
            </p:extLst>
          </p:nvPr>
        </p:nvGraphicFramePr>
        <p:xfrm>
          <a:off x="15642755" y="27434510"/>
          <a:ext cx="12801600" cy="3531573"/>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862231">
                <a:tc>
                  <a:txBody>
                    <a:bodyPr/>
                    <a:lstStyle/>
                    <a:p>
                      <a:pPr algn="ctr"/>
                      <a:r>
                        <a:rPr lang="en-US" sz="2800" dirty="0"/>
                        <a:t>University</a:t>
                      </a:r>
                    </a:p>
                  </a:txBody>
                  <a:tcPr anchor="ctr"/>
                </a:tc>
                <a:tc>
                  <a:txBody>
                    <a:bodyPr/>
                    <a:lstStyle/>
                    <a:p>
                      <a:pPr algn="ctr"/>
                      <a:r>
                        <a:rPr lang="en-US" sz="2800" dirty="0"/>
                        <a:t>Number of Configurations</a:t>
                      </a:r>
                    </a:p>
                  </a:txBody>
                  <a:tcPr anchor="ctr"/>
                </a:tc>
                <a:tc>
                  <a:txBody>
                    <a:bodyPr/>
                    <a:lstStyle/>
                    <a:p>
                      <a:pPr algn="ctr"/>
                      <a:r>
                        <a:rPr lang="en-US" sz="2800" dirty="0"/>
                        <a:t>Total Lines</a:t>
                      </a:r>
                    </a:p>
                  </a:txBody>
                  <a:tcPr anchor="ctr"/>
                </a:tc>
                <a:tc>
                  <a:txBody>
                    <a:bodyPr/>
                    <a:lstStyle/>
                    <a:p>
                      <a:pPr algn="ctr"/>
                      <a:r>
                        <a:rPr lang="en-US" sz="2800" dirty="0"/>
                        <a:t>Average Lines</a:t>
                      </a:r>
                    </a:p>
                  </a:txBody>
                  <a:tcPr anchor="ctr"/>
                </a:tc>
                <a:extLst>
                  <a:ext uri="{0D108BD9-81ED-4DB2-BD59-A6C34878D82A}">
                    <a16:rowId xmlns:a16="http://schemas.microsoft.com/office/drawing/2014/main" val="10000"/>
                  </a:ext>
                </a:extLst>
              </a:tr>
              <a:tr h="862231">
                <a:tc>
                  <a:txBody>
                    <a:bodyPr/>
                    <a:lstStyle/>
                    <a:p>
                      <a:pPr algn="ctr"/>
                      <a:r>
                        <a:rPr lang="en-US" sz="2800" dirty="0"/>
                        <a:t>A</a:t>
                      </a:r>
                    </a:p>
                  </a:txBody>
                  <a:tcPr anchor="ctr"/>
                </a:tc>
                <a:tc>
                  <a:txBody>
                    <a:bodyPr/>
                    <a:lstStyle/>
                    <a:p>
                      <a:pPr algn="ctr"/>
                      <a:r>
                        <a:rPr lang="en-US" sz="2800" dirty="0"/>
                        <a:t>35</a:t>
                      </a:r>
                    </a:p>
                  </a:txBody>
                  <a:tcPr anchor="ctr"/>
                </a:tc>
                <a:tc>
                  <a:txBody>
                    <a:bodyPr/>
                    <a:lstStyle/>
                    <a:p>
                      <a:pPr algn="ctr"/>
                      <a:r>
                        <a:rPr lang="en-US" sz="2800" dirty="0"/>
                        <a:t>73K</a:t>
                      </a:r>
                    </a:p>
                  </a:txBody>
                  <a:tcPr anchor="ctr"/>
                </a:tc>
                <a:tc>
                  <a:txBody>
                    <a:bodyPr/>
                    <a:lstStyle/>
                    <a:p>
                      <a:pPr algn="ctr"/>
                      <a:r>
                        <a:rPr lang="en-US" sz="2800" dirty="0"/>
                        <a:t>2.1K</a:t>
                      </a:r>
                    </a:p>
                  </a:txBody>
                  <a:tcPr anchor="ctr"/>
                </a:tc>
                <a:extLst>
                  <a:ext uri="{0D108BD9-81ED-4DB2-BD59-A6C34878D82A}">
                    <a16:rowId xmlns:a16="http://schemas.microsoft.com/office/drawing/2014/main" val="10001"/>
                  </a:ext>
                </a:extLst>
              </a:tr>
              <a:tr h="862231">
                <a:tc>
                  <a:txBody>
                    <a:bodyPr/>
                    <a:lstStyle/>
                    <a:p>
                      <a:pPr algn="ctr"/>
                      <a:r>
                        <a:rPr lang="en-US" sz="2800" dirty="0"/>
                        <a:t>B</a:t>
                      </a:r>
                    </a:p>
                  </a:txBody>
                  <a:tcPr anchor="ctr"/>
                </a:tc>
                <a:tc>
                  <a:txBody>
                    <a:bodyPr/>
                    <a:lstStyle/>
                    <a:p>
                      <a:pPr algn="ctr"/>
                      <a:r>
                        <a:rPr lang="en-US" sz="2800" dirty="0"/>
                        <a:t>26</a:t>
                      </a:r>
                    </a:p>
                  </a:txBody>
                  <a:tcPr anchor="ctr"/>
                </a:tc>
                <a:tc>
                  <a:txBody>
                    <a:bodyPr/>
                    <a:lstStyle/>
                    <a:p>
                      <a:pPr algn="ctr"/>
                      <a:r>
                        <a:rPr lang="en-US" sz="2800" dirty="0"/>
                        <a:t>61K</a:t>
                      </a:r>
                    </a:p>
                  </a:txBody>
                  <a:tcPr anchor="ctr"/>
                </a:tc>
                <a:tc>
                  <a:txBody>
                    <a:bodyPr/>
                    <a:lstStyle/>
                    <a:p>
                      <a:pPr algn="ctr"/>
                      <a:r>
                        <a:rPr lang="en-US" sz="2800" dirty="0"/>
                        <a:t>2.3K</a:t>
                      </a:r>
                    </a:p>
                  </a:txBody>
                  <a:tcPr anchor="ctr"/>
                </a:tc>
                <a:extLst>
                  <a:ext uri="{0D108BD9-81ED-4DB2-BD59-A6C34878D82A}">
                    <a16:rowId xmlns:a16="http://schemas.microsoft.com/office/drawing/2014/main" val="10002"/>
                  </a:ext>
                </a:extLst>
              </a:tr>
              <a:tr h="862231">
                <a:tc>
                  <a:txBody>
                    <a:bodyPr/>
                    <a:lstStyle/>
                    <a:p>
                      <a:pPr algn="ctr"/>
                      <a:r>
                        <a:rPr lang="en-US" sz="2800" dirty="0"/>
                        <a:t>C</a:t>
                      </a:r>
                    </a:p>
                  </a:txBody>
                  <a:tcPr anchor="ctr"/>
                </a:tc>
                <a:tc>
                  <a:txBody>
                    <a:bodyPr/>
                    <a:lstStyle/>
                    <a:p>
                      <a:pPr algn="ctr"/>
                      <a:r>
                        <a:rPr lang="en-US" sz="2800" dirty="0"/>
                        <a:t>24</a:t>
                      </a:r>
                    </a:p>
                  </a:txBody>
                  <a:tcPr anchor="ctr"/>
                </a:tc>
                <a:tc>
                  <a:txBody>
                    <a:bodyPr/>
                    <a:lstStyle/>
                    <a:p>
                      <a:pPr algn="ctr"/>
                      <a:r>
                        <a:rPr lang="en-US" sz="2800" dirty="0"/>
                        <a:t>67K</a:t>
                      </a:r>
                    </a:p>
                  </a:txBody>
                  <a:tcPr anchor="ctr"/>
                </a:tc>
                <a:tc>
                  <a:txBody>
                    <a:bodyPr/>
                    <a:lstStyle/>
                    <a:p>
                      <a:pPr algn="ctr"/>
                      <a:r>
                        <a:rPr lang="en-US" sz="2800" dirty="0"/>
                        <a:t>2.8K</a:t>
                      </a:r>
                    </a:p>
                  </a:txBody>
                  <a:tcPr anchor="ctr"/>
                </a:tc>
                <a:extLst>
                  <a:ext uri="{0D108BD9-81ED-4DB2-BD59-A6C34878D82A}">
                    <a16:rowId xmlns:a16="http://schemas.microsoft.com/office/drawing/2014/main" val="10003"/>
                  </a:ext>
                </a:extLst>
              </a:tr>
            </a:tbl>
          </a:graphicData>
        </a:graphic>
      </p:graphicFrame>
      <p:sp>
        <p:nvSpPr>
          <p:cNvPr id="93" name="TextBox 92">
            <a:extLst>
              <a:ext uri="{FF2B5EF4-FFF2-40B4-BE49-F238E27FC236}">
                <a16:creationId xmlns:a16="http://schemas.microsoft.com/office/drawing/2014/main" id="{70233E98-8150-6F4E-94D2-A97E42848D85}"/>
              </a:ext>
            </a:extLst>
          </p:cNvPr>
          <p:cNvSpPr txBox="1"/>
          <p:nvPr/>
        </p:nvSpPr>
        <p:spPr>
          <a:xfrm>
            <a:off x="15544800" y="31398787"/>
            <a:ext cx="12801600" cy="954107"/>
          </a:xfrm>
          <a:prstGeom prst="rect">
            <a:avLst/>
          </a:prstGeom>
          <a:noFill/>
        </p:spPr>
        <p:txBody>
          <a:bodyPr wrap="square" rtlCol="0">
            <a:spAutoFit/>
          </a:bodyPr>
          <a:lstStyle/>
          <a:p>
            <a:pPr algn="ctr"/>
            <a:r>
              <a:rPr lang="en-US" sz="2800" b="1" dirty="0"/>
              <a:t>Table 1</a:t>
            </a:r>
            <a:r>
              <a:rPr lang="en-US" sz="2800" dirty="0"/>
              <a:t>: Configurations used in our evaluation</a:t>
            </a:r>
          </a:p>
          <a:p>
            <a:pPr algn="ctr"/>
            <a:endParaRPr lang="en-US" sz="2800" b="1" dirty="0"/>
          </a:p>
        </p:txBody>
      </p:sp>
      <p:sp>
        <p:nvSpPr>
          <p:cNvPr id="94" name="Title 3">
            <a:extLst>
              <a:ext uri="{FF2B5EF4-FFF2-40B4-BE49-F238E27FC236}">
                <a16:creationId xmlns:a16="http://schemas.microsoft.com/office/drawing/2014/main" id="{0583BC46-5678-B741-BED6-272E6991E988}"/>
              </a:ext>
            </a:extLst>
          </p:cNvPr>
          <p:cNvSpPr txBox="1">
            <a:spLocks/>
          </p:cNvSpPr>
          <p:nvPr/>
        </p:nvSpPr>
        <p:spPr>
          <a:xfrm>
            <a:off x="6064763" y="2557357"/>
            <a:ext cx="31089600" cy="1565741"/>
          </a:xfrm>
          <a:prstGeom prst="rect">
            <a:avLst/>
          </a:prstGeom>
        </p:spPr>
        <p:txBody>
          <a:bodyPr vert="horz" lIns="228600" tIns="228600" rIns="228600" bIns="228600" rtlCol="0" anchor="ctr">
            <a:noAutofit/>
          </a:bodyPr>
          <a:lst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a:lstStyle>
          <a:p>
            <a:r>
              <a:rPr lang="en-US" sz="7200" dirty="0"/>
              <a:t>Ahsan Mahmood, Aaron </a:t>
            </a:r>
            <a:r>
              <a:rPr lang="en-US" sz="7200" dirty="0" err="1"/>
              <a:t>Gember</a:t>
            </a:r>
            <a:r>
              <a:rPr lang="en-US" sz="7200" dirty="0"/>
              <a:t>-Jacobson</a:t>
            </a:r>
          </a:p>
          <a:p>
            <a:r>
              <a:rPr lang="en-US" sz="7200" dirty="0"/>
              <a:t>Colgate University</a:t>
            </a:r>
          </a:p>
        </p:txBody>
      </p:sp>
      <p:sp>
        <p:nvSpPr>
          <p:cNvPr id="37" name="Content Placeholder 10">
            <a:extLst>
              <a:ext uri="{FF2B5EF4-FFF2-40B4-BE49-F238E27FC236}">
                <a16:creationId xmlns:a16="http://schemas.microsoft.com/office/drawing/2014/main" id="{82BA6058-3987-3A4F-98AC-2803CB04620E}"/>
              </a:ext>
            </a:extLst>
          </p:cNvPr>
          <p:cNvSpPr txBox="1">
            <a:spLocks/>
          </p:cNvSpPr>
          <p:nvPr/>
        </p:nvSpPr>
        <p:spPr>
          <a:xfrm>
            <a:off x="1258705" y="7473315"/>
            <a:ext cx="6710132" cy="5090775"/>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r>
              <a:rPr lang="en-US" sz="2800" dirty="0"/>
              <a:t>Configurations are often complex, consisting of thousands of lines of low-level directives and dozens of symbolic references</a:t>
            </a:r>
          </a:p>
          <a:p>
            <a:r>
              <a:rPr lang="en-US" sz="2800" dirty="0"/>
              <a:t>Configuration errors are common and the leading cause of network outages</a:t>
            </a:r>
          </a:p>
        </p:txBody>
      </p:sp>
      <p:sp>
        <p:nvSpPr>
          <p:cNvPr id="38" name="Content Placeholder 10">
            <a:extLst>
              <a:ext uri="{FF2B5EF4-FFF2-40B4-BE49-F238E27FC236}">
                <a16:creationId xmlns:a16="http://schemas.microsoft.com/office/drawing/2014/main" id="{B2EF5C78-F466-1E40-BA54-F0A9BEACCBEA}"/>
              </a:ext>
            </a:extLst>
          </p:cNvPr>
          <p:cNvSpPr txBox="1">
            <a:spLocks/>
          </p:cNvSpPr>
          <p:nvPr/>
        </p:nvSpPr>
        <p:spPr>
          <a:xfrm>
            <a:off x="15891709" y="7440050"/>
            <a:ext cx="12107781" cy="4101415"/>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r>
              <a:rPr lang="en-US" sz="2800" dirty="0"/>
              <a:t>We employ a networking- specific optimization predicated by our observation that IP prefixes are often unique to devices </a:t>
            </a:r>
          </a:p>
          <a:p>
            <a:r>
              <a:rPr lang="en-US" sz="2800" dirty="0"/>
              <a:t>We replace these prefixes and certain other tokens with generic PREFIX tokens</a:t>
            </a:r>
          </a:p>
          <a:p>
            <a:r>
              <a:rPr lang="en-US" sz="2800" dirty="0"/>
              <a:t>With placeholder optimization, our accuracy increases by 5%</a:t>
            </a:r>
          </a:p>
          <a:p>
            <a:endParaRPr lang="en-US" sz="2800" dirty="0"/>
          </a:p>
          <a:p>
            <a:r>
              <a:rPr lang="en-US" sz="2800" dirty="0"/>
              <a:t>IMAGE?</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Atla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{B8289B22-36F6-A64F-8EB3-0028294202D6}tf16401369</Template>
  <TotalTime>0</TotalTime>
  <Words>591</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Rockwell</vt:lpstr>
      <vt:lpstr>Wingdings</vt:lpstr>
      <vt:lpstr>Atlas</vt:lpstr>
      <vt:lpstr>Auto-completion for Network Configurations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Ahsan Mahmood</dc:creator>
  <cp:lastModifiedBy/>
  <cp:revision>1</cp:revision>
  <dcterms:created xsi:type="dcterms:W3CDTF">2018-03-27T02:02:15Z</dcterms:created>
  <dcterms:modified xsi:type="dcterms:W3CDTF">2018-04-01T15:19:42Z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