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77" r:id="rId7"/>
    <p:sldId id="275" r:id="rId8"/>
    <p:sldId id="276" r:id="rId9"/>
    <p:sldId id="263" r:id="rId10"/>
    <p:sldId id="260" r:id="rId11"/>
    <p:sldId id="264" r:id="rId12"/>
    <p:sldId id="266" r:id="rId13"/>
    <p:sldId id="267" r:id="rId14"/>
    <p:sldId id="279" r:id="rId15"/>
    <p:sldId id="278" r:id="rId16"/>
    <p:sldId id="268" r:id="rId17"/>
    <p:sldId id="269" r:id="rId18"/>
    <p:sldId id="271" r:id="rId19"/>
    <p:sldId id="274" r:id="rId20"/>
    <p:sldId id="272" r:id="rId21"/>
    <p:sldId id="27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san Mahmood" initials="AM" lastIdx="1" clrIdx="0">
    <p:extLst>
      <p:ext uri="{19B8F6BF-5375-455C-9EA6-DF929625EA0E}">
        <p15:presenceInfo xmlns:p15="http://schemas.microsoft.com/office/powerpoint/2012/main" userId="9e6c385ec3f8c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0"/>
    <p:restoredTop sz="91989"/>
  </p:normalViewPr>
  <p:slideViewPr>
    <p:cSldViewPr snapToGrid="0" snapToObjects="1">
      <p:cViewPr>
        <p:scale>
          <a:sx n="112" d="100"/>
          <a:sy n="112" d="100"/>
        </p:scale>
        <p:origin x="14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374585" custScaleY="103276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ScaleX="203579" custScaleY="131160" custRadScaleRad="50803" custRadScaleInc="-285765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ScaleX="205673" custScaleY="117336" custRadScaleRad="142364" custRadScaleInc="-35933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ScaleX="234811" custScaleY="146390" custRadScaleRad="164776" custRadScaleInc="38315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5/8/layout/arrow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8E5CF5DC-4627-344E-9C11-C56C500327C4}">
      <dgm:prSet/>
      <dgm:spPr/>
      <dgm:t>
        <a:bodyPr/>
        <a:lstStyle/>
        <a:p>
          <a:r>
            <a:rPr lang="en-US" dirty="0"/>
            <a:t>Templates</a:t>
          </a:r>
        </a:p>
      </dgm:t>
    </dgm:pt>
    <dgm:pt modelId="{34F524C3-49D0-2746-99B5-746B700DCD9D}" type="parTrans" cxnId="{33967BEC-7940-8F45-97FD-A66E2D1BB0E4}">
      <dgm:prSet/>
      <dgm:spPr/>
      <dgm:t>
        <a:bodyPr/>
        <a:lstStyle/>
        <a:p>
          <a:endParaRPr lang="en-US"/>
        </a:p>
      </dgm:t>
    </dgm:pt>
    <dgm:pt modelId="{AD9614F8-3112-4741-9084-FA25540458EA}" type="sibTrans" cxnId="{33967BEC-7940-8F45-97FD-A66E2D1BB0E4}">
      <dgm:prSet/>
      <dgm:spPr/>
      <dgm:t>
        <a:bodyPr/>
        <a:lstStyle/>
        <a:p>
          <a:endParaRPr lang="en-US"/>
        </a:p>
      </dgm:t>
    </dgm:pt>
    <dgm:pt modelId="{AA69B033-D2B2-D547-9D05-BA00FB58175F}">
      <dgm:prSet/>
      <dgm:spPr/>
      <dgm:t>
        <a:bodyPr/>
        <a:lstStyle/>
        <a:p>
          <a:r>
            <a:rPr lang="en-US" dirty="0"/>
            <a:t>Writing Assistant</a:t>
          </a:r>
        </a:p>
      </dgm:t>
    </dgm:pt>
    <dgm:pt modelId="{929F5869-B29A-EB46-A1FC-18D5A1EABCA6}" type="parTrans" cxnId="{7BCC6BE4-01E3-9043-97D1-D4473A0FDA00}">
      <dgm:prSet/>
      <dgm:spPr/>
      <dgm:t>
        <a:bodyPr/>
        <a:lstStyle/>
        <a:p>
          <a:endParaRPr lang="en-US"/>
        </a:p>
      </dgm:t>
    </dgm:pt>
    <dgm:pt modelId="{8A9F42FA-D505-FD4C-947D-E4DE6A4EDF6E}" type="sibTrans" cxnId="{7BCC6BE4-01E3-9043-97D1-D4473A0FDA00}">
      <dgm:prSet/>
      <dgm:spPr/>
      <dgm:t>
        <a:bodyPr/>
        <a:lstStyle/>
        <a:p>
          <a:endParaRPr lang="en-US"/>
        </a:p>
      </dgm:t>
    </dgm:pt>
    <dgm:pt modelId="{84D7ACEE-85B6-344F-A2C1-DFD2F9570E88}" type="pres">
      <dgm:prSet presAssocID="{C77D2B37-9B46-CE45-AA61-1D11C5A80D17}" presName="arrowDiagram" presStyleCnt="0">
        <dgm:presLayoutVars>
          <dgm:chMax val="5"/>
          <dgm:dir/>
          <dgm:resizeHandles val="exact"/>
        </dgm:presLayoutVars>
      </dgm:prSet>
      <dgm:spPr/>
    </dgm:pt>
    <dgm:pt modelId="{DED6074B-B7D0-3E47-B80E-A51F9B25F2CC}" type="pres">
      <dgm:prSet presAssocID="{C77D2B37-9B46-CE45-AA61-1D11C5A80D17}" presName="arrow" presStyleLbl="bgShp" presStyleIdx="0" presStyleCnt="1"/>
      <dgm:spPr/>
    </dgm:pt>
    <dgm:pt modelId="{6484F4CD-F72B-2A48-9CF6-0435C031C154}" type="pres">
      <dgm:prSet presAssocID="{C77D2B37-9B46-CE45-AA61-1D11C5A80D17}" presName="arrowDiagram4" presStyleCnt="0"/>
      <dgm:spPr/>
    </dgm:pt>
    <dgm:pt modelId="{3A788C46-614E-DC47-B4D4-48BA3A71BBFB}" type="pres">
      <dgm:prSet presAssocID="{B300D9E8-2877-4A41-B5CC-D6735560A220}" presName="bullet4a" presStyleLbl="node1" presStyleIdx="0" presStyleCnt="4"/>
      <dgm:spPr/>
    </dgm:pt>
    <dgm:pt modelId="{6745DA94-A0B3-5743-9082-92B04D5EE3E9}" type="pres">
      <dgm:prSet presAssocID="{B300D9E8-2877-4A41-B5CC-D6735560A220}" presName="textBox4a" presStyleLbl="revTx" presStyleIdx="0" presStyleCnt="4">
        <dgm:presLayoutVars>
          <dgm:bulletEnabled val="1"/>
        </dgm:presLayoutVars>
      </dgm:prSet>
      <dgm:spPr/>
    </dgm:pt>
    <dgm:pt modelId="{542A3CFA-1821-5546-A645-2C04BC27440F}" type="pres">
      <dgm:prSet presAssocID="{3CF46C46-5ACC-FB4F-9D10-D635A855C8CC}" presName="bullet4b" presStyleLbl="node1" presStyleIdx="1" presStyleCnt="4"/>
      <dgm:spPr/>
    </dgm:pt>
    <dgm:pt modelId="{0E675E69-6DC2-0F47-8F75-0CEE8A5AA178}" type="pres">
      <dgm:prSet presAssocID="{3CF46C46-5ACC-FB4F-9D10-D635A855C8CC}" presName="textBox4b" presStyleLbl="revTx" presStyleIdx="1" presStyleCnt="4">
        <dgm:presLayoutVars>
          <dgm:bulletEnabled val="1"/>
        </dgm:presLayoutVars>
      </dgm:prSet>
      <dgm:spPr/>
    </dgm:pt>
    <dgm:pt modelId="{D0CDC453-0E25-EE45-9E8E-868DD5EA6F9E}" type="pres">
      <dgm:prSet presAssocID="{1D95250A-1DFB-5542-B6AB-DAB3C52D0291}" presName="bullet4c" presStyleLbl="node1" presStyleIdx="2" presStyleCnt="4"/>
      <dgm:spPr/>
    </dgm:pt>
    <dgm:pt modelId="{3D0C599B-E097-1149-83C8-C5D1FEED5913}" type="pres">
      <dgm:prSet presAssocID="{1D95250A-1DFB-5542-B6AB-DAB3C52D0291}" presName="textBox4c" presStyleLbl="revTx" presStyleIdx="2" presStyleCnt="4">
        <dgm:presLayoutVars>
          <dgm:bulletEnabled val="1"/>
        </dgm:presLayoutVars>
      </dgm:prSet>
      <dgm:spPr/>
    </dgm:pt>
    <dgm:pt modelId="{63FF8F01-33F3-E84B-B123-580D0378B792}" type="pres">
      <dgm:prSet presAssocID="{5B605C8F-8BEF-8241-B137-888CC4B2DC15}" presName="bullet4d" presStyleLbl="node1" presStyleIdx="3" presStyleCnt="4"/>
      <dgm:spPr/>
    </dgm:pt>
    <dgm:pt modelId="{6B1F453A-EE5C-8943-90A7-EBE6B29B657C}" type="pres">
      <dgm:prSet presAssocID="{5B605C8F-8BEF-8241-B137-888CC4B2DC1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C9CA0434-AF26-E146-9DF0-CD5782BDFEDD}" type="presOf" srcId="{3CF46C46-5ACC-FB4F-9D10-D635A855C8CC}" destId="{0E675E69-6DC2-0F47-8F75-0CEE8A5AA178}" srcOrd="0" destOrd="0" presId="urn:microsoft.com/office/officeart/2005/8/layout/arrow2"/>
    <dgm:cxn modelId="{EBF4C857-9943-2449-AE2C-C8AD62397BE2}" type="presOf" srcId="{C77D2B37-9B46-CE45-AA61-1D11C5A80D17}" destId="{84D7ACEE-85B6-344F-A2C1-DFD2F9570E88}" srcOrd="0" destOrd="0" presId="urn:microsoft.com/office/officeart/2005/8/layout/arrow2"/>
    <dgm:cxn modelId="{189FC275-D45A-F74A-91C4-4EA3DD9D8459}" srcId="{C77D2B37-9B46-CE45-AA61-1D11C5A80D17}" destId="{3CF46C46-5ACC-FB4F-9D10-D635A855C8CC}" srcOrd="1" destOrd="0" parTransId="{DCA29FD5-2E27-0F48-98C0-5089830E1136}" sibTransId="{F0147850-8D95-134C-BAAD-5B46C6EE16E4}"/>
    <dgm:cxn modelId="{4F6C0179-DAD0-6442-AA88-82E0F7A8E483}" srcId="{C77D2B37-9B46-CE45-AA61-1D11C5A80D17}" destId="{5B605C8F-8BEF-8241-B137-888CC4B2DC15}" srcOrd="3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0E3B4A8D-B150-B245-855E-6283DE33E771}" type="presOf" srcId="{5B605C8F-8BEF-8241-B137-888CC4B2DC15}" destId="{6B1F453A-EE5C-8943-90A7-EBE6B29B657C}" srcOrd="0" destOrd="0" presId="urn:microsoft.com/office/officeart/2005/8/layout/arrow2"/>
    <dgm:cxn modelId="{E2A00691-92D3-A24E-8914-B632A3932196}" type="presOf" srcId="{AA69B033-D2B2-D547-9D05-BA00FB58175F}" destId="{0E675E69-6DC2-0F47-8F75-0CEE8A5AA178}" srcOrd="0" destOrd="2" presId="urn:microsoft.com/office/officeart/2005/8/layout/arrow2"/>
    <dgm:cxn modelId="{4815EEB9-78DA-0A49-BEA1-EF368B42B2D2}" type="presOf" srcId="{1D95250A-1DFB-5542-B6AB-DAB3C52D0291}" destId="{3D0C599B-E097-1149-83C8-C5D1FEED5913}" srcOrd="0" destOrd="0" presId="urn:microsoft.com/office/officeart/2005/8/layout/arrow2"/>
    <dgm:cxn modelId="{CC5B21CA-DA66-984C-A067-24976C1DDDD0}" type="presOf" srcId="{8E5CF5DC-4627-344E-9C11-C56C500327C4}" destId="{0E675E69-6DC2-0F47-8F75-0CEE8A5AA178}" srcOrd="0" destOrd="1" presId="urn:microsoft.com/office/officeart/2005/8/layout/arrow2"/>
    <dgm:cxn modelId="{5E72C3DD-1242-B742-989E-A12571CA5813}" srcId="{C77D2B37-9B46-CE45-AA61-1D11C5A80D17}" destId="{1D95250A-1DFB-5542-B6AB-DAB3C52D0291}" srcOrd="2" destOrd="0" parTransId="{00A8462B-708D-AC4C-BA24-D20F59067AA8}" sibTransId="{8A1BDAA4-06A6-DF4E-B253-1A0DB5DE83E3}"/>
    <dgm:cxn modelId="{7BCC6BE4-01E3-9043-97D1-D4473A0FDA00}" srcId="{3CF46C46-5ACC-FB4F-9D10-D635A855C8CC}" destId="{AA69B033-D2B2-D547-9D05-BA00FB58175F}" srcOrd="1" destOrd="0" parTransId="{929F5869-B29A-EB46-A1FC-18D5A1EABCA6}" sibTransId="{8A9F42FA-D505-FD4C-947D-E4DE6A4EDF6E}"/>
    <dgm:cxn modelId="{7F71E8E6-755B-9344-A0E1-DB26C45B35FF}" type="presOf" srcId="{B300D9E8-2877-4A41-B5CC-D6735560A220}" destId="{6745DA94-A0B3-5743-9082-92B04D5EE3E9}" srcOrd="0" destOrd="0" presId="urn:microsoft.com/office/officeart/2005/8/layout/arrow2"/>
    <dgm:cxn modelId="{33967BEC-7940-8F45-97FD-A66E2D1BB0E4}" srcId="{3CF46C46-5ACC-FB4F-9D10-D635A855C8CC}" destId="{8E5CF5DC-4627-344E-9C11-C56C500327C4}" srcOrd="0" destOrd="0" parTransId="{34F524C3-49D0-2746-99B5-746B700DCD9D}" sibTransId="{AD9614F8-3112-4741-9084-FA25540458EA}"/>
    <dgm:cxn modelId="{2EC5B1FD-5E29-5D4E-8272-515F5E7C4314}" type="presParOf" srcId="{84D7ACEE-85B6-344F-A2C1-DFD2F9570E88}" destId="{DED6074B-B7D0-3E47-B80E-A51F9B25F2CC}" srcOrd="0" destOrd="0" presId="urn:microsoft.com/office/officeart/2005/8/layout/arrow2"/>
    <dgm:cxn modelId="{3BDFFCC4-F4AA-F449-A681-25FC67C65DDF}" type="presParOf" srcId="{84D7ACEE-85B6-344F-A2C1-DFD2F9570E88}" destId="{6484F4CD-F72B-2A48-9CF6-0435C031C154}" srcOrd="1" destOrd="0" presId="urn:microsoft.com/office/officeart/2005/8/layout/arrow2"/>
    <dgm:cxn modelId="{5993A5D3-3B30-554B-9D65-7944D0B0842D}" type="presParOf" srcId="{6484F4CD-F72B-2A48-9CF6-0435C031C154}" destId="{3A788C46-614E-DC47-B4D4-48BA3A71BBFB}" srcOrd="0" destOrd="0" presId="urn:microsoft.com/office/officeart/2005/8/layout/arrow2"/>
    <dgm:cxn modelId="{8F3C3718-8F8D-2449-AFF1-3553CC3CA154}" type="presParOf" srcId="{6484F4CD-F72B-2A48-9CF6-0435C031C154}" destId="{6745DA94-A0B3-5743-9082-92B04D5EE3E9}" srcOrd="1" destOrd="0" presId="urn:microsoft.com/office/officeart/2005/8/layout/arrow2"/>
    <dgm:cxn modelId="{050E0695-69C4-8641-BD21-CB9BA732C121}" type="presParOf" srcId="{6484F4CD-F72B-2A48-9CF6-0435C031C154}" destId="{542A3CFA-1821-5546-A645-2C04BC27440F}" srcOrd="2" destOrd="0" presId="urn:microsoft.com/office/officeart/2005/8/layout/arrow2"/>
    <dgm:cxn modelId="{1F313B62-5E60-784D-AABC-3BEE51ABE7F2}" type="presParOf" srcId="{6484F4CD-F72B-2A48-9CF6-0435C031C154}" destId="{0E675E69-6DC2-0F47-8F75-0CEE8A5AA178}" srcOrd="3" destOrd="0" presId="urn:microsoft.com/office/officeart/2005/8/layout/arrow2"/>
    <dgm:cxn modelId="{BADA7A4D-26C4-6640-BC19-CCE7B6D5F878}" type="presParOf" srcId="{6484F4CD-F72B-2A48-9CF6-0435C031C154}" destId="{D0CDC453-0E25-EE45-9E8E-868DD5EA6F9E}" srcOrd="4" destOrd="0" presId="urn:microsoft.com/office/officeart/2005/8/layout/arrow2"/>
    <dgm:cxn modelId="{4DBE8AB4-3141-2440-9C33-CCD429FFE7CA}" type="presParOf" srcId="{6484F4CD-F72B-2A48-9CF6-0435C031C154}" destId="{3D0C599B-E097-1149-83C8-C5D1FEED5913}" srcOrd="5" destOrd="0" presId="urn:microsoft.com/office/officeart/2005/8/layout/arrow2"/>
    <dgm:cxn modelId="{74A452D4-F862-9543-BB7E-202C9C7265F7}" type="presParOf" srcId="{6484F4CD-F72B-2A48-9CF6-0435C031C154}" destId="{63FF8F01-33F3-E84B-B123-580D0378B792}" srcOrd="6" destOrd="0" presId="urn:microsoft.com/office/officeart/2005/8/layout/arrow2"/>
    <dgm:cxn modelId="{7B40C68A-E7F3-7E41-9258-86C3565FE28E}" type="presParOf" srcId="{6484F4CD-F72B-2A48-9CF6-0435C031C154}" destId="{6B1F453A-EE5C-8943-90A7-EBE6B29B657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1630146" y="0"/>
          <a:ext cx="4492013" cy="1238483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Error-free Internet</a:t>
          </a:r>
        </a:p>
      </dsp:txBody>
      <dsp:txXfrm>
        <a:off x="2249254" y="187034"/>
        <a:ext cx="2934365" cy="807021"/>
      </dsp:txXfrm>
    </dsp:sp>
    <dsp:sp modelId="{24EF86CB-BB3C-EE4A-8D63-6AA2B9CFE797}">
      <dsp:nvSpPr>
        <dsp:cNvPr id="0" name=""/>
        <dsp:cNvSpPr/>
      </dsp:nvSpPr>
      <dsp:spPr>
        <a:xfrm rot="5473565">
          <a:off x="3051224" y="2032972"/>
          <a:ext cx="15893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34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2999773" y="2827462"/>
          <a:ext cx="1635680" cy="1053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Development Tools</a:t>
          </a:r>
        </a:p>
      </dsp:txBody>
      <dsp:txXfrm>
        <a:off x="3051216" y="2878905"/>
        <a:ext cx="1532794" cy="950935"/>
      </dsp:txXfrm>
    </dsp:sp>
    <dsp:sp modelId="{3AB574AE-6C3A-B94C-B0FB-08E8082B94F9}">
      <dsp:nvSpPr>
        <dsp:cNvPr id="0" name=""/>
        <dsp:cNvSpPr/>
      </dsp:nvSpPr>
      <dsp:spPr>
        <a:xfrm rot="2361751">
          <a:off x="4433622" y="1790408"/>
          <a:ext cx="17404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047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725053" y="2342332"/>
          <a:ext cx="1652505" cy="942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Network Verification</a:t>
          </a:r>
        </a:p>
      </dsp:txBody>
      <dsp:txXfrm>
        <a:off x="5771074" y="2388353"/>
        <a:ext cx="1560463" cy="850708"/>
      </dsp:txXfrm>
    </dsp:sp>
    <dsp:sp modelId="{DAE87EC9-2948-EE4C-A53E-8BD735D0084C}">
      <dsp:nvSpPr>
        <dsp:cNvPr id="0" name=""/>
        <dsp:cNvSpPr/>
      </dsp:nvSpPr>
      <dsp:spPr>
        <a:xfrm rot="8602555">
          <a:off x="1573525" y="1724832"/>
          <a:ext cx="16305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050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0" y="2211182"/>
          <a:ext cx="1886617" cy="11761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Configuration Synthesis</a:t>
          </a:r>
        </a:p>
      </dsp:txBody>
      <dsp:txXfrm>
        <a:off x="57417" y="2268599"/>
        <a:ext cx="1771783" cy="1061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6074B-B7D0-3E47-B80E-A51F9B25F2CC}">
      <dsp:nvSpPr>
        <dsp:cNvPr id="0" name=""/>
        <dsp:cNvSpPr/>
      </dsp:nvSpPr>
      <dsp:spPr>
        <a:xfrm>
          <a:off x="967863" y="0"/>
          <a:ext cx="7591043" cy="474440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88C46-614E-DC47-B4D4-48BA3A71BBFB}">
      <dsp:nvSpPr>
        <dsp:cNvPr id="0" name=""/>
        <dsp:cNvSpPr/>
      </dsp:nvSpPr>
      <dsp:spPr>
        <a:xfrm>
          <a:off x="1715581" y="3527937"/>
          <a:ext cx="174593" cy="174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5DA94-A0B3-5743-9082-92B04D5EE3E9}">
      <dsp:nvSpPr>
        <dsp:cNvPr id="0" name=""/>
        <dsp:cNvSpPr/>
      </dsp:nvSpPr>
      <dsp:spPr>
        <a:xfrm>
          <a:off x="1802878" y="3615234"/>
          <a:ext cx="1298068" cy="1129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4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Error-free Internet</a:t>
          </a:r>
        </a:p>
      </dsp:txBody>
      <dsp:txXfrm>
        <a:off x="1802878" y="3615234"/>
        <a:ext cx="1298068" cy="1129167"/>
      </dsp:txXfrm>
    </dsp:sp>
    <dsp:sp modelId="{542A3CFA-1821-5546-A645-2C04BC27440F}">
      <dsp:nvSpPr>
        <dsp:cNvPr id="0" name=""/>
        <dsp:cNvSpPr/>
      </dsp:nvSpPr>
      <dsp:spPr>
        <a:xfrm>
          <a:off x="2949126" y="2424389"/>
          <a:ext cx="303641" cy="30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75E69-6DC2-0F47-8F75-0CEE8A5AA178}">
      <dsp:nvSpPr>
        <dsp:cNvPr id="0" name=""/>
        <dsp:cNvSpPr/>
      </dsp:nvSpPr>
      <dsp:spPr>
        <a:xfrm>
          <a:off x="3100947" y="2576210"/>
          <a:ext cx="1594119" cy="216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93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 Tools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Templates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Writing Assistant</a:t>
          </a:r>
        </a:p>
      </dsp:txBody>
      <dsp:txXfrm>
        <a:off x="3100947" y="2576210"/>
        <a:ext cx="1594119" cy="2168191"/>
      </dsp:txXfrm>
    </dsp:sp>
    <dsp:sp modelId="{D0CDC453-0E25-EE45-9E8E-868DD5EA6F9E}">
      <dsp:nvSpPr>
        <dsp:cNvPr id="0" name=""/>
        <dsp:cNvSpPr/>
      </dsp:nvSpPr>
      <dsp:spPr>
        <a:xfrm>
          <a:off x="4524267" y="1611198"/>
          <a:ext cx="402325" cy="40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C599B-E097-1149-83C8-C5D1FEED5913}">
      <dsp:nvSpPr>
        <dsp:cNvPr id="0" name=""/>
        <dsp:cNvSpPr/>
      </dsp:nvSpPr>
      <dsp:spPr>
        <a:xfrm>
          <a:off x="4725430" y="1812361"/>
          <a:ext cx="1594119" cy="293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84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Verification</a:t>
          </a:r>
        </a:p>
      </dsp:txBody>
      <dsp:txXfrm>
        <a:off x="4725430" y="1812361"/>
        <a:ext cx="1594119" cy="2932040"/>
      </dsp:txXfrm>
    </dsp:sp>
    <dsp:sp modelId="{63FF8F01-33F3-E84B-B123-580D0378B792}">
      <dsp:nvSpPr>
        <dsp:cNvPr id="0" name=""/>
        <dsp:cNvSpPr/>
      </dsp:nvSpPr>
      <dsp:spPr>
        <a:xfrm>
          <a:off x="6239843" y="1073183"/>
          <a:ext cx="538964" cy="538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F453A-EE5C-8943-90A7-EBE6B29B657C}">
      <dsp:nvSpPr>
        <dsp:cNvPr id="0" name=""/>
        <dsp:cNvSpPr/>
      </dsp:nvSpPr>
      <dsp:spPr>
        <a:xfrm>
          <a:off x="6509325" y="1342665"/>
          <a:ext cx="1594119" cy="340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586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Configuration Synthesis</a:t>
          </a:r>
        </a:p>
      </dsp:txBody>
      <dsp:txXfrm>
        <a:off x="6509325" y="1342665"/>
        <a:ext cx="1594119" cy="3401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our work in context of the larger goal: a step towards </a:t>
            </a:r>
            <a:r>
              <a:rPr lang="en-US" dirty="0" err="1"/>
              <a:t>clippy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Improved/concise</a:t>
            </a:r>
          </a:p>
          <a:p>
            <a:r>
              <a:rPr lang="en-US" dirty="0"/>
              <a:t>We want all of this, so where do we start? Tokens!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observations indicate that most of a device’s configuration could be reconstructed from existing configurations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61A-1F0C-744A-84D0-7C9AAB3786C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705-305D-1947-B375-615969C7830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3C2-3383-3D45-B934-7D563DF0A331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42D-BE17-1048-9024-8A41131D276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8BB9-6AE0-0D4A-B263-8BFEFAE12FC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1537-1452-5B48-B068-4BD78A70113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66A-7DC2-B94B-9678-99A23E5D620C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BC1-B868-214C-965D-76A7D2E7B07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313-3C42-2148-A548-6151C82DA30D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98-E8AE-7A42-8C0A-BABFD61FC31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77ED-0C49-2A49-B260-648423C5E0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379E05-B417-D645-B173-FD935FED85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98783"/>
            <a:ext cx="7871791" cy="2693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Auto-completion for Writing Network Configurations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025" y="3421726"/>
            <a:ext cx="5357600" cy="1160213"/>
          </a:xfrm>
        </p:spPr>
        <p:txBody>
          <a:bodyPr/>
          <a:lstStyle/>
          <a:p>
            <a:r>
              <a:rPr lang="en-US" dirty="0"/>
              <a:t>Ahsan Mahmood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BBB0-D9F5-BF48-A774-1363E5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4908973" cy="4783220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a device’s configuration can be reconstructed from existing configurations</a:t>
            </a:r>
          </a:p>
          <a:p>
            <a:r>
              <a:rPr lang="en-US" sz="2200" dirty="0"/>
              <a:t>Previous measurement studies have revealed extensive use of templates in network configurations</a:t>
            </a:r>
          </a:p>
          <a:p>
            <a:r>
              <a:rPr lang="en-US" sz="2200" dirty="0"/>
              <a:t>What do we get?</a:t>
            </a:r>
          </a:p>
          <a:p>
            <a:pPr lvl="1"/>
            <a:r>
              <a:rPr lang="en-US" sz="2000" dirty="0"/>
              <a:t>NLP on configurations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1759820"/>
            <a:ext cx="5384994" cy="33266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1AB51-39D1-F34E-B3C3-B292A39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1576" y="1885285"/>
                <a:ext cx="9138793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1576" y="1885285"/>
                <a:ext cx="9138793" cy="4231036"/>
              </a:xfrm>
              <a:blipFill>
                <a:blip r:embed="rId2"/>
                <a:stretch>
                  <a:fillRect l="-693" t="-2687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9922-AEC6-8941-90CA-37F8A3E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 anchor="t"/>
          <a:lstStyle/>
          <a:p>
            <a:r>
              <a:rPr lang="en-US" sz="2400" dirty="0"/>
              <a:t>We employ a networking- specific optimization predicated by our observation that IP prefixes are often unique to devices </a:t>
            </a:r>
          </a:p>
          <a:p>
            <a:r>
              <a:rPr lang="en-US" sz="2400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0BBFFB-F8AF-BF42-AB7C-BC6CBE2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372E743D-BA64-6741-8EBB-6961C97250B0}"/>
              </a:ext>
            </a:extLst>
          </p:cNvPr>
          <p:cNvSpPr/>
          <p:nvPr/>
        </p:nvSpPr>
        <p:spPr>
          <a:xfrm>
            <a:off x="6401364" y="1192696"/>
            <a:ext cx="4803913" cy="5665305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u="sng" dirty="0">
                <a:solidFill>
                  <a:srgbClr val="FF0000"/>
                </a:solidFill>
              </a:rPr>
              <a:t>IPADDRESS</a:t>
            </a:r>
            <a:r>
              <a:rPr lang="en-US" sz="1600" dirty="0"/>
              <a:t> IPADDRESS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u="sng" dirty="0" err="1">
                <a:solidFill>
                  <a:srgbClr val="FF0000"/>
                </a:solidFill>
              </a:rPr>
              <a:t>GigabitEthernet#ID</a:t>
            </a:r>
            <a:endParaRPr lang="en-US" sz="1600" u="sng" dirty="0">
              <a:solidFill>
                <a:srgbClr val="FF0000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IPADDRESS IPADDRESS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IPADDRESS area 0</a:t>
            </a:r>
          </a:p>
          <a:p>
            <a:r>
              <a:rPr lang="en-US" sz="1600" dirty="0"/>
              <a:t>    network IPADDRESS IPADDRESS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7" y="2041956"/>
            <a:ext cx="7958331" cy="3993084"/>
          </a:xfrm>
        </p:spPr>
        <p:txBody>
          <a:bodyPr>
            <a:normAutofit/>
          </a:bodyPr>
          <a:lstStyle/>
          <a:p>
            <a:r>
              <a:rPr lang="en-US" dirty="0"/>
              <a:t>Test on configurations from three large university networks</a:t>
            </a:r>
          </a:p>
          <a:p>
            <a:r>
              <a:rPr lang="en-US" dirty="0"/>
              <a:t> “Rebuild” the test configurations token-by-token invoking the model at each stage</a:t>
            </a:r>
          </a:p>
          <a:p>
            <a:r>
              <a:rPr lang="en-US" dirty="0"/>
              <a:t> A prediction is marked as successful when we suggest the correct token within three results</a:t>
            </a:r>
          </a:p>
          <a:p>
            <a:r>
              <a:rPr lang="en-US" dirty="0"/>
              <a:t>Perform leave-one- out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94B75D80-6301-6C47-8FE9-0BEE0C411FAC}"/>
              </a:ext>
            </a:extLst>
          </p:cNvPr>
          <p:cNvSpPr/>
          <p:nvPr/>
        </p:nvSpPr>
        <p:spPr>
          <a:xfrm>
            <a:off x="6778487" y="1510748"/>
            <a:ext cx="4426790" cy="5347253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 address IPADDRESS 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0A34420-7DED-B74E-A1E6-3C58C7FE2662}"/>
              </a:ext>
            </a:extLst>
          </p:cNvPr>
          <p:cNvSpPr/>
          <p:nvPr/>
        </p:nvSpPr>
        <p:spPr>
          <a:xfrm>
            <a:off x="1325217" y="1510748"/>
            <a:ext cx="4426790" cy="5481349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ip</a:t>
            </a:r>
            <a:endParaRPr lang="en-US" sz="16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BDB6DC4-6E60-1F43-9908-443412C753CE}"/>
              </a:ext>
            </a:extLst>
          </p:cNvPr>
          <p:cNvSpPr/>
          <p:nvPr/>
        </p:nvSpPr>
        <p:spPr>
          <a:xfrm>
            <a:off x="1594388" y="3750687"/>
            <a:ext cx="1232452" cy="867373"/>
          </a:xfrm>
          <a:prstGeom prst="wedgeRectCallout">
            <a:avLst>
              <a:gd name="adj1" fmla="val -22634"/>
              <a:gd name="adj2" fmla="val -764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ospf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E4AF12-2269-D444-8D6C-116DAE1BB8EE}"/>
              </a:ext>
            </a:extLst>
          </p:cNvPr>
          <p:cNvSpPr/>
          <p:nvPr/>
        </p:nvSpPr>
        <p:spPr>
          <a:xfrm>
            <a:off x="1738990" y="4040061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CA0BF-8C60-0B4E-868B-CA073D69D7F4}"/>
              </a:ext>
            </a:extLst>
          </p:cNvPr>
          <p:cNvSpPr txBox="1"/>
          <p:nvPr/>
        </p:nvSpPr>
        <p:spPr>
          <a:xfrm>
            <a:off x="1738990" y="3224007"/>
            <a:ext cx="94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939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3EE-57C4-1644-9895-F7FDF23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9C6D-8C9B-5946-97F4-E59593FE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3958E-9418-1F4F-9E0F-0AEFB0A7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Overall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98EF9-9005-0147-8897-FFBC03DA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779" y="1554798"/>
            <a:ext cx="5306387" cy="454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prediction accuracy (&gt;85%) for the majority of routers.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r>
              <a:rPr lang="en-US" dirty="0"/>
              <a:t>Effect of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AA23A-0C36-6A4B-ADCD-A5C0405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5" y="1456003"/>
            <a:ext cx="4382455" cy="501575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B8CE76-D96C-054E-8D10-3D9C657F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r>
              <a:rPr lang="en-US" dirty="0"/>
              <a:t>Effects of Sample Sizes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B2E6F7-65D8-674E-948A-0F649563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289" y="1535515"/>
            <a:ext cx="5939160" cy="50157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F837-2A22-CD46-8852-7F204CC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FC56-9B20-C94C-94BE-7B15F36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7060D-792A-C549-AF44-B810A641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6359" y="2052638"/>
            <a:ext cx="4050219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106229"/>
            <a:ext cx="7796540" cy="3997828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u="sng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dirty="0">
              <a:latin typeface="Futura Medium" panose="020B0602020204020303" pitchFamily="34" charset="-79"/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35FC-63A7-BD42-B117-9E3A8D2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67E-C58E-314F-AC38-D59BF03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1D16-DCBC-9B4B-AA96-C50EE0FB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82542"/>
            <a:ext cx="7796540" cy="3997828"/>
          </a:xfrm>
        </p:spPr>
        <p:txBody>
          <a:bodyPr anchor="t"/>
          <a:lstStyle/>
          <a:p>
            <a:r>
              <a:rPr lang="en-US" dirty="0"/>
              <a:t>Evaluate our model against the current state of the art: tab-completion in CLIs on modern routers</a:t>
            </a:r>
          </a:p>
          <a:p>
            <a:r>
              <a:rPr lang="en-US" dirty="0"/>
              <a:t>Using larger n-grams to suggest complete statements</a:t>
            </a:r>
          </a:p>
          <a:p>
            <a:r>
              <a:rPr lang="en-US" dirty="0"/>
              <a:t>Completing entire lines or even stanzas</a:t>
            </a:r>
          </a:p>
          <a:p>
            <a:r>
              <a:rPr lang="en-US" dirty="0"/>
              <a:t>Not just based on syntax but also desired goals using input from operators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B40F6-BE7C-1048-A24E-AC9590C5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8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5A7B-10AD-A24B-9B21-8CEABACC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9DA6-A5E1-C147-9251-896A1DC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0652"/>
              </p:ext>
            </p:extLst>
          </p:nvPr>
        </p:nvGraphicFramePr>
        <p:xfrm>
          <a:off x="795134" y="1885285"/>
          <a:ext cx="9526771" cy="4744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A8971A-E605-2A48-8F15-6D2F675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47" y="1885285"/>
            <a:ext cx="3925375" cy="4209536"/>
          </a:xfrm>
        </p:spPr>
        <p:txBody>
          <a:bodyPr/>
          <a:lstStyle/>
          <a:p>
            <a:r>
              <a:rPr lang="en-US" dirty="0"/>
              <a:t>Network configurations are often very complex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A6ED9-0ABF-2741-AD50-0F993F75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5562875" y="1885285"/>
            <a:ext cx="5499100" cy="36957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8112A-5954-E840-9161-5C2AF05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88483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5871-C3E1-3046-B875-C29FDFA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612-D844-4940-9A66-270E08E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E91-E883-F44D-8B8D-990CBFB9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BADC-2C37-494D-959E-0D8232F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D68-7078-1F4B-AD00-ACA152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Network Configurations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FD10-3E81-C44D-BA81-C693461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899" y="2277800"/>
            <a:ext cx="4335745" cy="3288113"/>
          </a:xfrm>
        </p:spPr>
        <p:txBody>
          <a:bodyPr anchor="t"/>
          <a:lstStyle/>
          <a:p>
            <a:r>
              <a:rPr lang="en-US" dirty="0"/>
              <a:t>Example Cisco Configuration</a:t>
            </a:r>
          </a:p>
          <a:p>
            <a:r>
              <a:rPr lang="en-US" dirty="0"/>
              <a:t>What can we infer?</a:t>
            </a:r>
          </a:p>
          <a:p>
            <a:pPr lvl="1"/>
            <a:r>
              <a:rPr lang="en-US" dirty="0"/>
              <a:t>Device name is B</a:t>
            </a:r>
          </a:p>
          <a:p>
            <a:pPr lvl="1"/>
            <a:r>
              <a:rPr lang="en-US" dirty="0"/>
              <a:t>Access control list will deny any IP address starting with 12</a:t>
            </a:r>
          </a:p>
          <a:p>
            <a:pPr lvl="1"/>
            <a:r>
              <a:rPr lang="en-US" dirty="0"/>
              <a:t>Connected to two other routers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1849-768A-E741-A10A-D1DA5A6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6E975094-2A08-EC4F-B4AD-4A382E158440}"/>
              </a:ext>
            </a:extLst>
          </p:cNvPr>
          <p:cNvSpPr/>
          <p:nvPr/>
        </p:nvSpPr>
        <p:spPr>
          <a:xfrm>
            <a:off x="6401364" y="1497497"/>
            <a:ext cx="4803913" cy="5360504"/>
          </a:xfrm>
          <a:prstGeom prst="flowChartDocument">
            <a:avLst/>
          </a:prstGeom>
          <a:ln w="1905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12.0.0.0 0.255.255.255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GigabitEthernet0/1</a:t>
            </a:r>
          </a:p>
          <a:p>
            <a:r>
              <a:rPr lang="en-US" sz="1600" dirty="0"/>
              <a:t>    description INFRA:C:Gi0/1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1.0.1.1 255.255.0.0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3.0.0.0 0.0.255.255 area 0</a:t>
            </a:r>
          </a:p>
          <a:p>
            <a:r>
              <a:rPr lang="en-US" sz="1600" dirty="0"/>
              <a:t>    network 1.0.0.0 0.0.255.255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  <a:p>
            <a:endParaRPr lang="en-US" sz="16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EDE2442-A3DB-564E-9F60-DE163A1B3151}"/>
              </a:ext>
            </a:extLst>
          </p:cNvPr>
          <p:cNvSpPr/>
          <p:nvPr/>
        </p:nvSpPr>
        <p:spPr>
          <a:xfrm>
            <a:off x="9488556" y="3498573"/>
            <a:ext cx="278296" cy="13119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4FC0-904E-DD42-BE0B-5E707EC0AC9E}"/>
              </a:ext>
            </a:extLst>
          </p:cNvPr>
          <p:cNvSpPr txBox="1"/>
          <p:nvPr/>
        </p:nvSpPr>
        <p:spPr>
          <a:xfrm>
            <a:off x="9863695" y="3916881"/>
            <a:ext cx="1341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Stanza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74169-5331-2E4E-81C7-EA01FD5A679D}"/>
              </a:ext>
            </a:extLst>
          </p:cNvPr>
          <p:cNvSpPr/>
          <p:nvPr/>
        </p:nvSpPr>
        <p:spPr>
          <a:xfrm>
            <a:off x="6401364" y="2243144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1231092-9E38-0849-B6CD-B21D398463E3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7239850" y="1717221"/>
            <a:ext cx="190739" cy="86110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593FD-1941-EB4C-BEE4-45728DEDEB48}"/>
              </a:ext>
            </a:extLst>
          </p:cNvPr>
          <p:cNvSpPr txBox="1"/>
          <p:nvPr/>
        </p:nvSpPr>
        <p:spPr>
          <a:xfrm>
            <a:off x="7765774" y="186773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5C5FDC6-3216-B545-87A9-ECD01E42C509}"/>
              </a:ext>
            </a:extLst>
          </p:cNvPr>
          <p:cNvSpPr/>
          <p:nvPr/>
        </p:nvSpPr>
        <p:spPr>
          <a:xfrm rot="16200000">
            <a:off x="9120639" y="1630675"/>
            <a:ext cx="139487" cy="20275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57664-F703-C545-87A7-97EF0D798837}"/>
              </a:ext>
            </a:extLst>
          </p:cNvPr>
          <p:cNvSpPr txBox="1"/>
          <p:nvPr/>
        </p:nvSpPr>
        <p:spPr>
          <a:xfrm>
            <a:off x="8571025" y="2147593"/>
            <a:ext cx="147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907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7" grpId="0"/>
      <p:bldP spid="20" grpId="1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755-226C-C844-9818-5A07E2E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6DE-10B0-F242-AE75-1A22B29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Writing assistant for building network configurations</a:t>
            </a:r>
          </a:p>
          <a:p>
            <a:pPr lvl="1"/>
            <a:r>
              <a:rPr lang="en-US" dirty="0"/>
              <a:t>Think </a:t>
            </a:r>
            <a:r>
              <a:rPr lang="en-US" dirty="0" err="1"/>
              <a:t>Clippy</a:t>
            </a:r>
            <a:r>
              <a:rPr lang="en-US" dirty="0"/>
              <a:t> for networks! (But not as terrible)</a:t>
            </a:r>
          </a:p>
          <a:p>
            <a:r>
              <a:rPr lang="en-US" dirty="0"/>
              <a:t>Ambitious goals</a:t>
            </a:r>
          </a:p>
          <a:p>
            <a:pPr lvl="1"/>
            <a:r>
              <a:rPr lang="en-US" dirty="0"/>
              <a:t>Suggests complete stanzas</a:t>
            </a:r>
          </a:p>
          <a:p>
            <a:pPr lvl="1"/>
            <a:r>
              <a:rPr lang="en-US" dirty="0"/>
              <a:t>Automatically fills in parameters</a:t>
            </a:r>
          </a:p>
          <a:p>
            <a:pPr lvl="1"/>
            <a:r>
              <a:rPr lang="en-US" dirty="0"/>
              <a:t>Suggests improved syntax</a:t>
            </a:r>
          </a:p>
          <a:p>
            <a:r>
              <a:rPr lang="en-US" dirty="0"/>
              <a:t>This thesis works towards a concrete first step</a:t>
            </a:r>
          </a:p>
          <a:p>
            <a:pPr lvl="1"/>
            <a:r>
              <a:rPr lang="en-US" dirty="0"/>
              <a:t>Suggesting tokens!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5D18-BA2B-6648-9BBE-4608124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 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694" y="1701952"/>
            <a:ext cx="8758557" cy="4354292"/>
          </a:xfrm>
        </p:spPr>
        <p:txBody>
          <a:bodyPr anchor="t">
            <a:noAutofit/>
          </a:bodyPr>
          <a:lstStyle/>
          <a:p>
            <a:r>
              <a:rPr lang="en-US" sz="2200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sz="2200" dirty="0"/>
              <a:t>Same combination of words tend to be used more often</a:t>
            </a:r>
          </a:p>
          <a:p>
            <a:r>
              <a:rPr lang="en-US" sz="2200" dirty="0"/>
              <a:t>Allows us to use Natural Language Processing for code completion</a:t>
            </a:r>
          </a:p>
          <a:p>
            <a:pPr lvl="1"/>
            <a:r>
              <a:rPr lang="en-US" sz="2200" dirty="0"/>
              <a:t>Neat!</a:t>
            </a:r>
          </a:p>
          <a:p>
            <a:r>
              <a:rPr lang="en-US" sz="2200" dirty="0"/>
              <a:t>Hypothesis: A similar regularity exists for network configurations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3B8F-090B-B44A-9A71-7AAF85E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4836</TotalTime>
  <Words>842</Words>
  <Application>Microsoft Macintosh PowerPoint</Application>
  <PresentationFormat>Widescreen</PresentationFormat>
  <Paragraphs>188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Auto-completion for Writing Network Configurations </vt:lpstr>
      <vt:lpstr>Introduction </vt:lpstr>
      <vt:lpstr>Problem Statement</vt:lpstr>
      <vt:lpstr>Possible Solutions</vt:lpstr>
      <vt:lpstr>Outline</vt:lpstr>
      <vt:lpstr>Network Configurations - Background</vt:lpstr>
      <vt:lpstr>Our Vision</vt:lpstr>
      <vt:lpstr>Challenges</vt:lpstr>
      <vt:lpstr>Autocompletion Engine - Background</vt:lpstr>
      <vt:lpstr>What regularity?</vt:lpstr>
      <vt:lpstr>N-gram Models</vt:lpstr>
      <vt:lpstr>Placeholders</vt:lpstr>
      <vt:lpstr>Testing Methodology</vt:lpstr>
      <vt:lpstr>Testing Methodology</vt:lpstr>
      <vt:lpstr>PowerPoint Presentation</vt:lpstr>
      <vt:lpstr>Overall Results</vt:lpstr>
      <vt:lpstr>Effect of Devices</vt:lpstr>
      <vt:lpstr>Effects of Sample Sizes</vt:lpstr>
      <vt:lpstr>PowerPoint Presentation</vt:lpstr>
      <vt:lpstr>Possible Future Work</vt:lpstr>
      <vt:lpstr>Thank you?</vt:lpstr>
      <vt:lpstr>Possible Solutions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67</cp:revision>
  <dcterms:created xsi:type="dcterms:W3CDTF">2018-04-24T17:24:41Z</dcterms:created>
  <dcterms:modified xsi:type="dcterms:W3CDTF">2018-04-30T22:16:35Z</dcterms:modified>
</cp:coreProperties>
</file>