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3" r:id="rId6"/>
    <p:sldId id="277" r:id="rId7"/>
    <p:sldId id="275" r:id="rId8"/>
    <p:sldId id="276" r:id="rId9"/>
    <p:sldId id="263" r:id="rId10"/>
    <p:sldId id="260" r:id="rId11"/>
    <p:sldId id="264" r:id="rId12"/>
    <p:sldId id="289" r:id="rId13"/>
    <p:sldId id="266" r:id="rId14"/>
    <p:sldId id="281" r:id="rId15"/>
    <p:sldId id="280" r:id="rId16"/>
    <p:sldId id="287" r:id="rId17"/>
    <p:sldId id="267" r:id="rId18"/>
    <p:sldId id="279" r:id="rId19"/>
    <p:sldId id="283" r:id="rId20"/>
    <p:sldId id="268" r:id="rId21"/>
    <p:sldId id="288" r:id="rId22"/>
    <p:sldId id="284" r:id="rId23"/>
    <p:sldId id="271" r:id="rId24"/>
    <p:sldId id="285" r:id="rId25"/>
    <p:sldId id="286" r:id="rId26"/>
    <p:sldId id="272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san Mahmood" initials="AM" lastIdx="1" clrIdx="0">
    <p:extLst>
      <p:ext uri="{19B8F6BF-5375-455C-9EA6-DF929625EA0E}">
        <p15:presenceInfo xmlns:p15="http://schemas.microsoft.com/office/powerpoint/2012/main" userId="9e6c385ec3f8c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2093"/>
  </p:normalViewPr>
  <p:slideViewPr>
    <p:cSldViewPr snapToGrid="0" snapToObjects="1">
      <p:cViewPr varScale="1">
        <p:scale>
          <a:sx n="142" d="100"/>
          <a:sy n="142" d="100"/>
        </p:scale>
        <p:origin x="920" y="176"/>
      </p:cViewPr>
      <p:guideLst/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D2B37-9B46-CE45-AA61-1D11C5A80D17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0D9E8-2877-4A41-B5CC-D6735560A220}">
      <dgm:prSet phldrT="[Text]" custT="1"/>
      <dgm:spPr/>
      <dgm:t>
        <a:bodyPr/>
        <a:lstStyle/>
        <a:p>
          <a:r>
            <a:rPr lang="en-US" sz="2800" dirty="0"/>
            <a:t>Error-free Internet</a:t>
          </a:r>
        </a:p>
      </dgm:t>
    </dgm:pt>
    <dgm:pt modelId="{DEF37208-A82D-B24B-ADEB-C8DB34B224A2}" type="parTrans" cxnId="{B497AD7C-B935-F54F-A62C-6A7156D53BF6}">
      <dgm:prSet/>
      <dgm:spPr/>
      <dgm:t>
        <a:bodyPr/>
        <a:lstStyle/>
        <a:p>
          <a:endParaRPr lang="en-US"/>
        </a:p>
      </dgm:t>
    </dgm:pt>
    <dgm:pt modelId="{854FFC69-89D7-564B-9FBA-1E1BD70BEA18}" type="sibTrans" cxnId="{B497AD7C-B935-F54F-A62C-6A7156D53BF6}">
      <dgm:prSet/>
      <dgm:spPr/>
      <dgm:t>
        <a:bodyPr/>
        <a:lstStyle/>
        <a:p>
          <a:endParaRPr lang="en-US"/>
        </a:p>
      </dgm:t>
    </dgm:pt>
    <dgm:pt modelId="{5B605C8F-8BEF-8241-B137-888CC4B2DC15}">
      <dgm:prSet phldrT="[Text]" custT="1"/>
      <dgm:spPr/>
      <dgm:t>
        <a:bodyPr/>
        <a:lstStyle/>
        <a:p>
          <a:r>
            <a:rPr lang="en-US" sz="2000" dirty="0"/>
            <a:t>Configuration Synthesis</a:t>
          </a:r>
        </a:p>
      </dgm:t>
    </dgm:pt>
    <dgm:pt modelId="{9234D9CA-1CFB-BE4C-B7F2-FCE18D24F801}" type="parTrans" cxnId="{4F6C0179-DAD0-6442-AA88-82E0F7A8E483}">
      <dgm:prSet/>
      <dgm:spPr/>
      <dgm:t>
        <a:bodyPr/>
        <a:lstStyle/>
        <a:p>
          <a:endParaRPr lang="en-US"/>
        </a:p>
      </dgm:t>
    </dgm:pt>
    <dgm:pt modelId="{2748A13C-A61D-F542-ABB3-889B4831AD91}" type="sibTrans" cxnId="{4F6C0179-DAD0-6442-AA88-82E0F7A8E483}">
      <dgm:prSet/>
      <dgm:spPr/>
      <dgm:t>
        <a:bodyPr/>
        <a:lstStyle/>
        <a:p>
          <a:endParaRPr lang="en-US"/>
        </a:p>
      </dgm:t>
    </dgm:pt>
    <dgm:pt modelId="{3CF46C46-5ACC-FB4F-9D10-D635A855C8CC}">
      <dgm:prSet phldrT="[Text]" custT="1"/>
      <dgm:spPr/>
      <dgm:t>
        <a:bodyPr/>
        <a:lstStyle/>
        <a:p>
          <a:r>
            <a:rPr lang="en-US" sz="2000" dirty="0"/>
            <a:t>Development Tools</a:t>
          </a:r>
        </a:p>
      </dgm:t>
    </dgm:pt>
    <dgm:pt modelId="{F0147850-8D95-134C-BAAD-5B46C6EE16E4}" type="sibTrans" cxnId="{189FC275-D45A-F74A-91C4-4EA3DD9D8459}">
      <dgm:prSet/>
      <dgm:spPr/>
      <dgm:t>
        <a:bodyPr/>
        <a:lstStyle/>
        <a:p>
          <a:endParaRPr lang="en-US"/>
        </a:p>
      </dgm:t>
    </dgm:pt>
    <dgm:pt modelId="{DCA29FD5-2E27-0F48-98C0-5089830E1136}" type="parTrans" cxnId="{189FC275-D45A-F74A-91C4-4EA3DD9D8459}">
      <dgm:prSet/>
      <dgm:spPr/>
      <dgm:t>
        <a:bodyPr/>
        <a:lstStyle/>
        <a:p>
          <a:endParaRPr lang="en-US"/>
        </a:p>
      </dgm:t>
    </dgm:pt>
    <dgm:pt modelId="{1D95250A-1DFB-5542-B6AB-DAB3C52D0291}">
      <dgm:prSet phldrT="[Text]" custT="1"/>
      <dgm:spPr/>
      <dgm:t>
        <a:bodyPr/>
        <a:lstStyle/>
        <a:p>
          <a:r>
            <a:rPr lang="en-US" sz="2000" dirty="0"/>
            <a:t>Network Verification</a:t>
          </a:r>
        </a:p>
      </dgm:t>
    </dgm:pt>
    <dgm:pt modelId="{00A8462B-708D-AC4C-BA24-D20F59067AA8}" type="parTrans" cxnId="{5E72C3DD-1242-B742-989E-A12571CA5813}">
      <dgm:prSet/>
      <dgm:spPr/>
      <dgm:t>
        <a:bodyPr/>
        <a:lstStyle/>
        <a:p>
          <a:endParaRPr lang="en-US"/>
        </a:p>
      </dgm:t>
    </dgm:pt>
    <dgm:pt modelId="{8A1BDAA4-06A6-DF4E-B253-1A0DB5DE83E3}" type="sibTrans" cxnId="{5E72C3DD-1242-B742-989E-A12571CA5813}">
      <dgm:prSet/>
      <dgm:spPr/>
      <dgm:t>
        <a:bodyPr/>
        <a:lstStyle/>
        <a:p>
          <a:endParaRPr lang="en-US"/>
        </a:p>
      </dgm:t>
    </dgm:pt>
    <dgm:pt modelId="{93073D59-DCEE-E146-8D07-7C8F95F2EB3B}" type="pres">
      <dgm:prSet presAssocID="{C77D2B37-9B46-CE45-AA61-1D11C5A80D1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51E83B-8D82-514C-978C-AA697F51B58B}" type="pres">
      <dgm:prSet presAssocID="{B300D9E8-2877-4A41-B5CC-D6735560A220}" presName="singleCycle" presStyleCnt="0"/>
      <dgm:spPr/>
    </dgm:pt>
    <dgm:pt modelId="{3F4EE6CD-B512-A648-A4F0-CA2A12F9A38F}" type="pres">
      <dgm:prSet presAssocID="{B300D9E8-2877-4A41-B5CC-D6735560A220}" presName="singleCenter" presStyleLbl="node1" presStyleIdx="0" presStyleCnt="4" custScaleX="423175" custScaleY="96618" custLinFactNeighborX="-2184" custLinFactNeighborY="-50087">
        <dgm:presLayoutVars>
          <dgm:chMax val="7"/>
          <dgm:chPref val="7"/>
        </dgm:presLayoutVars>
      </dgm:prSet>
      <dgm:spPr>
        <a:prstGeom prst="cloud">
          <a:avLst/>
        </a:prstGeom>
      </dgm:spPr>
    </dgm:pt>
    <dgm:pt modelId="{24EF86CB-BB3C-EE4A-8D63-6AA2B9CFE797}" type="pres">
      <dgm:prSet presAssocID="{DCA29FD5-2E27-0F48-98C0-5089830E1136}" presName="Name56" presStyleLbl="parChTrans1D2" presStyleIdx="0" presStyleCnt="3"/>
      <dgm:spPr/>
    </dgm:pt>
    <dgm:pt modelId="{BD47E5AD-9B9F-994B-A283-396DB16C1ADF}" type="pres">
      <dgm:prSet presAssocID="{3CF46C46-5ACC-FB4F-9D10-D635A855C8CC}" presName="text0" presStyleLbl="node1" presStyleIdx="1" presStyleCnt="4" custScaleX="227615" custScaleY="113807" custRadScaleRad="20525" custRadScaleInc="-276594">
        <dgm:presLayoutVars>
          <dgm:bulletEnabled val="1"/>
        </dgm:presLayoutVars>
      </dgm:prSet>
      <dgm:spPr/>
    </dgm:pt>
    <dgm:pt modelId="{3AB574AE-6C3A-B94C-B0FB-08E8082B94F9}" type="pres">
      <dgm:prSet presAssocID="{00A8462B-708D-AC4C-BA24-D20F59067AA8}" presName="Name56" presStyleLbl="parChTrans1D2" presStyleIdx="1" presStyleCnt="3"/>
      <dgm:spPr/>
    </dgm:pt>
    <dgm:pt modelId="{0700E98B-D968-5D4A-84E8-8E9B9A58B1F4}" type="pres">
      <dgm:prSet presAssocID="{1D95250A-1DFB-5542-B6AB-DAB3C52D0291}" presName="text0" presStyleLbl="node1" presStyleIdx="2" presStyleCnt="4" custScaleX="227904" custScaleY="113807" custRadScaleRad="140349" custRadScaleInc="-26156">
        <dgm:presLayoutVars>
          <dgm:bulletEnabled val="1"/>
        </dgm:presLayoutVars>
      </dgm:prSet>
      <dgm:spPr/>
    </dgm:pt>
    <dgm:pt modelId="{DAE87EC9-2948-EE4C-A53E-8BD735D0084C}" type="pres">
      <dgm:prSet presAssocID="{9234D9CA-1CFB-BE4C-B7F2-FCE18D24F801}" presName="Name56" presStyleLbl="parChTrans1D2" presStyleIdx="2" presStyleCnt="3"/>
      <dgm:spPr/>
    </dgm:pt>
    <dgm:pt modelId="{471B17D5-08DD-F44C-A425-0677AFEB5931}" type="pres">
      <dgm:prSet presAssocID="{5B605C8F-8BEF-8241-B137-888CC4B2DC15}" presName="text0" presStyleLbl="node1" presStyleIdx="3" presStyleCnt="4" custScaleX="227615" custScaleY="113808" custRadScaleRad="157270" custRadScaleInc="30966">
        <dgm:presLayoutVars>
          <dgm:bulletEnabled val="1"/>
        </dgm:presLayoutVars>
      </dgm:prSet>
      <dgm:spPr/>
    </dgm:pt>
  </dgm:ptLst>
  <dgm:cxnLst>
    <dgm:cxn modelId="{78704636-82CD-214D-8D62-650A1E40BFDA}" type="presOf" srcId="{DCA29FD5-2E27-0F48-98C0-5089830E1136}" destId="{24EF86CB-BB3C-EE4A-8D63-6AA2B9CFE797}" srcOrd="0" destOrd="0" presId="urn:microsoft.com/office/officeart/2008/layout/RadialCluster"/>
    <dgm:cxn modelId="{B2854D39-6C56-4045-BF43-9B5FCE183981}" type="presOf" srcId="{5B605C8F-8BEF-8241-B137-888CC4B2DC15}" destId="{471B17D5-08DD-F44C-A425-0677AFEB5931}" srcOrd="0" destOrd="0" presId="urn:microsoft.com/office/officeart/2008/layout/RadialCluster"/>
    <dgm:cxn modelId="{3A977272-45AF-B840-9824-42557F2644C7}" type="presOf" srcId="{C77D2B37-9B46-CE45-AA61-1D11C5A80D17}" destId="{93073D59-DCEE-E146-8D07-7C8F95F2EB3B}" srcOrd="0" destOrd="0" presId="urn:microsoft.com/office/officeart/2008/layout/RadialCluster"/>
    <dgm:cxn modelId="{189FC275-D45A-F74A-91C4-4EA3DD9D8459}" srcId="{B300D9E8-2877-4A41-B5CC-D6735560A220}" destId="{3CF46C46-5ACC-FB4F-9D10-D635A855C8CC}" srcOrd="0" destOrd="0" parTransId="{DCA29FD5-2E27-0F48-98C0-5089830E1136}" sibTransId="{F0147850-8D95-134C-BAAD-5B46C6EE16E4}"/>
    <dgm:cxn modelId="{4F6C0179-DAD0-6442-AA88-82E0F7A8E483}" srcId="{B300D9E8-2877-4A41-B5CC-D6735560A220}" destId="{5B605C8F-8BEF-8241-B137-888CC4B2DC15}" srcOrd="2" destOrd="0" parTransId="{9234D9CA-1CFB-BE4C-B7F2-FCE18D24F801}" sibTransId="{2748A13C-A61D-F542-ABB3-889B4831AD91}"/>
    <dgm:cxn modelId="{B497AD7C-B935-F54F-A62C-6A7156D53BF6}" srcId="{C77D2B37-9B46-CE45-AA61-1D11C5A80D17}" destId="{B300D9E8-2877-4A41-B5CC-D6735560A220}" srcOrd="0" destOrd="0" parTransId="{DEF37208-A82D-B24B-ADEB-C8DB34B224A2}" sibTransId="{854FFC69-89D7-564B-9FBA-1E1BD70BEA18}"/>
    <dgm:cxn modelId="{B3DEF77E-BAE6-E541-A137-5F254847A3C9}" type="presOf" srcId="{1D95250A-1DFB-5542-B6AB-DAB3C52D0291}" destId="{0700E98B-D968-5D4A-84E8-8E9B9A58B1F4}" srcOrd="0" destOrd="0" presId="urn:microsoft.com/office/officeart/2008/layout/RadialCluster"/>
    <dgm:cxn modelId="{153E3DB8-A4C5-8C4A-8E06-3B83482F83B5}" type="presOf" srcId="{00A8462B-708D-AC4C-BA24-D20F59067AA8}" destId="{3AB574AE-6C3A-B94C-B0FB-08E8082B94F9}" srcOrd="0" destOrd="0" presId="urn:microsoft.com/office/officeart/2008/layout/RadialCluster"/>
    <dgm:cxn modelId="{980CC8D5-7944-CC40-8275-D50B763FA809}" type="presOf" srcId="{9234D9CA-1CFB-BE4C-B7F2-FCE18D24F801}" destId="{DAE87EC9-2948-EE4C-A53E-8BD735D0084C}" srcOrd="0" destOrd="0" presId="urn:microsoft.com/office/officeart/2008/layout/RadialCluster"/>
    <dgm:cxn modelId="{5E72C3DD-1242-B742-989E-A12571CA5813}" srcId="{B300D9E8-2877-4A41-B5CC-D6735560A220}" destId="{1D95250A-1DFB-5542-B6AB-DAB3C52D0291}" srcOrd="1" destOrd="0" parTransId="{00A8462B-708D-AC4C-BA24-D20F59067AA8}" sibTransId="{8A1BDAA4-06A6-DF4E-B253-1A0DB5DE83E3}"/>
    <dgm:cxn modelId="{7D50A6EC-2495-7D48-AEDD-E19F48CB7110}" type="presOf" srcId="{B300D9E8-2877-4A41-B5CC-D6735560A220}" destId="{3F4EE6CD-B512-A648-A4F0-CA2A12F9A38F}" srcOrd="0" destOrd="0" presId="urn:microsoft.com/office/officeart/2008/layout/RadialCluster"/>
    <dgm:cxn modelId="{CEB7BAFD-5025-7A4E-ADCE-736B4D32A9B9}" type="presOf" srcId="{3CF46C46-5ACC-FB4F-9D10-D635A855C8CC}" destId="{BD47E5AD-9B9F-994B-A283-396DB16C1ADF}" srcOrd="0" destOrd="0" presId="urn:microsoft.com/office/officeart/2008/layout/RadialCluster"/>
    <dgm:cxn modelId="{6AE89EB4-6A64-2543-ACE1-1EF3DCA32EA9}" type="presParOf" srcId="{93073D59-DCEE-E146-8D07-7C8F95F2EB3B}" destId="{E951E83B-8D82-514C-978C-AA697F51B58B}" srcOrd="0" destOrd="0" presId="urn:microsoft.com/office/officeart/2008/layout/RadialCluster"/>
    <dgm:cxn modelId="{BB1DEA11-390B-1F4D-863A-6FA1C44EF61F}" type="presParOf" srcId="{E951E83B-8D82-514C-978C-AA697F51B58B}" destId="{3F4EE6CD-B512-A648-A4F0-CA2A12F9A38F}" srcOrd="0" destOrd="0" presId="urn:microsoft.com/office/officeart/2008/layout/RadialCluster"/>
    <dgm:cxn modelId="{95CD402A-71D7-1B42-9561-6431ACAC0B95}" type="presParOf" srcId="{E951E83B-8D82-514C-978C-AA697F51B58B}" destId="{24EF86CB-BB3C-EE4A-8D63-6AA2B9CFE797}" srcOrd="1" destOrd="0" presId="urn:microsoft.com/office/officeart/2008/layout/RadialCluster"/>
    <dgm:cxn modelId="{7D263574-A664-0C40-9157-E41D732FF6FF}" type="presParOf" srcId="{E951E83B-8D82-514C-978C-AA697F51B58B}" destId="{BD47E5AD-9B9F-994B-A283-396DB16C1ADF}" srcOrd="2" destOrd="0" presId="urn:microsoft.com/office/officeart/2008/layout/RadialCluster"/>
    <dgm:cxn modelId="{83B2632C-8616-364C-BCB4-334F14574199}" type="presParOf" srcId="{E951E83B-8D82-514C-978C-AA697F51B58B}" destId="{3AB574AE-6C3A-B94C-B0FB-08E8082B94F9}" srcOrd="3" destOrd="0" presId="urn:microsoft.com/office/officeart/2008/layout/RadialCluster"/>
    <dgm:cxn modelId="{6595AD2D-57E2-AD4E-8841-14BB9E011A59}" type="presParOf" srcId="{E951E83B-8D82-514C-978C-AA697F51B58B}" destId="{0700E98B-D968-5D4A-84E8-8E9B9A58B1F4}" srcOrd="4" destOrd="0" presId="urn:microsoft.com/office/officeart/2008/layout/RadialCluster"/>
    <dgm:cxn modelId="{0207C45F-C173-EE45-A565-F692E7E39D65}" type="presParOf" srcId="{E951E83B-8D82-514C-978C-AA697F51B58B}" destId="{DAE87EC9-2948-EE4C-A53E-8BD735D0084C}" srcOrd="5" destOrd="0" presId="urn:microsoft.com/office/officeart/2008/layout/RadialCluster"/>
    <dgm:cxn modelId="{9A78CB78-302E-F548-8A78-497D959F06AF}" type="presParOf" srcId="{E951E83B-8D82-514C-978C-AA697F51B58B}" destId="{471B17D5-08DD-F44C-A425-0677AFEB593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EE6CD-B512-A648-A4F0-CA2A12F9A38F}">
      <dsp:nvSpPr>
        <dsp:cNvPr id="0" name=""/>
        <dsp:cNvSpPr/>
      </dsp:nvSpPr>
      <dsp:spPr>
        <a:xfrm>
          <a:off x="1280272" y="34246"/>
          <a:ext cx="5074704" cy="1158640"/>
        </a:xfrm>
        <a:prstGeom prst="clou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Error-free Internet</a:t>
          </a:r>
        </a:p>
      </dsp:txBody>
      <dsp:txXfrm>
        <a:off x="1979688" y="209222"/>
        <a:ext cx="3315004" cy="754994"/>
      </dsp:txXfrm>
    </dsp:sp>
    <dsp:sp modelId="{24EF86CB-BB3C-EE4A-8D63-6AA2B9CFE797}">
      <dsp:nvSpPr>
        <dsp:cNvPr id="0" name=""/>
        <dsp:cNvSpPr/>
      </dsp:nvSpPr>
      <dsp:spPr>
        <a:xfrm rot="5417537">
          <a:off x="3223623" y="1780926"/>
          <a:ext cx="11760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093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7E5AD-9B9F-994B-A283-396DB16C1ADF}">
      <dsp:nvSpPr>
        <dsp:cNvPr id="0" name=""/>
        <dsp:cNvSpPr/>
      </dsp:nvSpPr>
      <dsp:spPr>
        <a:xfrm>
          <a:off x="2891937" y="2368964"/>
          <a:ext cx="1828800" cy="914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Development Tools</a:t>
          </a:r>
        </a:p>
      </dsp:txBody>
      <dsp:txXfrm>
        <a:off x="2936574" y="2413601"/>
        <a:ext cx="1739526" cy="825122"/>
      </dsp:txXfrm>
    </dsp:sp>
    <dsp:sp modelId="{3AB574AE-6C3A-B94C-B0FB-08E8082B94F9}">
      <dsp:nvSpPr>
        <dsp:cNvPr id="0" name=""/>
        <dsp:cNvSpPr/>
      </dsp:nvSpPr>
      <dsp:spPr>
        <a:xfrm rot="2631193">
          <a:off x="4129132" y="1916993"/>
          <a:ext cx="20903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33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0E98B-D968-5D4A-84E8-8E9B9A58B1F4}">
      <dsp:nvSpPr>
        <dsp:cNvPr id="0" name=""/>
        <dsp:cNvSpPr/>
      </dsp:nvSpPr>
      <dsp:spPr>
        <a:xfrm>
          <a:off x="5488303" y="2641099"/>
          <a:ext cx="1831122" cy="914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Network Verification</a:t>
          </a:r>
        </a:p>
      </dsp:txBody>
      <dsp:txXfrm>
        <a:off x="5532940" y="2685736"/>
        <a:ext cx="1741848" cy="825122"/>
      </dsp:txXfrm>
    </dsp:sp>
    <dsp:sp modelId="{DAE87EC9-2948-EE4C-A53E-8BD735D0084C}">
      <dsp:nvSpPr>
        <dsp:cNvPr id="0" name=""/>
        <dsp:cNvSpPr/>
      </dsp:nvSpPr>
      <dsp:spPr>
        <a:xfrm rot="8325600">
          <a:off x="1319087" y="1884371"/>
          <a:ext cx="20979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7903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B17D5-08DD-F44C-A425-0677AFEB5931}">
      <dsp:nvSpPr>
        <dsp:cNvPr id="0" name=""/>
        <dsp:cNvSpPr/>
      </dsp:nvSpPr>
      <dsp:spPr>
        <a:xfrm>
          <a:off x="143351" y="2575855"/>
          <a:ext cx="1828800" cy="9144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Configuration Synthesis</a:t>
          </a:r>
        </a:p>
      </dsp:txBody>
      <dsp:txXfrm>
        <a:off x="187989" y="2620493"/>
        <a:ext cx="1739524" cy="825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4B1B4-8AC2-E045-9F23-0D8D57885CA1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BE409-5689-8842-BA33-FFFC974D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our work in context of the larger goal: a step towards </a:t>
            </a:r>
            <a:r>
              <a:rPr lang="en-US" dirty="0" err="1"/>
              <a:t>clippy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months / length of history x-axis label</a:t>
            </a:r>
          </a:p>
          <a:p>
            <a:endParaRPr lang="en-US" dirty="0"/>
          </a:p>
          <a:p>
            <a:r>
              <a:rPr lang="en-US" dirty="0" err="1"/>
              <a:t>Nw</a:t>
            </a:r>
            <a:r>
              <a:rPr lang="en-US" dirty="0"/>
              <a:t> configs </a:t>
            </a:r>
            <a:r>
              <a:rPr lang="en-US" dirty="0" err="1"/>
              <a:t>dnt</a:t>
            </a:r>
            <a:r>
              <a:rPr lang="en-US" dirty="0"/>
              <a:t> change a lot over time </a:t>
            </a:r>
          </a:p>
          <a:p>
            <a:r>
              <a:rPr lang="en-US" dirty="0" err="1"/>
              <a:t>Suttle</a:t>
            </a:r>
            <a:r>
              <a:rPr lang="en-US" dirty="0"/>
              <a:t> diffs </a:t>
            </a:r>
            <a:r>
              <a:rPr lang="en-US" dirty="0" err="1"/>
              <a:t>dnt</a:t>
            </a:r>
            <a:r>
              <a:rPr lang="en-US" dirty="0"/>
              <a:t> significantly change our model</a:t>
            </a:r>
          </a:p>
          <a:p>
            <a:r>
              <a:rPr lang="en-US" dirty="0"/>
              <a:t>Why does this trend exist? Maybe some measurement study configs </a:t>
            </a:r>
            <a:r>
              <a:rPr lang="en-US" dirty="0" err="1"/>
              <a:t>dnt</a:t>
            </a:r>
            <a:r>
              <a:rPr lang="en-US" dirty="0"/>
              <a:t> change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8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  <a:p>
            <a:r>
              <a:rPr lang="en-US" dirty="0"/>
              <a:t>Add default</a:t>
            </a:r>
          </a:p>
          <a:p>
            <a:r>
              <a:rPr lang="en-US" dirty="0"/>
              <a:t>Suggest that graph shows that </a:t>
            </a:r>
            <a:r>
              <a:rPr lang="en-US" dirty="0" err="1"/>
              <a:t>tehre</a:t>
            </a:r>
            <a:r>
              <a:rPr lang="en-US" dirty="0"/>
              <a:t> may not be too much diff b/w roles</a:t>
            </a:r>
          </a:p>
          <a:p>
            <a:r>
              <a:rPr lang="en-US" dirty="0"/>
              <a:t>Labels /roles may be coarse -  may need to be more fine grained about dividing them </a:t>
            </a:r>
          </a:p>
          <a:p>
            <a:r>
              <a:rPr lang="en-US" dirty="0"/>
              <a:t>Number of devices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3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Uve</a:t>
            </a:r>
            <a:r>
              <a:rPr lang="en-US" dirty="0"/>
              <a:t> seen </a:t>
            </a:r>
            <a:r>
              <a:rPr lang="en-US"/>
              <a:t>most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Improved/concise</a:t>
            </a:r>
          </a:p>
          <a:p>
            <a:r>
              <a:rPr lang="en-US" dirty="0"/>
              <a:t>We want all of this, so where do we start? Tokens!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1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Roles: core (w/in Colgate) vs edge (for internet)</a:t>
            </a:r>
          </a:p>
          <a:p>
            <a:r>
              <a:rPr lang="en-US" dirty="0"/>
              <a:t>Parameters: such as device name – go back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Researchers have discovered that software systems tend to look like our spoken/written languages in that they contain “regularities” – and by that we mean most of our language uses the same combination of phrases, logic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Our observations indicate that most of a device’s configuration could be reconstructed from existing configurations</a:t>
            </a:r>
          </a:p>
          <a:p>
            <a:r>
              <a:rPr lang="en-US" dirty="0"/>
              <a:t>If </a:t>
            </a:r>
            <a:r>
              <a:rPr lang="en-US" dirty="0" err="1"/>
              <a:t>theres</a:t>
            </a:r>
            <a:r>
              <a:rPr lang="en-US" dirty="0"/>
              <a:t> regularity in our configs, we get NLP for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 can help you figure out whether you need </a:t>
            </a:r>
            <a:r>
              <a:rPr lang="en-US" dirty="0" err="1"/>
              <a:t>ipadress</a:t>
            </a:r>
            <a:r>
              <a:rPr lang="en-US" dirty="0"/>
              <a:t> here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6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Roles: core (w/in Colgate) vs edge (for internet)</a:t>
            </a:r>
          </a:p>
          <a:p>
            <a:r>
              <a:rPr lang="en-US" dirty="0"/>
              <a:t>Parameters: such as device name – go back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6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Diminishing returns</a:t>
            </a:r>
          </a:p>
          <a:p>
            <a:endParaRPr lang="en-US" dirty="0"/>
          </a:p>
          <a:p>
            <a:r>
              <a:rPr lang="en-US" dirty="0"/>
              <a:t>Explain WHY we see these diffs</a:t>
            </a:r>
          </a:p>
          <a:p>
            <a:r>
              <a:rPr lang="en-US" dirty="0"/>
              <a:t>More unique things, harder it is to predict – </a:t>
            </a:r>
            <a:r>
              <a:rPr lang="en-US" dirty="0" err="1"/>
              <a:t>vlans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3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861A-1F0C-744A-84D0-7C9AAB3786C9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8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0705-305D-1947-B375-615969C78305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3C2-3383-3D45-B934-7D563DF0A331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D42D-BE17-1048-9024-8A41131D2766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8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8BB9-6AE0-0D4A-B263-8BFEFAE12FCF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1537-1452-5B48-B068-4BD78A701136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3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66A-7DC2-B94B-9678-99A23E5D620C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8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EBC1-B868-214C-965D-76A7D2E7B07F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313-3C42-2148-A548-6151C82DA30D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3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98-E8AE-7A42-8C0A-BABFD61FC319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77ED-0C49-2A49-B260-648423C5E062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9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5379E05-B417-D645-B173-FD935FED8562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63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555-6689-B74E-886B-C2776684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69" y="198783"/>
            <a:ext cx="7871791" cy="2693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Auto-completion for Writing Network Configurations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66CA2-A81A-1F49-9138-F4D8089C7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025" y="3421726"/>
            <a:ext cx="5357600" cy="116021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Ahsan Mahmood, Aaron </a:t>
            </a:r>
            <a:r>
              <a:rPr lang="en-US" sz="2000" dirty="0" err="1"/>
              <a:t>Gember</a:t>
            </a:r>
            <a:r>
              <a:rPr lang="en-US" sz="2000" dirty="0"/>
              <a:t>-Jacobson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CBBB0-D9F5-BF48-A774-1363E57B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951763"/>
          </a:xfrm>
        </p:spPr>
        <p:txBody>
          <a:bodyPr/>
          <a:lstStyle/>
          <a:p>
            <a:pPr algn="l"/>
            <a:r>
              <a:rPr lang="en-US" dirty="0"/>
              <a:t>What regularity?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49" y="1759820"/>
            <a:ext cx="4908973" cy="4783220"/>
          </a:xfrm>
        </p:spPr>
        <p:txBody>
          <a:bodyPr anchor="t">
            <a:normAutofit/>
          </a:bodyPr>
          <a:lstStyle/>
          <a:p>
            <a:r>
              <a:rPr lang="en-US" sz="2200" dirty="0"/>
              <a:t>Most of a device’s configuration can be reconstructed from existing configurations</a:t>
            </a:r>
          </a:p>
          <a:p>
            <a:r>
              <a:rPr lang="en-US" sz="2200" dirty="0"/>
              <a:t>Previous measurement studies have revealed extensive use of templates in network configurations</a:t>
            </a:r>
          </a:p>
          <a:p>
            <a:r>
              <a:rPr lang="en-US" sz="2200" dirty="0"/>
              <a:t>What do we get?</a:t>
            </a:r>
          </a:p>
          <a:p>
            <a:pPr lvl="1"/>
            <a:r>
              <a:rPr lang="en-US" sz="2000" dirty="0"/>
              <a:t>NLP on configurations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4EA23-8A0C-4E4D-B121-E4AABD97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22" y="1759820"/>
            <a:ext cx="5384994" cy="332668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61AB51-39D1-F34E-B3C3-B292A391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871B-C1DC-DC43-BE4C-8095BA59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N-gram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4997" y="1885285"/>
                <a:ext cx="9138793" cy="4231036"/>
              </a:xfrm>
            </p:spPr>
            <p:txBody>
              <a:bodyPr>
                <a:normAutofit/>
              </a:bodyPr>
              <a:lstStyle/>
              <a:p>
                <a:r>
                  <a:rPr lang="en-US" sz="2567" dirty="0"/>
                  <a:t>N-grams are simple techniques that allow us to model how likely one token is to follow another one</a:t>
                </a:r>
              </a:p>
              <a:p>
                <a:r>
                  <a:rPr lang="en-US" sz="2567" dirty="0"/>
                  <a:t>Using previous </a:t>
                </a:r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567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567" dirty="0"/>
                  <a:t> tokens, we predict the probability of the next one</a:t>
                </a:r>
                <a:endParaRPr lang="en-US" sz="2567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67" dirty="0"/>
                  <a:t> </a:t>
                </a:r>
              </a:p>
              <a:p>
                <a:r>
                  <a:rPr lang="en-US" sz="2567" dirty="0"/>
                  <a:t>We use likelihood estimators to score our N-grams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4997" y="1885285"/>
                <a:ext cx="9138793" cy="4231036"/>
              </a:xfrm>
              <a:blipFill>
                <a:blip r:embed="rId2"/>
                <a:stretch>
                  <a:fillRect l="-833" t="-2687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E9922-AEC6-8941-90CA-37F8A3E3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9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0E22-0F3E-4F40-8CF1-0E1C8EAF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N-gram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B5C458-AF4C-7041-81BC-E7370A51A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8158" y="2357089"/>
            <a:ext cx="8017580" cy="32877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79710-0304-AA4B-9196-10731C99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3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34F574-C65C-0D47-9155-8618C408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Placeholders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28146D-1A12-D74F-B496-095C6AE6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19" y="1960676"/>
            <a:ext cx="4622881" cy="4389324"/>
          </a:xfrm>
        </p:spPr>
        <p:txBody>
          <a:bodyPr anchor="t"/>
          <a:lstStyle/>
          <a:p>
            <a:r>
              <a:rPr lang="en-US" sz="2400" dirty="0"/>
              <a:t>We employ a networking- specific optimization predicated by our observation that IP prefixes are often unique to devices </a:t>
            </a:r>
          </a:p>
          <a:p>
            <a:r>
              <a:rPr lang="en-US" sz="2400" dirty="0"/>
              <a:t>We replace these prefixes and certain other tokens with generic prefix tokens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0BBFFB-F8AF-BF42-AB7C-BC6CBE2D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372E743D-BA64-6741-8EBB-6961C97250B0}"/>
              </a:ext>
            </a:extLst>
          </p:cNvPr>
          <p:cNvSpPr/>
          <p:nvPr/>
        </p:nvSpPr>
        <p:spPr>
          <a:xfrm>
            <a:off x="6401364" y="1192696"/>
            <a:ext cx="4803913" cy="5665305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!</a:t>
            </a:r>
          </a:p>
          <a:p>
            <a:r>
              <a:rPr lang="en-US" sz="1600" dirty="0"/>
              <a:t>version 12.4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hostname B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u="sng" dirty="0">
                <a:solidFill>
                  <a:srgbClr val="FF0000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</a:t>
            </a:r>
            <a:r>
              <a:rPr lang="en-US" sz="1600" u="sng" dirty="0" err="1">
                <a:solidFill>
                  <a:srgbClr val="FF0000"/>
                </a:solidFill>
              </a:rPr>
              <a:t>#ID</a:t>
            </a:r>
            <a:endParaRPr lang="en-US" sz="1600" u="sng" dirty="0">
              <a:solidFill>
                <a:srgbClr val="FF0000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address IPADDRESS </a:t>
            </a:r>
            <a:r>
              <a:rPr lang="en-US" sz="1600" u="sng" dirty="0">
                <a:solidFill>
                  <a:srgbClr val="FF0000"/>
                </a:solidFill>
              </a:rPr>
              <a:t>SUBNET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5763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6332-60AF-FF46-B034-DDCF8609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about 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C3C0-25CF-314F-8124-0E655988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9" y="2839233"/>
            <a:ext cx="2874592" cy="2978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“It’s not my fault. Our data sucks!”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- Me from the past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B2BD-93F1-3340-8036-79DF907F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40E42-BF35-C84B-A3E2-0C14F9B5CE34}"/>
              </a:ext>
            </a:extLst>
          </p:cNvPr>
          <p:cNvSpPr txBox="1"/>
          <p:nvPr/>
        </p:nvSpPr>
        <p:spPr>
          <a:xfrm>
            <a:off x="2611808" y="1885285"/>
            <a:ext cx="7958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“We don’t have better algorithms. We just have more data.”</a:t>
            </a:r>
          </a:p>
          <a:p>
            <a:r>
              <a:rPr lang="en-US" sz="2000" b="1" dirty="0"/>
              <a:t>- Peter </a:t>
            </a:r>
            <a:r>
              <a:rPr lang="en-US" sz="2000" b="1" dirty="0" err="1"/>
              <a:t>Norvig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101BD-8997-3942-BB95-F91F689A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46" y="2593171"/>
            <a:ext cx="5255591" cy="38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9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cute little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145" y="5461001"/>
            <a:ext cx="8411793" cy="732411"/>
          </a:xfrm>
        </p:spPr>
        <p:txBody>
          <a:bodyPr anchor="t">
            <a:normAutofit fontScale="92500"/>
          </a:bodyPr>
          <a:lstStyle/>
          <a:p>
            <a:pPr marL="0" indent="0" algn="ctr">
              <a:buNone/>
            </a:pPr>
            <a:r>
              <a:rPr lang="en-US" sz="2200" dirty="0"/>
              <a:t>Table 1: Acquired configurations from three large university networks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ontent Placeholder 24" descr="Sample table with 4 columns, 7 rows." title="Sample table">
            <a:extLst>
              <a:ext uri="{FF2B5EF4-FFF2-40B4-BE49-F238E27FC236}">
                <a16:creationId xmlns:a16="http://schemas.microsoft.com/office/drawing/2014/main" id="{001BA615-67E0-2344-822B-7E836476D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221194"/>
              </p:ext>
            </p:extLst>
          </p:nvPr>
        </p:nvGraphicFramePr>
        <p:xfrm>
          <a:off x="2611807" y="1988831"/>
          <a:ext cx="7844158" cy="32457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0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University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Configurations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 Lines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 Lines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2.1K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61K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2.3K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2.8K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47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cute little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076" y="6286306"/>
            <a:ext cx="8411793" cy="459051"/>
          </a:xfrm>
        </p:spPr>
        <p:txBody>
          <a:bodyPr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200" dirty="0"/>
              <a:t>Figure 1: Our data contains a myriad of configuration sizes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C5CBF-F8FC-7040-8EB4-5F6F9E13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990" y="1545754"/>
            <a:ext cx="5879323" cy="47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7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07" y="1936085"/>
            <a:ext cx="7958331" cy="275021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 “Rebuild” the test configurations token-by-token </a:t>
            </a:r>
          </a:p>
          <a:p>
            <a:r>
              <a:rPr lang="en-US" sz="2400" dirty="0"/>
              <a:t>A prediction is marked as successful when we suggest the correct token within three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4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81043"/>
          </a:xfrm>
        </p:spPr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94B75D80-6301-6C47-8FE9-0BEE0C411FAC}"/>
              </a:ext>
            </a:extLst>
          </p:cNvPr>
          <p:cNvSpPr/>
          <p:nvPr/>
        </p:nvSpPr>
        <p:spPr>
          <a:xfrm>
            <a:off x="6743700" y="1839061"/>
            <a:ext cx="4114303" cy="4839251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 . . .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dirty="0">
                <a:solidFill>
                  <a:schemeClr val="bg1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GigabitEthernet#ID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r>
              <a:rPr lang="en-US" sz="1600" dirty="0">
                <a:solidFill>
                  <a:schemeClr val="bg1"/>
                </a:solidFill>
              </a:rPr>
              <a:t> address IPADDRESS SUBNET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40A34420-7DED-B74E-A1E6-3C58C7FE2662}"/>
              </a:ext>
            </a:extLst>
          </p:cNvPr>
          <p:cNvSpPr/>
          <p:nvPr/>
        </p:nvSpPr>
        <p:spPr>
          <a:xfrm>
            <a:off x="1365250" y="1839061"/>
            <a:ext cx="4081173" cy="4839251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 . . .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dirty="0">
                <a:solidFill>
                  <a:schemeClr val="bg1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GigabitEthernet#ID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ip</a:t>
            </a:r>
            <a:endParaRPr lang="en-US" sz="1600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7BDB6DC4-6E60-1F43-9908-443412C753CE}"/>
              </a:ext>
            </a:extLst>
          </p:cNvPr>
          <p:cNvSpPr/>
          <p:nvPr/>
        </p:nvSpPr>
        <p:spPr>
          <a:xfrm>
            <a:off x="1607088" y="4080887"/>
            <a:ext cx="1232452" cy="867373"/>
          </a:xfrm>
          <a:prstGeom prst="wedgeRectCallout">
            <a:avLst>
              <a:gd name="adj1" fmla="val -22634"/>
              <a:gd name="adj2" fmla="val -7644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ospf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 err="1"/>
              <a:t>ssh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E4AF12-2269-D444-8D6C-116DAE1BB8EE}"/>
              </a:ext>
            </a:extLst>
          </p:cNvPr>
          <p:cNvSpPr/>
          <p:nvPr/>
        </p:nvSpPr>
        <p:spPr>
          <a:xfrm>
            <a:off x="1738990" y="4408361"/>
            <a:ext cx="1006601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CA0BF-8C60-0B4E-868B-CA073D69D7F4}"/>
              </a:ext>
            </a:extLst>
          </p:cNvPr>
          <p:cNvSpPr txBox="1"/>
          <p:nvPr/>
        </p:nvSpPr>
        <p:spPr>
          <a:xfrm>
            <a:off x="1751690" y="3554207"/>
            <a:ext cx="94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BCE406-3692-7943-8BA6-259D1DDA4F48}"/>
              </a:ext>
            </a:extLst>
          </p:cNvPr>
          <p:cNvSpPr/>
          <p:nvPr/>
        </p:nvSpPr>
        <p:spPr>
          <a:xfrm>
            <a:off x="7250791" y="3561179"/>
            <a:ext cx="864510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E647149-8ACC-004C-8252-A4629F27FC94}"/>
              </a:ext>
            </a:extLst>
          </p:cNvPr>
          <p:cNvSpPr/>
          <p:nvPr/>
        </p:nvSpPr>
        <p:spPr>
          <a:xfrm>
            <a:off x="1219200" y="3632200"/>
            <a:ext cx="292100" cy="2351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0F943D2-FAEB-2045-8D54-5781C9D3841A}"/>
              </a:ext>
            </a:extLst>
          </p:cNvPr>
          <p:cNvSpPr/>
          <p:nvPr/>
        </p:nvSpPr>
        <p:spPr>
          <a:xfrm>
            <a:off x="6743700" y="3632200"/>
            <a:ext cx="292100" cy="2351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07" y="1936085"/>
            <a:ext cx="7958331" cy="2750215"/>
          </a:xfrm>
        </p:spPr>
        <p:txBody>
          <a:bodyPr anchor="t">
            <a:normAutofit/>
          </a:bodyPr>
          <a:lstStyle/>
          <a:p>
            <a:r>
              <a:rPr lang="en-US" sz="2400" dirty="0"/>
              <a:t> “Rebuild” the test configurations token-by-token </a:t>
            </a:r>
          </a:p>
          <a:p>
            <a:r>
              <a:rPr lang="en-US" sz="2400" dirty="0"/>
              <a:t>A prediction is marked as successful when we suggest the correct token within three results</a:t>
            </a:r>
          </a:p>
          <a:p>
            <a:r>
              <a:rPr lang="en-US" sz="2400" dirty="0"/>
              <a:t>Perform leave-one-out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8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3D73-BC0B-F54B-AF47-73028F5A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2765-67AB-5746-8D88-1CCDCD11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998" y="2079725"/>
            <a:ext cx="8599531" cy="3684971"/>
          </a:xfrm>
        </p:spPr>
        <p:txBody>
          <a:bodyPr>
            <a:normAutofit/>
          </a:bodyPr>
          <a:lstStyle/>
          <a:p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A network’s backbone is its routing control plane</a:t>
            </a:r>
          </a:p>
          <a:p>
            <a:pPr lvl="1"/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Set of rules that dictate how the network should behave</a:t>
            </a:r>
          </a:p>
          <a:p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Control plane logic is distributed across the network</a:t>
            </a:r>
          </a:p>
          <a:p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Each router has its own </a:t>
            </a:r>
            <a:r>
              <a:rPr lang="en-US" sz="2400" u="sng" dirty="0">
                <a:ea typeface="Helvetica Neue" panose="02000503000000020004" pitchFamily="2" charset="0"/>
                <a:cs typeface="Futura Medium" panose="020B0602020204020303" pitchFamily="34" charset="-79"/>
              </a:rPr>
              <a:t>configuration file</a:t>
            </a:r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 that tells it what to do</a:t>
            </a:r>
          </a:p>
          <a:p>
            <a:endParaRPr lang="en-US" sz="2400" dirty="0">
              <a:ea typeface="Helvetica Neue" panose="02000503000000020004" pitchFamily="2" charset="0"/>
              <a:cs typeface="Futura Medium" panose="020B0602020204020303" pitchFamily="34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235FC-63A7-BD42-B117-9E3A8D22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36CD-F9C2-C047-ACC7-EB2F21A6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55828"/>
          </a:xfrm>
        </p:spPr>
        <p:txBody>
          <a:bodyPr/>
          <a:lstStyle/>
          <a:p>
            <a:pPr algn="l"/>
            <a:r>
              <a:rPr lang="en-US" dirty="0"/>
              <a:t>Overall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4FACB-8A2F-4D4F-ABF5-8C46BEB927C6}"/>
              </a:ext>
            </a:extLst>
          </p:cNvPr>
          <p:cNvSpPr txBox="1"/>
          <p:nvPr/>
        </p:nvSpPr>
        <p:spPr>
          <a:xfrm>
            <a:off x="2992806" y="6186836"/>
            <a:ext cx="719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High prediction accuracy (&gt;85%) for the majority of routers.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FF5F8-5D13-2048-9A1B-F25190AF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64A55-ADA9-9F4B-AA50-BE5A8A26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71" y="1539360"/>
            <a:ext cx="6400800" cy="4572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EA978-6BBB-7F44-AE95-468CD571C330}"/>
              </a:ext>
            </a:extLst>
          </p:cNvPr>
          <p:cNvCxnSpPr/>
          <p:nvPr/>
        </p:nvCxnSpPr>
        <p:spPr>
          <a:xfrm>
            <a:off x="4572000" y="3073942"/>
            <a:ext cx="4143983" cy="0"/>
          </a:xfrm>
          <a:prstGeom prst="line">
            <a:avLst/>
          </a:prstGeom>
          <a:ln>
            <a:solidFill>
              <a:srgbClr val="FF0000">
                <a:alpha val="76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F5D5-50D4-3F4D-85DC-A829071E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A299-F873-FE4C-A1E0-A097FEF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443" y="1683919"/>
            <a:ext cx="7796540" cy="3997828"/>
          </a:xfrm>
        </p:spPr>
        <p:txBody>
          <a:bodyPr anchor="t"/>
          <a:lstStyle/>
          <a:p>
            <a:r>
              <a:rPr lang="en-US" sz="2400" dirty="0"/>
              <a:t>Routers have different roles</a:t>
            </a:r>
          </a:p>
          <a:p>
            <a:r>
              <a:rPr lang="en-US" sz="2400" dirty="0"/>
              <a:t>Configurations often have many parameters which add variance</a:t>
            </a:r>
          </a:p>
          <a:p>
            <a:r>
              <a:rPr lang="en-US" sz="2400" dirty="0"/>
              <a:t>We may need long histories of snapshots</a:t>
            </a:r>
          </a:p>
          <a:p>
            <a:r>
              <a:rPr lang="en-US" sz="2400" dirty="0"/>
              <a:t>Some networks may not have any existing configurations to help build a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37111-1953-F14E-924C-31635CAE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5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36CD-F9C2-C047-ACC7-EB2F21A6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55828"/>
          </a:xfrm>
        </p:spPr>
        <p:txBody>
          <a:bodyPr/>
          <a:lstStyle/>
          <a:p>
            <a:pPr algn="l"/>
            <a:r>
              <a:rPr lang="en-US" dirty="0"/>
              <a:t>How well did our placeholders perform?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4FACB-8A2F-4D4F-ABF5-8C46BEB927C6}"/>
              </a:ext>
            </a:extLst>
          </p:cNvPr>
          <p:cNvSpPr txBox="1"/>
          <p:nvPr/>
        </p:nvSpPr>
        <p:spPr>
          <a:xfrm>
            <a:off x="2992806" y="6186836"/>
            <a:ext cx="719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2: Placeholders improve accuracy by 5% higher.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FF5F8-5D13-2048-9A1B-F25190AF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64A55-ADA9-9F4B-AA50-BE5A8A26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571" y="1539360"/>
            <a:ext cx="6400800" cy="4572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EA978-6BBB-7F44-AE95-468CD571C330}"/>
              </a:ext>
            </a:extLst>
          </p:cNvPr>
          <p:cNvCxnSpPr>
            <a:cxnSpLocks/>
          </p:cNvCxnSpPr>
          <p:nvPr/>
        </p:nvCxnSpPr>
        <p:spPr>
          <a:xfrm flipV="1">
            <a:off x="4505739" y="2160104"/>
            <a:ext cx="4545495" cy="3127513"/>
          </a:xfrm>
          <a:prstGeom prst="line">
            <a:avLst/>
          </a:prstGeom>
          <a:ln>
            <a:solidFill>
              <a:srgbClr val="FF0000">
                <a:alpha val="76000"/>
              </a:srgb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0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How does the model perform for small datasets?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EBE01-9E65-8E46-9553-3E8E493A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97E1D-2832-E942-B6AB-5499C617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571" y="1539360"/>
            <a:ext cx="6400800" cy="4572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D23F72-0AE1-434E-A573-D7E95BA2B427}"/>
              </a:ext>
            </a:extLst>
          </p:cNvPr>
          <p:cNvCxnSpPr>
            <a:cxnSpLocks/>
          </p:cNvCxnSpPr>
          <p:nvPr/>
        </p:nvCxnSpPr>
        <p:spPr>
          <a:xfrm flipV="1">
            <a:off x="4399722" y="2743200"/>
            <a:ext cx="4757531" cy="172281"/>
          </a:xfrm>
          <a:prstGeom prst="line">
            <a:avLst/>
          </a:prstGeom>
          <a:ln>
            <a:solidFill>
              <a:srgbClr val="FF0000">
                <a:alpha val="76000"/>
              </a:srgb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5918D5-3147-F44C-8549-4C9CA14396BA}"/>
              </a:ext>
            </a:extLst>
          </p:cNvPr>
          <p:cNvSpPr txBox="1"/>
          <p:nvPr/>
        </p:nvSpPr>
        <p:spPr>
          <a:xfrm>
            <a:off x="2992806" y="6186836"/>
            <a:ext cx="719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Smaller sample sizes give surprisingly high accuracies </a:t>
            </a:r>
          </a:p>
        </p:txBody>
      </p:sp>
    </p:spTree>
    <p:extLst>
      <p:ext uri="{BB962C8B-B14F-4D97-AF65-F5344CB8AC3E}">
        <p14:creationId xmlns:p14="http://schemas.microsoft.com/office/powerpoint/2010/main" val="18504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What about different router roles?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EBE01-9E65-8E46-9553-3E8E493A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97E1D-2832-E942-B6AB-5499C617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809" y="1449884"/>
            <a:ext cx="6250349" cy="4661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5918D5-3147-F44C-8549-4C9CA14396BA}"/>
              </a:ext>
            </a:extLst>
          </p:cNvPr>
          <p:cNvSpPr txBox="1"/>
          <p:nvPr/>
        </p:nvSpPr>
        <p:spPr>
          <a:xfrm>
            <a:off x="2992806" y="6186836"/>
            <a:ext cx="719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4: Models trained on different roles don’t seem to fare much better than our overall average</a:t>
            </a:r>
          </a:p>
        </p:txBody>
      </p:sp>
    </p:spTree>
    <p:extLst>
      <p:ext uri="{BB962C8B-B14F-4D97-AF65-F5344CB8AC3E}">
        <p14:creationId xmlns:p14="http://schemas.microsoft.com/office/powerpoint/2010/main" val="334694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How does the model perform for small datasets?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EBE01-9E65-8E46-9553-3E8E493A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918D5-3147-F44C-8549-4C9CA14396BA}"/>
              </a:ext>
            </a:extLst>
          </p:cNvPr>
          <p:cNvSpPr txBox="1"/>
          <p:nvPr/>
        </p:nvSpPr>
        <p:spPr>
          <a:xfrm>
            <a:off x="2264845" y="3048000"/>
            <a:ext cx="358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Figure: Smaller sample sizes give surprisingly high accuracies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EED50-7007-FA47-B676-4721C4CB4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213" y="1456002"/>
            <a:ext cx="4719926" cy="54019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D23F72-0AE1-434E-A573-D7E95BA2B427}"/>
              </a:ext>
            </a:extLst>
          </p:cNvPr>
          <p:cNvCxnSpPr>
            <a:cxnSpLocks/>
          </p:cNvCxnSpPr>
          <p:nvPr/>
        </p:nvCxnSpPr>
        <p:spPr>
          <a:xfrm flipV="1">
            <a:off x="6414052" y="3048000"/>
            <a:ext cx="3313044" cy="331304"/>
          </a:xfrm>
          <a:prstGeom prst="line">
            <a:avLst/>
          </a:prstGeom>
          <a:ln>
            <a:solidFill>
              <a:srgbClr val="FF0000">
                <a:alpha val="76000"/>
              </a:srgb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367E-C58E-314F-AC38-D59BF03D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1D16-DCBC-9B4B-AA96-C50EE0FB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27" y="1890970"/>
            <a:ext cx="9034092" cy="3997828"/>
          </a:xfrm>
        </p:spPr>
        <p:txBody>
          <a:bodyPr anchor="t">
            <a:normAutofit/>
          </a:bodyPr>
          <a:lstStyle/>
          <a:p>
            <a:r>
              <a:rPr lang="en-US" sz="2400" dirty="0"/>
              <a:t>Evaluate our model against the current state of the art: tab-completion in CLIs on modern routers</a:t>
            </a:r>
          </a:p>
          <a:p>
            <a:r>
              <a:rPr lang="en-US" sz="2400" dirty="0"/>
              <a:t>Using larger n-grams to suggest complete statements</a:t>
            </a:r>
          </a:p>
          <a:p>
            <a:r>
              <a:rPr lang="en-US" sz="2400" dirty="0"/>
              <a:t>Completing entire lines or even stanzas</a:t>
            </a:r>
          </a:p>
          <a:p>
            <a:r>
              <a:rPr lang="en-US" sz="2400" dirty="0"/>
              <a:t>Not just based on syntax but also desired goals using input from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B40F6-BE7C-1048-A24E-AC9590C5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83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C11F-0234-A345-938E-A5C66A7F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9DA6-A5E1-C147-9251-896A1DC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2C312B-D37A-A040-8DA8-A5C32E62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80" y="1677303"/>
            <a:ext cx="6727475" cy="4816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1225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14DE-4963-D448-9FB3-B85AC6B3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C3C8-D279-0B41-B1F4-5924868A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547" y="1885285"/>
            <a:ext cx="3925375" cy="4209536"/>
          </a:xfrm>
        </p:spPr>
        <p:txBody>
          <a:bodyPr/>
          <a:lstStyle/>
          <a:p>
            <a:r>
              <a:rPr lang="en-US" dirty="0"/>
              <a:t>Network configurations are often very complex</a:t>
            </a:r>
          </a:p>
          <a:p>
            <a:pPr fontAlgn="base"/>
            <a:r>
              <a:rPr lang="en-US" dirty="0"/>
              <a:t>Small mistakes can lead to big problems</a:t>
            </a:r>
          </a:p>
          <a:p>
            <a:pPr fontAlgn="base"/>
            <a:r>
              <a:rPr lang="en-US" dirty="0"/>
              <a:t>Need for tools that can fix broken network configurations or prevent errors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A6ED9-0ABF-2741-AD50-0F993F758C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5562875" y="1885285"/>
            <a:ext cx="5499100" cy="36957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B8112A-5954-E840-9161-5C2AF05F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F2E-597C-8947-8C3B-5682AC3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6EAF8-BB78-6B48-8D80-C0E585797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375251"/>
              </p:ext>
            </p:extLst>
          </p:nvPr>
        </p:nvGraphicFramePr>
        <p:xfrm>
          <a:off x="2611808" y="1671638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55871-C3E1-3046-B875-C29FDFA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081E54-EB0A-B649-B620-1AA03BF738A5}"/>
              </a:ext>
            </a:extLst>
          </p:cNvPr>
          <p:cNvGrpSpPr/>
          <p:nvPr/>
        </p:nvGrpSpPr>
        <p:grpSpPr>
          <a:xfrm>
            <a:off x="5472454" y="4258731"/>
            <a:ext cx="2094994" cy="2273814"/>
            <a:chOff x="5582813" y="4247964"/>
            <a:chExt cx="2094994" cy="2359215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5A23F66-6C11-4A41-B25F-935A5A43273E}"/>
                </a:ext>
              </a:extLst>
            </p:cNvPr>
            <p:cNvSpPr/>
            <p:nvPr/>
          </p:nvSpPr>
          <p:spPr>
            <a:xfrm>
              <a:off x="5582813" y="4247964"/>
              <a:ext cx="1425624" cy="712812"/>
            </a:xfrm>
            <a:custGeom>
              <a:avLst/>
              <a:gdLst>
                <a:gd name="connsiteX0" fmla="*/ 0 w 1425624"/>
                <a:gd name="connsiteY0" fmla="*/ 71281 h 712812"/>
                <a:gd name="connsiteX1" fmla="*/ 71281 w 1425624"/>
                <a:gd name="connsiteY1" fmla="*/ 0 h 712812"/>
                <a:gd name="connsiteX2" fmla="*/ 1354343 w 1425624"/>
                <a:gd name="connsiteY2" fmla="*/ 0 h 712812"/>
                <a:gd name="connsiteX3" fmla="*/ 1425624 w 1425624"/>
                <a:gd name="connsiteY3" fmla="*/ 71281 h 712812"/>
                <a:gd name="connsiteX4" fmla="*/ 1425624 w 1425624"/>
                <a:gd name="connsiteY4" fmla="*/ 641531 h 712812"/>
                <a:gd name="connsiteX5" fmla="*/ 1354343 w 1425624"/>
                <a:gd name="connsiteY5" fmla="*/ 712812 h 712812"/>
                <a:gd name="connsiteX6" fmla="*/ 71281 w 1425624"/>
                <a:gd name="connsiteY6" fmla="*/ 712812 h 712812"/>
                <a:gd name="connsiteX7" fmla="*/ 0 w 1425624"/>
                <a:gd name="connsiteY7" fmla="*/ 641531 h 712812"/>
                <a:gd name="connsiteX8" fmla="*/ 0 w 1425624"/>
                <a:gd name="connsiteY8" fmla="*/ 71281 h 7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5624" h="712812">
                  <a:moveTo>
                    <a:pt x="0" y="71281"/>
                  </a:moveTo>
                  <a:cubicBezTo>
                    <a:pt x="0" y="31914"/>
                    <a:pt x="31914" y="0"/>
                    <a:pt x="71281" y="0"/>
                  </a:cubicBezTo>
                  <a:lnTo>
                    <a:pt x="1354343" y="0"/>
                  </a:lnTo>
                  <a:cubicBezTo>
                    <a:pt x="1393710" y="0"/>
                    <a:pt x="1425624" y="31914"/>
                    <a:pt x="1425624" y="71281"/>
                  </a:cubicBezTo>
                  <a:lnTo>
                    <a:pt x="1425624" y="641531"/>
                  </a:lnTo>
                  <a:cubicBezTo>
                    <a:pt x="1425624" y="680898"/>
                    <a:pt x="1393710" y="712812"/>
                    <a:pt x="1354343" y="712812"/>
                  </a:cubicBezTo>
                  <a:lnTo>
                    <a:pt x="71281" y="712812"/>
                  </a:lnTo>
                  <a:cubicBezTo>
                    <a:pt x="31914" y="712812"/>
                    <a:pt x="0" y="680898"/>
                    <a:pt x="0" y="641531"/>
                  </a:cubicBezTo>
                  <a:lnTo>
                    <a:pt x="0" y="71281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078" tIns="71678" rIns="97078" bIns="71678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030C763-BED6-9C49-9102-F222725B607B}"/>
                </a:ext>
              </a:extLst>
            </p:cNvPr>
            <p:cNvSpPr/>
            <p:nvPr/>
          </p:nvSpPr>
          <p:spPr>
            <a:xfrm>
              <a:off x="5725375" y="4960777"/>
              <a:ext cx="142562" cy="5346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34609"/>
                  </a:lnTo>
                  <a:lnTo>
                    <a:pt x="142562" y="53460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D7A91FC-CCAF-E148-B9A9-8BEE975178AB}"/>
                </a:ext>
              </a:extLst>
            </p:cNvPr>
            <p:cNvSpPr/>
            <p:nvPr/>
          </p:nvSpPr>
          <p:spPr>
            <a:xfrm>
              <a:off x="5867938" y="5214178"/>
              <a:ext cx="1809869" cy="634715"/>
            </a:xfrm>
            <a:custGeom>
              <a:avLst/>
              <a:gdLst>
                <a:gd name="connsiteX0" fmla="*/ 0 w 1140499"/>
                <a:gd name="connsiteY0" fmla="*/ 71281 h 712812"/>
                <a:gd name="connsiteX1" fmla="*/ 71281 w 1140499"/>
                <a:gd name="connsiteY1" fmla="*/ 0 h 712812"/>
                <a:gd name="connsiteX2" fmla="*/ 1069218 w 1140499"/>
                <a:gd name="connsiteY2" fmla="*/ 0 h 712812"/>
                <a:gd name="connsiteX3" fmla="*/ 1140499 w 1140499"/>
                <a:gd name="connsiteY3" fmla="*/ 71281 h 712812"/>
                <a:gd name="connsiteX4" fmla="*/ 1140499 w 1140499"/>
                <a:gd name="connsiteY4" fmla="*/ 641531 h 712812"/>
                <a:gd name="connsiteX5" fmla="*/ 1069218 w 1140499"/>
                <a:gd name="connsiteY5" fmla="*/ 712812 h 712812"/>
                <a:gd name="connsiteX6" fmla="*/ 71281 w 1140499"/>
                <a:gd name="connsiteY6" fmla="*/ 712812 h 712812"/>
                <a:gd name="connsiteX7" fmla="*/ 0 w 1140499"/>
                <a:gd name="connsiteY7" fmla="*/ 641531 h 712812"/>
                <a:gd name="connsiteX8" fmla="*/ 0 w 1140499"/>
                <a:gd name="connsiteY8" fmla="*/ 71281 h 7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499" h="712812">
                  <a:moveTo>
                    <a:pt x="0" y="71281"/>
                  </a:moveTo>
                  <a:cubicBezTo>
                    <a:pt x="0" y="31914"/>
                    <a:pt x="31914" y="0"/>
                    <a:pt x="71281" y="0"/>
                  </a:cubicBezTo>
                  <a:lnTo>
                    <a:pt x="1069218" y="0"/>
                  </a:lnTo>
                  <a:cubicBezTo>
                    <a:pt x="1108585" y="0"/>
                    <a:pt x="1140499" y="31914"/>
                    <a:pt x="1140499" y="71281"/>
                  </a:cubicBezTo>
                  <a:lnTo>
                    <a:pt x="1140499" y="641531"/>
                  </a:lnTo>
                  <a:cubicBezTo>
                    <a:pt x="1140499" y="680898"/>
                    <a:pt x="1108585" y="712812"/>
                    <a:pt x="1069218" y="712812"/>
                  </a:cubicBezTo>
                  <a:lnTo>
                    <a:pt x="71281" y="712812"/>
                  </a:lnTo>
                  <a:cubicBezTo>
                    <a:pt x="31914" y="712812"/>
                    <a:pt x="0" y="680898"/>
                    <a:pt x="0" y="641531"/>
                  </a:cubicBezTo>
                  <a:lnTo>
                    <a:pt x="0" y="71281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263" tIns="42468" rIns="53263" bIns="42468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 Line Interfaces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2998356-2845-8040-B7CF-9001E9A5B631}"/>
                </a:ext>
              </a:extLst>
            </p:cNvPr>
            <p:cNvSpPr/>
            <p:nvPr/>
          </p:nvSpPr>
          <p:spPr>
            <a:xfrm>
              <a:off x="5725375" y="4960777"/>
              <a:ext cx="142562" cy="14256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25624"/>
                  </a:lnTo>
                  <a:lnTo>
                    <a:pt x="142562" y="142562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B9EB7C0-9CA4-D342-A73C-EC24E59B8EA1}"/>
                </a:ext>
              </a:extLst>
            </p:cNvPr>
            <p:cNvSpPr/>
            <p:nvPr/>
          </p:nvSpPr>
          <p:spPr>
            <a:xfrm>
              <a:off x="5867938" y="6029997"/>
              <a:ext cx="1809869" cy="577182"/>
            </a:xfrm>
            <a:custGeom>
              <a:avLst/>
              <a:gdLst>
                <a:gd name="connsiteX0" fmla="*/ 0 w 1569076"/>
                <a:gd name="connsiteY0" fmla="*/ 71281 h 712812"/>
                <a:gd name="connsiteX1" fmla="*/ 71281 w 1569076"/>
                <a:gd name="connsiteY1" fmla="*/ 0 h 712812"/>
                <a:gd name="connsiteX2" fmla="*/ 1497795 w 1569076"/>
                <a:gd name="connsiteY2" fmla="*/ 0 h 712812"/>
                <a:gd name="connsiteX3" fmla="*/ 1569076 w 1569076"/>
                <a:gd name="connsiteY3" fmla="*/ 71281 h 712812"/>
                <a:gd name="connsiteX4" fmla="*/ 1569076 w 1569076"/>
                <a:gd name="connsiteY4" fmla="*/ 641531 h 712812"/>
                <a:gd name="connsiteX5" fmla="*/ 1497795 w 1569076"/>
                <a:gd name="connsiteY5" fmla="*/ 712812 h 712812"/>
                <a:gd name="connsiteX6" fmla="*/ 71281 w 1569076"/>
                <a:gd name="connsiteY6" fmla="*/ 712812 h 712812"/>
                <a:gd name="connsiteX7" fmla="*/ 0 w 1569076"/>
                <a:gd name="connsiteY7" fmla="*/ 641531 h 712812"/>
                <a:gd name="connsiteX8" fmla="*/ 0 w 1569076"/>
                <a:gd name="connsiteY8" fmla="*/ 71281 h 7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076" h="712812">
                  <a:moveTo>
                    <a:pt x="0" y="71281"/>
                  </a:moveTo>
                  <a:cubicBezTo>
                    <a:pt x="0" y="31914"/>
                    <a:pt x="31914" y="0"/>
                    <a:pt x="71281" y="0"/>
                  </a:cubicBezTo>
                  <a:lnTo>
                    <a:pt x="1497795" y="0"/>
                  </a:lnTo>
                  <a:cubicBezTo>
                    <a:pt x="1537162" y="0"/>
                    <a:pt x="1569076" y="31914"/>
                    <a:pt x="1569076" y="71281"/>
                  </a:cubicBezTo>
                  <a:lnTo>
                    <a:pt x="1569076" y="641531"/>
                  </a:lnTo>
                  <a:cubicBezTo>
                    <a:pt x="1569076" y="680898"/>
                    <a:pt x="1537162" y="712812"/>
                    <a:pt x="1497795" y="712812"/>
                  </a:cubicBezTo>
                  <a:lnTo>
                    <a:pt x="71281" y="712812"/>
                  </a:lnTo>
                  <a:cubicBezTo>
                    <a:pt x="31914" y="712812"/>
                    <a:pt x="0" y="680898"/>
                    <a:pt x="0" y="641531"/>
                  </a:cubicBezTo>
                  <a:lnTo>
                    <a:pt x="0" y="71281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263" tIns="42468" rIns="53263" bIns="4246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kern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4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D612-D844-4940-9A66-270E08EB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5E91-E883-F44D-8B8D-990CBFB9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885285"/>
            <a:ext cx="7796540" cy="399782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Background</a:t>
            </a:r>
          </a:p>
          <a:p>
            <a:r>
              <a:rPr lang="en-US" sz="2800" dirty="0"/>
              <a:t>Methodology</a:t>
            </a:r>
          </a:p>
          <a:p>
            <a:r>
              <a:rPr lang="en-US" sz="280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BADC-2C37-494D-959E-0D8232FB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0D68-7078-1F4B-AD00-ACA152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86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Network Configurations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FD10-3E81-C44D-BA81-C6934616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899" y="2277800"/>
            <a:ext cx="4335745" cy="3288113"/>
          </a:xfrm>
        </p:spPr>
        <p:txBody>
          <a:bodyPr anchor="t"/>
          <a:lstStyle/>
          <a:p>
            <a:r>
              <a:rPr lang="en-US" dirty="0"/>
              <a:t>Example Cisco Configuration</a:t>
            </a:r>
          </a:p>
          <a:p>
            <a:r>
              <a:rPr lang="en-US" dirty="0"/>
              <a:t>What can we infer?</a:t>
            </a:r>
          </a:p>
          <a:p>
            <a:pPr lvl="1"/>
            <a:r>
              <a:rPr lang="en-US" dirty="0"/>
              <a:t>Device name is B</a:t>
            </a:r>
          </a:p>
          <a:p>
            <a:pPr lvl="1"/>
            <a:r>
              <a:rPr lang="en-US" dirty="0"/>
              <a:t>Access control list will deny any IP address starting with 12</a:t>
            </a:r>
          </a:p>
          <a:p>
            <a:pPr lvl="1"/>
            <a:r>
              <a:rPr lang="en-US" dirty="0"/>
              <a:t>Connected to two other routers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61849-768A-E741-A10A-D1DA5A64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6E975094-2A08-EC4F-B4AD-4A382E158440}"/>
              </a:ext>
            </a:extLst>
          </p:cNvPr>
          <p:cNvSpPr/>
          <p:nvPr/>
        </p:nvSpPr>
        <p:spPr>
          <a:xfrm>
            <a:off x="6401364" y="1497497"/>
            <a:ext cx="4803913" cy="5360504"/>
          </a:xfrm>
          <a:prstGeom prst="flowChartDocument">
            <a:avLst/>
          </a:prstGeom>
          <a:ln w="19050"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!</a:t>
            </a:r>
          </a:p>
          <a:p>
            <a:r>
              <a:rPr lang="en-US" sz="1600" dirty="0"/>
              <a:t>version 12.4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hostname B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12.0.0.0 0.255.255.255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GigabitEthernet0/1</a:t>
            </a:r>
          </a:p>
          <a:p>
            <a:r>
              <a:rPr lang="en-US" sz="1600" dirty="0"/>
              <a:t>    description INFRA:C:Gi0/1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address 1.0.1.1 255.255.0.0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3.0.0.0 0.0.255.255 area 0</a:t>
            </a:r>
          </a:p>
          <a:p>
            <a:r>
              <a:rPr lang="en-US" sz="1600" dirty="0"/>
              <a:t>    network 1.0.0.0 0.0.255.255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  <a:p>
            <a:endParaRPr lang="en-US" sz="16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EDE2442-A3DB-564E-9F60-DE163A1B3151}"/>
              </a:ext>
            </a:extLst>
          </p:cNvPr>
          <p:cNvSpPr/>
          <p:nvPr/>
        </p:nvSpPr>
        <p:spPr>
          <a:xfrm>
            <a:off x="9488556" y="3498573"/>
            <a:ext cx="278296" cy="131196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64FC0-904E-DD42-BE0B-5E707EC0AC9E}"/>
              </a:ext>
            </a:extLst>
          </p:cNvPr>
          <p:cNvSpPr txBox="1"/>
          <p:nvPr/>
        </p:nvSpPr>
        <p:spPr>
          <a:xfrm>
            <a:off x="9863695" y="3916881"/>
            <a:ext cx="13415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Stanza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374169-5331-2E4E-81C7-EA01FD5A679D}"/>
              </a:ext>
            </a:extLst>
          </p:cNvPr>
          <p:cNvSpPr/>
          <p:nvPr/>
        </p:nvSpPr>
        <p:spPr>
          <a:xfrm>
            <a:off x="6401364" y="2243144"/>
            <a:ext cx="1006601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1231092-9E38-0849-B6CD-B21D398463E3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rot="5400000" flipH="1" flipV="1">
            <a:off x="7239850" y="1717221"/>
            <a:ext cx="190739" cy="86110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C593FD-1941-EB4C-BEE4-45728DEDEB48}"/>
              </a:ext>
            </a:extLst>
          </p:cNvPr>
          <p:cNvSpPr txBox="1"/>
          <p:nvPr/>
        </p:nvSpPr>
        <p:spPr>
          <a:xfrm>
            <a:off x="7765774" y="1867739"/>
            <a:ext cx="8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Token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5C5FDC6-3216-B545-87A9-ECD01E42C509}"/>
              </a:ext>
            </a:extLst>
          </p:cNvPr>
          <p:cNvSpPr/>
          <p:nvPr/>
        </p:nvSpPr>
        <p:spPr>
          <a:xfrm rot="16200000">
            <a:off x="9120639" y="1630675"/>
            <a:ext cx="139487" cy="202758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557664-F703-C545-87A7-97EF0D798837}"/>
              </a:ext>
            </a:extLst>
          </p:cNvPr>
          <p:cNvSpPr txBox="1"/>
          <p:nvPr/>
        </p:nvSpPr>
        <p:spPr>
          <a:xfrm>
            <a:off x="8571025" y="2147593"/>
            <a:ext cx="147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9072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7" grpId="0"/>
      <p:bldP spid="20" grpId="1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4755-226C-C844-9818-5A07E2E4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6DE-10B0-F242-AE75-1A22B296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11" y="1885285"/>
            <a:ext cx="7894401" cy="4436002"/>
          </a:xfrm>
        </p:spPr>
        <p:txBody>
          <a:bodyPr anchor="t">
            <a:noAutofit/>
          </a:bodyPr>
          <a:lstStyle/>
          <a:p>
            <a:r>
              <a:rPr lang="en-US" sz="2400" dirty="0"/>
              <a:t>Writing assistant for building network configurations</a:t>
            </a:r>
          </a:p>
          <a:p>
            <a:pPr lvl="1"/>
            <a:r>
              <a:rPr lang="en-US" sz="2200" dirty="0"/>
              <a:t>Think </a:t>
            </a:r>
            <a:r>
              <a:rPr lang="en-US" sz="2200" dirty="0" err="1"/>
              <a:t>Clippy</a:t>
            </a:r>
            <a:r>
              <a:rPr lang="en-US" sz="2200" dirty="0"/>
              <a:t> for networks! (But not as terrible)</a:t>
            </a:r>
          </a:p>
          <a:p>
            <a:r>
              <a:rPr lang="en-US" sz="2400" dirty="0"/>
              <a:t>Ambitious goals</a:t>
            </a:r>
          </a:p>
          <a:p>
            <a:pPr lvl="1"/>
            <a:r>
              <a:rPr lang="en-US" sz="2200" dirty="0"/>
              <a:t>Suggests complete stanzas</a:t>
            </a:r>
          </a:p>
          <a:p>
            <a:pPr lvl="1"/>
            <a:r>
              <a:rPr lang="en-US" sz="2200" dirty="0"/>
              <a:t>Automatically fills in parameters</a:t>
            </a:r>
          </a:p>
          <a:p>
            <a:pPr lvl="1"/>
            <a:r>
              <a:rPr lang="en-US" sz="2200" dirty="0"/>
              <a:t>Suggests improved syntax</a:t>
            </a:r>
          </a:p>
          <a:p>
            <a:r>
              <a:rPr lang="en-US" sz="2400" dirty="0"/>
              <a:t>This thesis works towards a concrete first step</a:t>
            </a:r>
          </a:p>
          <a:p>
            <a:pPr lvl="1"/>
            <a:r>
              <a:rPr lang="en-US" sz="2200" dirty="0"/>
              <a:t>Suggesting tokens!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D5D18-BA2B-6648-9BBE-46081247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7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F5D5-50D4-3F4D-85DC-A829071E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A299-F873-FE4C-A1E0-A097FEF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191" y="1885285"/>
            <a:ext cx="7796540" cy="3997828"/>
          </a:xfrm>
        </p:spPr>
        <p:txBody>
          <a:bodyPr anchor="t"/>
          <a:lstStyle/>
          <a:p>
            <a:r>
              <a:rPr lang="en-US" sz="2400" dirty="0"/>
              <a:t>Routers have different roles</a:t>
            </a:r>
          </a:p>
          <a:p>
            <a:r>
              <a:rPr lang="en-US" sz="2400" dirty="0"/>
              <a:t>Configurations often have many parameters which add variance</a:t>
            </a:r>
          </a:p>
          <a:p>
            <a:r>
              <a:rPr lang="en-US" sz="2400" dirty="0"/>
              <a:t>We may need long histories of snapshots</a:t>
            </a:r>
          </a:p>
          <a:p>
            <a:r>
              <a:rPr lang="en-US" sz="2400" dirty="0"/>
              <a:t>Some networks may not have any existing configurations to help build a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37111-1953-F14E-924C-31635CAE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Autocompletion Engine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694" y="1701951"/>
            <a:ext cx="8959889" cy="4738605"/>
          </a:xfrm>
        </p:spPr>
        <p:txBody>
          <a:bodyPr anchor="t">
            <a:noAutofit/>
          </a:bodyPr>
          <a:lstStyle/>
          <a:p>
            <a:r>
              <a:rPr lang="en-US" sz="2400" dirty="0"/>
              <a:t>Recent research on software systems has shown that codebases tend to contain regularities much like natural languages</a:t>
            </a:r>
          </a:p>
          <a:p>
            <a:pPr lvl="1"/>
            <a:r>
              <a:rPr lang="en-US" sz="2200" dirty="0"/>
              <a:t>Same combination of words tend to be used more often</a:t>
            </a:r>
          </a:p>
          <a:p>
            <a:r>
              <a:rPr lang="en-US" sz="2400" dirty="0"/>
              <a:t>Allows us to use Natural Language Processing for code completion</a:t>
            </a:r>
          </a:p>
          <a:p>
            <a:pPr lvl="1"/>
            <a:r>
              <a:rPr lang="en-US" sz="2200" dirty="0"/>
              <a:t>Neat!</a:t>
            </a:r>
          </a:p>
          <a:p>
            <a:r>
              <a:rPr lang="en-US" sz="2400" dirty="0"/>
              <a:t>Hypothesis: </a:t>
            </a:r>
            <a:r>
              <a:rPr lang="en-US" sz="2300" dirty="0"/>
              <a:t>A similar regularity exists for network configurations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3B8F-090B-B44A-9A71-7AAF85E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{12AD8360-3FDC-2444-A99D-AE692B149410}tf16401378</Template>
  <TotalTime>5948</TotalTime>
  <Words>1222</Words>
  <Application>Microsoft Macintosh PowerPoint</Application>
  <PresentationFormat>Widescreen</PresentationFormat>
  <Paragraphs>254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Futura Medium</vt:lpstr>
      <vt:lpstr>Helvetica Neue</vt:lpstr>
      <vt:lpstr>MS Shell Dlg 2</vt:lpstr>
      <vt:lpstr>Wingdings</vt:lpstr>
      <vt:lpstr>Wingdings 3</vt:lpstr>
      <vt:lpstr>Madison</vt:lpstr>
      <vt:lpstr>Auto-completion for Writing Network Configurations </vt:lpstr>
      <vt:lpstr>Introduction </vt:lpstr>
      <vt:lpstr>Problem Statement</vt:lpstr>
      <vt:lpstr>Possible Solutions</vt:lpstr>
      <vt:lpstr>Outline</vt:lpstr>
      <vt:lpstr>Network Configurations - Background</vt:lpstr>
      <vt:lpstr>Our Vision</vt:lpstr>
      <vt:lpstr>Challenges</vt:lpstr>
      <vt:lpstr>Autocompletion Engine - Background</vt:lpstr>
      <vt:lpstr>What regularity?</vt:lpstr>
      <vt:lpstr>N-gram Models</vt:lpstr>
      <vt:lpstr>N-gram Example</vt:lpstr>
      <vt:lpstr>Placeholders</vt:lpstr>
      <vt:lpstr>What about our data?</vt:lpstr>
      <vt:lpstr>Our cute little dataset</vt:lpstr>
      <vt:lpstr>Our cute little dataset</vt:lpstr>
      <vt:lpstr>Testing Methodology</vt:lpstr>
      <vt:lpstr>Testing Methodology</vt:lpstr>
      <vt:lpstr>Testing Methodology</vt:lpstr>
      <vt:lpstr>Overall Performance</vt:lpstr>
      <vt:lpstr>Challenges</vt:lpstr>
      <vt:lpstr>How well did our placeholders perform?</vt:lpstr>
      <vt:lpstr>How does the model perform for small datasets?</vt:lpstr>
      <vt:lpstr>What about different router roles?</vt:lpstr>
      <vt:lpstr>How does the model perform for small datasets?</vt:lpstr>
      <vt:lpstr>Possible Future Work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Mahmood</dc:creator>
  <cp:lastModifiedBy>Ahsan Mahmood</cp:lastModifiedBy>
  <cp:revision>115</cp:revision>
  <dcterms:created xsi:type="dcterms:W3CDTF">2018-04-24T17:24:41Z</dcterms:created>
  <dcterms:modified xsi:type="dcterms:W3CDTF">2018-05-01T20:41:19Z</dcterms:modified>
</cp:coreProperties>
</file>