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501" autoAdjust="0"/>
    <p:restoredTop sz="94660"/>
  </p:normalViewPr>
  <p:slideViewPr>
    <p:cSldViewPr snapToGrid="0">
      <p:cViewPr>
        <p:scale>
          <a:sx n="50" d="100"/>
          <a:sy n="50" d="100"/>
        </p:scale>
        <p:origin x="-3952" y="-4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3" y="0"/>
            <a:ext cx="45864782" cy="32895542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6158947" y="5607979"/>
            <a:ext cx="31613395" cy="21781517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639" y="9865334"/>
            <a:ext cx="30856536" cy="8691053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23040" spc="-542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3639" y="18919162"/>
            <a:ext cx="30856536" cy="6403776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8640" b="0">
                <a:solidFill>
                  <a:srgbClr val="FFFEFF"/>
                </a:solidFill>
              </a:defRPr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9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175" y="11279645"/>
            <a:ext cx="14946312" cy="11869315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95295" y="3814651"/>
            <a:ext cx="19659086" cy="252340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3" y="2"/>
            <a:ext cx="45224443" cy="32918405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25095043" y="8158029"/>
            <a:ext cx="15775450" cy="166580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5325" y="11279638"/>
            <a:ext cx="14937826" cy="11831765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7641" y="3853478"/>
            <a:ext cx="19767797" cy="25223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25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659" y="11279635"/>
            <a:ext cx="14937830" cy="11831770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5298" y="3855293"/>
            <a:ext cx="19638768" cy="251933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3" y="0"/>
            <a:ext cx="45864782" cy="32895542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1536685" y="5562730"/>
            <a:ext cx="20724883" cy="21781517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9910" y="9738370"/>
            <a:ext cx="19982170" cy="8315875"/>
          </a:xfrm>
        </p:spPr>
        <p:txBody>
          <a:bodyPr bIns="0" anchor="b">
            <a:normAutofit/>
          </a:bodyPr>
          <a:lstStyle>
            <a:lvl1pPr algn="ctr">
              <a:defRPr sz="1728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9910" y="18448025"/>
            <a:ext cx="19982170" cy="6845266"/>
          </a:xfrm>
        </p:spPr>
        <p:txBody>
          <a:bodyPr tIns="0">
            <a:normAutofit/>
          </a:bodyPr>
          <a:lstStyle>
            <a:lvl1pPr marL="0" indent="0" algn="ctr">
              <a:buNone/>
              <a:defRPr sz="7680">
                <a:solidFill>
                  <a:srgbClr val="FFFEFF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772" y="11304327"/>
            <a:ext cx="14986382" cy="1180707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30467" y="3859339"/>
            <a:ext cx="19640035" cy="11804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17359" y="17208499"/>
            <a:ext cx="19653139" cy="118591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772" y="11308071"/>
            <a:ext cx="14986382" cy="1180333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1740" y="3850560"/>
            <a:ext cx="18264590" cy="329184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8640" b="0" cap="all" baseline="0">
                <a:solidFill>
                  <a:schemeClr val="accent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91853" y="7142395"/>
            <a:ext cx="18262435" cy="8521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36050" y="17210486"/>
            <a:ext cx="18334440" cy="329184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8640" b="0" cap="all" baseline="0">
                <a:solidFill>
                  <a:schemeClr val="accent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36050" y="20497594"/>
            <a:ext cx="18334440" cy="8569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661" y="11279635"/>
            <a:ext cx="14937826" cy="11831770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661" y="11279638"/>
            <a:ext cx="14937826" cy="5881915"/>
          </a:xfrm>
        </p:spPr>
        <p:txBody>
          <a:bodyPr bIns="0" anchor="b">
            <a:noAutofit/>
          </a:bodyPr>
          <a:lstStyle>
            <a:lvl1pPr algn="ctr">
              <a:defRPr sz="1344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5295" y="3846674"/>
            <a:ext cx="19659086" cy="2519757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82661" y="17161555"/>
            <a:ext cx="14937826" cy="5949850"/>
          </a:xfrm>
        </p:spPr>
        <p:txBody>
          <a:bodyPr>
            <a:normAutofit/>
          </a:bodyPr>
          <a:lstStyle>
            <a:lvl1pPr marL="0" indent="0" algn="ctr">
              <a:buNone/>
              <a:defRPr sz="6720">
                <a:solidFill>
                  <a:srgbClr val="FFFEFF"/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3" y="0"/>
            <a:ext cx="45864782" cy="32895542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093422" y="8151994"/>
            <a:ext cx="20917210" cy="16658016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142445" y="0"/>
            <a:ext cx="16748755" cy="329184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208" y="11214732"/>
            <a:ext cx="20148797" cy="6074587"/>
          </a:xfrm>
        </p:spPr>
        <p:txBody>
          <a:bodyPr bIns="0" anchor="b">
            <a:normAutofit/>
          </a:bodyPr>
          <a:lstStyle>
            <a:lvl1pPr>
              <a:defRPr sz="1536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7107" y="17289319"/>
            <a:ext cx="20156419" cy="5829768"/>
          </a:xfrm>
        </p:spPr>
        <p:txBody>
          <a:bodyPr>
            <a:normAutofit/>
          </a:bodyPr>
          <a:lstStyle>
            <a:lvl1pPr marL="0" indent="0" algn="ctr">
              <a:buNone/>
              <a:defRPr sz="6720">
                <a:solidFill>
                  <a:srgbClr val="FFFEFF"/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2386" y="29889907"/>
            <a:ext cx="20921477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714222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2661" y="11279640"/>
            <a:ext cx="14937826" cy="1183177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95300" y="3814651"/>
            <a:ext cx="19579627" cy="2523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2384" y="1536192"/>
            <a:ext cx="13167360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2384" y="29889907"/>
            <a:ext cx="37702541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83085" y="1536192"/>
            <a:ext cx="3291840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425D32-5EA9-FA4D-AD60-05185483A142}"/>
              </a:ext>
            </a:extLst>
          </p:cNvPr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ctr" defTabSz="3291840" rtl="0" eaLnBrk="1" latinLnBrk="0" hangingPunct="1">
        <a:lnSpc>
          <a:spcPct val="85000"/>
        </a:lnSpc>
        <a:spcBef>
          <a:spcPct val="0"/>
        </a:spcBef>
        <a:buNone/>
        <a:defRPr sz="15360" b="0" i="0" kern="1200" cap="none" spc="-542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120000"/>
        </a:lnSpc>
        <a:spcBef>
          <a:spcPts val="3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768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4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4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432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432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3222FE94-EA77-4942-9DB9-17C7E60A56BD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916" y="6968604"/>
            <a:ext cx="6890563" cy="58968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60B5DA-DBD2-144E-B049-03FEC23B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80" y="12432837"/>
            <a:ext cx="7827349" cy="75078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328630"/>
            <a:ext cx="31089600" cy="2514540"/>
          </a:xfrm>
        </p:spPr>
        <p:txBody>
          <a:bodyPr>
            <a:noAutofit/>
          </a:bodyPr>
          <a:lstStyle/>
          <a:p>
            <a:r>
              <a:rPr lang="en-US" sz="9600" dirty="0"/>
              <a:t>Auto-completion for Network Configurations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261309" y="12273074"/>
            <a:ext cx="12107781" cy="2674369"/>
          </a:xfrm>
        </p:spPr>
        <p:txBody>
          <a:bodyPr>
            <a:noAutofit/>
          </a:bodyPr>
          <a:lstStyle/>
          <a:p>
            <a:r>
              <a:rPr lang="en-US" sz="2800" dirty="0"/>
              <a:t>State of the art tools offer simple tab-completion and preset templates</a:t>
            </a:r>
          </a:p>
          <a:p>
            <a:r>
              <a:rPr lang="en-US" sz="2800" dirty="0"/>
              <a:t>We predict a code completion engine would offer better resilience to human errors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435894" y="15464320"/>
            <a:ext cx="12801600" cy="1219200"/>
          </a:xfrm>
        </p:spPr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xmlns="" id="{D2B8C290-3994-9B4E-A1E5-40D781DA714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143000" y="17314801"/>
            <a:ext cx="12801600" cy="4936178"/>
          </a:xfrm>
        </p:spPr>
        <p:txBody>
          <a:bodyPr>
            <a:normAutofit/>
          </a:bodyPr>
          <a:lstStyle/>
          <a:p>
            <a:r>
              <a:rPr lang="en-US" sz="2800" dirty="0"/>
              <a:t>Previous measurement studies have revealed extensive use of templates in network configurations </a:t>
            </a:r>
            <a:r>
              <a:rPr lang="en-US" sz="2800" dirty="0" smtClean="0"/>
              <a:t>[1]</a:t>
            </a:r>
            <a:endParaRPr lang="en-US" sz="2800" dirty="0"/>
          </a:p>
          <a:p>
            <a:r>
              <a:rPr lang="en-US" sz="2800" dirty="0"/>
              <a:t>Our observations indicate that most of a device’s configuration could be constructed from existing configurations</a:t>
            </a:r>
          </a:p>
          <a:p>
            <a:r>
              <a:rPr lang="en-US" sz="2800" dirty="0"/>
              <a:t>Our prediction engine thus constructs a model from histories of configurations</a:t>
            </a:r>
          </a:p>
          <a:p>
            <a:pPr marL="0" indent="0"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xmlns="" id="{E7959293-CA99-FE45-92D9-50699C172924}"/>
                  </a:ext>
                </a:extLst>
              </p:cNvPr>
              <p:cNvSpPr>
                <a:spLocks noGrp="1"/>
              </p:cNvSpPr>
              <p:nvPr>
                <p:ph sz="quarter" idx="28"/>
              </p:nvPr>
            </p:nvSpPr>
            <p:spPr>
              <a:xfrm>
                <a:off x="15987637" y="6874864"/>
                <a:ext cx="12801600" cy="458112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N-grams are simple techniques that allow us to model how likely one token is to follow another one</a:t>
                </a:r>
              </a:p>
              <a:p>
                <a:r>
                  <a:rPr lang="en-US" sz="2800" dirty="0"/>
                  <a:t>Using previous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tokens, we predict the probability of the next one</a:t>
                </a:r>
                <a:endParaRPr lang="en-US" sz="28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We use likelihood estimators to score our N-grams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id="{E7959293-CA99-FE45-92D9-50699C172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8"/>
              </p:nvPr>
            </p:nvSpPr>
            <p:spPr>
              <a:xfrm>
                <a:off x="15987637" y="6874864"/>
                <a:ext cx="12801600" cy="4581126"/>
              </a:xfrm>
              <a:blipFill>
                <a:blip r:embed="rId4"/>
                <a:stretch>
                  <a:fillRect l="-991" r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15987638" y="11605532"/>
            <a:ext cx="12801600" cy="1219200"/>
          </a:xfrm>
        </p:spPr>
        <p:txBody>
          <a:bodyPr/>
          <a:lstStyle/>
          <a:p>
            <a:r>
              <a:rPr lang="en-US" dirty="0"/>
              <a:t>placeholders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9B1335D0-5878-784C-81A4-5AE957B16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0" y="14711369"/>
            <a:ext cx="7255721" cy="83042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DAC9B42-A965-2E4B-9E51-395D6D01FD7B}"/>
              </a:ext>
            </a:extLst>
          </p:cNvPr>
          <p:cNvSpPr txBox="1"/>
          <p:nvPr/>
        </p:nvSpPr>
        <p:spPr>
          <a:xfrm>
            <a:off x="30470061" y="13359601"/>
            <a:ext cx="58316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3</a:t>
            </a:r>
            <a:r>
              <a:rPr lang="en-US" sz="2800" dirty="0"/>
              <a:t>: The prediction accuracy for the routers in each network. Our approach achieves a high prediction accuracy (&gt;85%) for the majority of routers. Without our placeholders optimization, this accuracy is 5% lower. </a:t>
            </a:r>
          </a:p>
          <a:p>
            <a:endParaRPr lang="en-US" sz="2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BC94FAF-F442-FA46-AD71-53749FA6AB04}"/>
              </a:ext>
            </a:extLst>
          </p:cNvPr>
          <p:cNvSpPr txBox="1"/>
          <p:nvPr/>
        </p:nvSpPr>
        <p:spPr>
          <a:xfrm>
            <a:off x="30412631" y="17713165"/>
            <a:ext cx="48137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5 (Right)</a:t>
            </a:r>
            <a:r>
              <a:rPr lang="en-US" sz="2800" dirty="0"/>
              <a:t>:  Training on more devices results in higher accuracies. However, training on more devices has diminishing re- turns, because additional devices play the same role as existing devices, and hence are very similar.</a:t>
            </a:r>
          </a:p>
          <a:p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0EC450-98A6-A14B-A4F9-F634878E3EFE}"/>
              </a:ext>
            </a:extLst>
          </p:cNvPr>
          <p:cNvSpPr txBox="1"/>
          <p:nvPr/>
        </p:nvSpPr>
        <p:spPr>
          <a:xfrm>
            <a:off x="36986671" y="13353584"/>
            <a:ext cx="5636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4</a:t>
            </a:r>
            <a:r>
              <a:rPr lang="en-US" sz="2800" dirty="0"/>
              <a:t>: Our framework does not require a long history of configurations to achieve reasonable accuracy. </a:t>
            </a:r>
          </a:p>
        </p:txBody>
      </p:sp>
      <p:sp>
        <p:nvSpPr>
          <p:cNvPr id="58" name="Content Placeholder 14">
            <a:extLst>
              <a:ext uri="{FF2B5EF4-FFF2-40B4-BE49-F238E27FC236}">
                <a16:creationId xmlns:a16="http://schemas.microsoft.com/office/drawing/2014/main" xmlns="" id="{53153977-76FF-3649-9E56-5A02CD01D677}"/>
              </a:ext>
            </a:extLst>
          </p:cNvPr>
          <p:cNvSpPr txBox="1">
            <a:spLocks/>
          </p:cNvSpPr>
          <p:nvPr/>
        </p:nvSpPr>
        <p:spPr>
          <a:xfrm>
            <a:off x="2014617" y="30868475"/>
            <a:ext cx="12262817" cy="1125744"/>
          </a:xfrm>
          <a:prstGeom prst="rect">
            <a:avLst/>
          </a:prstGeom>
        </p:spPr>
        <p:txBody>
          <a:bodyPr vert="horz" lIns="91440" tIns="182880" rIns="91440" bIns="45720" rtlCol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Figure 1</a:t>
            </a:r>
            <a:r>
              <a:rPr lang="en-US" dirty="0"/>
              <a:t>: Token and statement similarity for University-A. Almost all configurations were composed of the same set of unique tokens.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57E7F990-BAF4-6E41-B55F-E8BC8D405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92" y="22298349"/>
            <a:ext cx="12918482" cy="7980632"/>
          </a:xfrm>
          <a:prstGeom prst="rect">
            <a:avLst/>
          </a:prstGeom>
        </p:spPr>
      </p:pic>
      <p:sp>
        <p:nvSpPr>
          <p:cNvPr id="69" name="Text Placeholder 6">
            <a:extLst>
              <a:ext uri="{FF2B5EF4-FFF2-40B4-BE49-F238E27FC236}">
                <a16:creationId xmlns:a16="http://schemas.microsoft.com/office/drawing/2014/main" xmlns="" id="{EFEEF982-C20F-A048-899C-76DBDEFC8475}"/>
              </a:ext>
            </a:extLst>
          </p:cNvPr>
          <p:cNvSpPr>
            <a:spLocks noGrp="1"/>
          </p:cNvSpPr>
          <p:nvPr/>
        </p:nvSpPr>
        <p:spPr>
          <a:xfrm>
            <a:off x="15992064" y="5377690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N-gram Model</a:t>
            </a:r>
          </a:p>
        </p:txBody>
      </p:sp>
      <p:pic>
        <p:nvPicPr>
          <p:cNvPr id="1030" name="Picture 6" descr="https://lh6.googleusercontent.com/U8DiTENPHbhVFyljAq94uRFV2j_REAqu-mIH0c0-MYVDIvBDCEIL8TCDJgtjl8u-SPEsg4R4YjqmELxpy1sqkNuNnOprJt1SvQIrwvLKUaMoHlaPlNuAe7I4Rumgo1CvRQAxWIkQF3g">
            <a:extLst>
              <a:ext uri="{FF2B5EF4-FFF2-40B4-BE49-F238E27FC236}">
                <a16:creationId xmlns:a16="http://schemas.microsoft.com/office/drawing/2014/main" xmlns="" id="{52829317-A65C-6044-ABD0-629F473F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26" y="7473315"/>
            <a:ext cx="6061910" cy="40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 Placeholder 56">
            <a:extLst>
              <a:ext uri="{FF2B5EF4-FFF2-40B4-BE49-F238E27FC236}">
                <a16:creationId xmlns:a16="http://schemas.microsoft.com/office/drawing/2014/main" xmlns="" id="{F5F3CF78-8A37-9548-A29E-F036213E6CF7}"/>
              </a:ext>
            </a:extLst>
          </p:cNvPr>
          <p:cNvSpPr txBox="1">
            <a:spLocks/>
          </p:cNvSpPr>
          <p:nvPr/>
        </p:nvSpPr>
        <p:spPr>
          <a:xfrm>
            <a:off x="15544800" y="22145105"/>
            <a:ext cx="12801600" cy="2266931"/>
          </a:xfrm>
          <a:prstGeom prst="rect">
            <a:avLst/>
          </a:prstGeom>
        </p:spPr>
        <p:txBody>
          <a:bodyPr vert="horz" lIns="9144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79" name="Content Placeholder 13">
            <a:extLst>
              <a:ext uri="{FF2B5EF4-FFF2-40B4-BE49-F238E27FC236}">
                <a16:creationId xmlns:a16="http://schemas.microsoft.com/office/drawing/2014/main" xmlns="" id="{EC38745C-C0DE-7840-89DF-612A966119CD}"/>
              </a:ext>
            </a:extLst>
          </p:cNvPr>
          <p:cNvSpPr txBox="1">
            <a:spLocks/>
          </p:cNvSpPr>
          <p:nvPr/>
        </p:nvSpPr>
        <p:spPr>
          <a:xfrm>
            <a:off x="29741854" y="27424926"/>
            <a:ext cx="12801600" cy="4572000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1" name="Content Placeholder 13">
            <a:extLst>
              <a:ext uri="{FF2B5EF4-FFF2-40B4-BE49-F238E27FC236}">
                <a16:creationId xmlns:a16="http://schemas.microsoft.com/office/drawing/2014/main" xmlns="" id="{F9C7211B-A912-9D4B-8494-8500543AE140}"/>
              </a:ext>
            </a:extLst>
          </p:cNvPr>
          <p:cNvSpPr txBox="1">
            <a:spLocks/>
          </p:cNvSpPr>
          <p:nvPr/>
        </p:nvSpPr>
        <p:spPr>
          <a:xfrm>
            <a:off x="29741854" y="24274220"/>
            <a:ext cx="12642574" cy="3603845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Evaluate our model against the current state of the art: tab-completion in CLIs on modern routers</a:t>
            </a:r>
          </a:p>
          <a:p>
            <a:r>
              <a:rPr lang="en-US" sz="2800" dirty="0"/>
              <a:t>Using larger n-grams to suggest complete statements</a:t>
            </a:r>
          </a:p>
          <a:p>
            <a:r>
              <a:rPr lang="en-US" sz="2800" dirty="0"/>
              <a:t>Stanza specific models</a:t>
            </a:r>
          </a:p>
          <a:p>
            <a:endParaRPr lang="en-US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82" name="Text Placeholder 17">
            <a:extLst>
              <a:ext uri="{FF2B5EF4-FFF2-40B4-BE49-F238E27FC236}">
                <a16:creationId xmlns:a16="http://schemas.microsoft.com/office/drawing/2014/main" xmlns="" id="{A9836733-F244-9C4D-9048-D9A701BF1770}"/>
              </a:ext>
            </a:extLst>
          </p:cNvPr>
          <p:cNvSpPr txBox="1">
            <a:spLocks/>
          </p:cNvSpPr>
          <p:nvPr/>
        </p:nvSpPr>
        <p:spPr>
          <a:xfrm>
            <a:off x="29900880" y="28125492"/>
            <a:ext cx="12801600" cy="1219200"/>
          </a:xfrm>
          <a:prstGeom prst="round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365760" tIns="45720" rIns="91440" bIns="45720" rtlCol="0" anchor="ctr">
            <a:noAutofit/>
          </a:bodyPr>
          <a:lstStyle>
            <a:lvl1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6pPr>
            <a:lvl7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7pPr>
            <a:lvl8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8pPr>
            <a:lvl9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9pPr>
          </a:lstStyle>
          <a:p>
            <a:r>
              <a:rPr lang="en-US" sz="5400" dirty="0"/>
              <a:t>references</a:t>
            </a:r>
          </a:p>
        </p:txBody>
      </p:sp>
      <p:sp>
        <p:nvSpPr>
          <p:cNvPr id="83" name="Content Placeholder 13">
            <a:extLst>
              <a:ext uri="{FF2B5EF4-FFF2-40B4-BE49-F238E27FC236}">
                <a16:creationId xmlns:a16="http://schemas.microsoft.com/office/drawing/2014/main" xmlns="" id="{801749A7-2409-6A4A-AE38-7774B64CD1D2}"/>
              </a:ext>
            </a:extLst>
          </p:cNvPr>
          <p:cNvSpPr txBox="1">
            <a:spLocks/>
          </p:cNvSpPr>
          <p:nvPr/>
        </p:nvSpPr>
        <p:spPr>
          <a:xfrm>
            <a:off x="29690916" y="29320863"/>
            <a:ext cx="12642574" cy="3095224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6" name="Content Placeholder 13">
            <a:extLst>
              <a:ext uri="{FF2B5EF4-FFF2-40B4-BE49-F238E27FC236}">
                <a16:creationId xmlns:a16="http://schemas.microsoft.com/office/drawing/2014/main" xmlns="" id="{E0C6E218-0CAC-B048-9ABB-7DD7AA143352}"/>
              </a:ext>
            </a:extLst>
          </p:cNvPr>
          <p:cNvSpPr txBox="1">
            <a:spLocks/>
          </p:cNvSpPr>
          <p:nvPr/>
        </p:nvSpPr>
        <p:spPr>
          <a:xfrm>
            <a:off x="29821367" y="29723699"/>
            <a:ext cx="12801600" cy="2489506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[1] T</a:t>
            </a:r>
            <a:r>
              <a:rPr lang="en-US" sz="2400" dirty="0" smtClean="0"/>
              <a:t>. Benson</a:t>
            </a:r>
            <a:r>
              <a:rPr lang="en-US" sz="2400" dirty="0"/>
              <a:t>, </a:t>
            </a:r>
            <a:r>
              <a:rPr lang="en-US" sz="2400" dirty="0" smtClean="0"/>
              <a:t>A. </a:t>
            </a:r>
            <a:r>
              <a:rPr lang="en-US" sz="2400" dirty="0" err="1" smtClean="0"/>
              <a:t>Akella</a:t>
            </a:r>
            <a:r>
              <a:rPr lang="en-US" sz="2400" dirty="0"/>
              <a:t>, and D</a:t>
            </a:r>
            <a:r>
              <a:rPr lang="en-US" sz="2400" dirty="0" smtClean="0"/>
              <a:t>. </a:t>
            </a:r>
            <a:r>
              <a:rPr lang="en-US" sz="2400" dirty="0" err="1" smtClean="0"/>
              <a:t>Maltz</a:t>
            </a:r>
            <a:r>
              <a:rPr lang="en-US" sz="2400" dirty="0"/>
              <a:t>. Unraveling the complexity of network management. In </a:t>
            </a:r>
            <a:r>
              <a:rPr lang="en-US" sz="2400" i="1" dirty="0"/>
              <a:t>NSDI</a:t>
            </a:r>
            <a:r>
              <a:rPr lang="en-US" sz="2400" dirty="0"/>
              <a:t>, </a:t>
            </a:r>
            <a:r>
              <a:rPr lang="en-US" sz="2400" dirty="0" smtClean="0"/>
              <a:t>2009.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[2] Z. Yin, X. Ma, J. Zheng, Y. Zhou, L. N. </a:t>
            </a:r>
            <a:r>
              <a:rPr lang="en-US" sz="2400" dirty="0" err="1" smtClean="0"/>
              <a:t>Bairavasundaram</a:t>
            </a:r>
            <a:r>
              <a:rPr lang="en-US" sz="2400" dirty="0" smtClean="0"/>
              <a:t>, and S. </a:t>
            </a:r>
            <a:r>
              <a:rPr lang="en-US" sz="2400" dirty="0" err="1" smtClean="0"/>
              <a:t>Pasupathy</a:t>
            </a:r>
            <a:r>
              <a:rPr lang="en-US" sz="2400" dirty="0" smtClean="0"/>
              <a:t>. An empirical study on configuration errors in commercial and open source systems. In </a:t>
            </a:r>
            <a:r>
              <a:rPr lang="en-US" sz="2400" i="1" dirty="0" smtClean="0"/>
              <a:t>SOSP</a:t>
            </a:r>
            <a:r>
              <a:rPr lang="en-US" sz="2400" dirty="0" smtClean="0"/>
              <a:t>, 2011.</a:t>
            </a:r>
            <a:endParaRPr lang="en-US" sz="2400" dirty="0"/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xmlns="" id="{7FB84BF3-F5C6-5E4D-AB27-2FC63ECCE6A2}"/>
              </a:ext>
            </a:extLst>
          </p:cNvPr>
          <p:cNvSpPr txBox="1">
            <a:spLocks/>
          </p:cNvSpPr>
          <p:nvPr/>
        </p:nvSpPr>
        <p:spPr>
          <a:xfrm>
            <a:off x="15863242" y="20431642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6pPr>
            <a:lvl7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7pPr>
            <a:lvl8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8pPr>
            <a:lvl9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Testing methodology</a:t>
            </a:r>
          </a:p>
        </p:txBody>
      </p:sp>
      <p:sp>
        <p:nvSpPr>
          <p:cNvPr id="91" name="Content Placeholder 13">
            <a:extLst>
              <a:ext uri="{FF2B5EF4-FFF2-40B4-BE49-F238E27FC236}">
                <a16:creationId xmlns:a16="http://schemas.microsoft.com/office/drawing/2014/main" xmlns="" id="{041FB989-17D6-7A44-BAB5-968922090A2A}"/>
              </a:ext>
            </a:extLst>
          </p:cNvPr>
          <p:cNvSpPr txBox="1">
            <a:spLocks/>
          </p:cNvSpPr>
          <p:nvPr/>
        </p:nvSpPr>
        <p:spPr>
          <a:xfrm>
            <a:off x="15642754" y="21867131"/>
            <a:ext cx="12877133" cy="5405395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/>
              <a:t>We applied our framework to Cisco configurations of core, border, and distribution routers from three large university networks. To test the accuracy of our model, we perform leave-one- out cross validation: one (set of) configuration(s) is used for testing and the remainder are used for training. We “rebuild” the test configuration(s) token-by-token by using our n-gram model to predict the next token based on the prior n-1 tokens; we do not predict across lines. A prediction is marked as successful when the actual next token in the configuration is within the top three results generated by the model. </a:t>
            </a:r>
          </a:p>
        </p:txBody>
      </p:sp>
      <p:graphicFrame>
        <p:nvGraphicFramePr>
          <p:cNvPr id="92" name="Content Placeholder 24" descr="Sample table with 4 columns, 7 rows." title="Sample table">
            <a:extLst>
              <a:ext uri="{FF2B5EF4-FFF2-40B4-BE49-F238E27FC236}">
                <a16:creationId xmlns:a16="http://schemas.microsoft.com/office/drawing/2014/main" xmlns="" id="{09635FAE-6F41-104A-80A4-5FC0E6B8F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051460"/>
              </p:ext>
            </p:extLst>
          </p:nvPr>
        </p:nvGraphicFramePr>
        <p:xfrm>
          <a:off x="15642755" y="27556430"/>
          <a:ext cx="12801600" cy="35315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62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Number of Configurations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Total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2.1K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2.3K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0233E98-8150-6F4E-94D2-A97E42848D85}"/>
              </a:ext>
            </a:extLst>
          </p:cNvPr>
          <p:cNvSpPr txBox="1"/>
          <p:nvPr/>
        </p:nvSpPr>
        <p:spPr>
          <a:xfrm>
            <a:off x="15544800" y="31520707"/>
            <a:ext cx="1280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Table 1</a:t>
            </a:r>
            <a:r>
              <a:rPr lang="en-US" sz="2800" dirty="0"/>
              <a:t>: Configurations used in our evaluation</a:t>
            </a:r>
          </a:p>
          <a:p>
            <a:pPr algn="ctr"/>
            <a:endParaRPr lang="en-US" sz="2800" b="1" dirty="0"/>
          </a:p>
        </p:txBody>
      </p:sp>
      <p:sp>
        <p:nvSpPr>
          <p:cNvPr id="94" name="Title 3">
            <a:extLst>
              <a:ext uri="{FF2B5EF4-FFF2-40B4-BE49-F238E27FC236}">
                <a16:creationId xmlns:a16="http://schemas.microsoft.com/office/drawing/2014/main" xmlns="" id="{0583BC46-5678-B741-BED6-272E6991E988}"/>
              </a:ext>
            </a:extLst>
          </p:cNvPr>
          <p:cNvSpPr txBox="1">
            <a:spLocks/>
          </p:cNvSpPr>
          <p:nvPr/>
        </p:nvSpPr>
        <p:spPr>
          <a:xfrm>
            <a:off x="6064763" y="2557357"/>
            <a:ext cx="31089600" cy="1565741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32918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5360" b="0" i="0" kern="1200" cap="none" spc="-542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Ahsan Mahmood, Aaron </a:t>
            </a:r>
            <a:r>
              <a:rPr lang="en-US" sz="7200" dirty="0" err="1"/>
              <a:t>Gember</a:t>
            </a:r>
            <a:r>
              <a:rPr lang="en-US" sz="7200" dirty="0"/>
              <a:t>-Jacobson</a:t>
            </a:r>
          </a:p>
          <a:p>
            <a:r>
              <a:rPr lang="en-US" sz="7200" dirty="0"/>
              <a:t>Colgate University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xmlns="" id="{82BA6058-3987-3A4F-98AC-2803CB04620E}"/>
              </a:ext>
            </a:extLst>
          </p:cNvPr>
          <p:cNvSpPr txBox="1">
            <a:spLocks/>
          </p:cNvSpPr>
          <p:nvPr/>
        </p:nvSpPr>
        <p:spPr>
          <a:xfrm>
            <a:off x="1258705" y="7473315"/>
            <a:ext cx="6710132" cy="5090775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Configurations are often complex, consisting of thousands of lines of low-level directives and dozens of symbolic references</a:t>
            </a:r>
          </a:p>
          <a:p>
            <a:r>
              <a:rPr lang="en-US" sz="2800" dirty="0"/>
              <a:t>Configuration errors are common and the leading cause of network </a:t>
            </a:r>
            <a:r>
              <a:rPr lang="en-US" sz="2800" dirty="0" smtClean="0"/>
              <a:t>outages [2]</a:t>
            </a:r>
            <a:endParaRPr lang="en-US" sz="2800" dirty="0"/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xmlns="" id="{B2EF5C78-F466-1E40-BA54-F0A9BEACCBEA}"/>
              </a:ext>
            </a:extLst>
          </p:cNvPr>
          <p:cNvSpPr txBox="1">
            <a:spLocks/>
          </p:cNvSpPr>
          <p:nvPr/>
        </p:nvSpPr>
        <p:spPr>
          <a:xfrm>
            <a:off x="15985282" y="13133120"/>
            <a:ext cx="6008987" cy="5799396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employ a networking- specific optimization predicated by our observation that IP prefixes are often unique to devices </a:t>
            </a:r>
          </a:p>
          <a:p>
            <a:r>
              <a:rPr lang="en-US" sz="2800" dirty="0"/>
              <a:t>We replace these prefixes and certain other tokens with generic PREFIX tokens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899E836-95A6-654B-B458-89E376F123DA}"/>
              </a:ext>
            </a:extLst>
          </p:cNvPr>
          <p:cNvSpPr txBox="1"/>
          <p:nvPr/>
        </p:nvSpPr>
        <p:spPr>
          <a:xfrm>
            <a:off x="15665002" y="19646199"/>
            <a:ext cx="13422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Figure 2</a:t>
            </a:r>
            <a:r>
              <a:rPr lang="en-US" sz="2800" dirty="0"/>
              <a:t>: With our placeholders optimization, this accuracy is 5% higher. </a:t>
            </a:r>
          </a:p>
          <a:p>
            <a:pPr algn="ctr"/>
            <a:endParaRPr lang="en-US" sz="2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DF23748-80C6-5C4C-B02F-D02ADA34C9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515" y="6968605"/>
            <a:ext cx="6902408" cy="5829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071A02-EC5C-D14B-9B95-F29A023F1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755" y="361637"/>
            <a:ext cx="4119880" cy="4188544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9821367" y="22809475"/>
            <a:ext cx="12801600" cy="12192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1669414</Value>
      <Value>1669470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2013-01-21T12:05:00+00:00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TP104001550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F945EE-6400-432A-A9B1-179A0A2A37CE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AF7E4019-AE58-4CAA-B67D-559F9FEEB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{B8289B22-36F6-A64F-8EB3-0028294202D6}tf16401369</Template>
  <TotalTime>0</TotalTime>
  <Words>627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Rockwell</vt:lpstr>
      <vt:lpstr>Wingdings</vt:lpstr>
      <vt:lpstr>Arial</vt:lpstr>
      <vt:lpstr>Atlas</vt:lpstr>
      <vt:lpstr>Auto-completion for Network Configurations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Ahsan Mahmood</dc:creator>
  <cp:lastModifiedBy/>
  <cp:revision>1</cp:revision>
  <dcterms:created xsi:type="dcterms:W3CDTF">2018-03-27T02:02:15Z</dcterms:created>
  <dcterms:modified xsi:type="dcterms:W3CDTF">2018-04-05T12:51:58Z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