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501" autoAdjust="0"/>
    <p:restoredTop sz="94660"/>
  </p:normalViewPr>
  <p:slideViewPr>
    <p:cSldViewPr snapToGrid="0">
      <p:cViewPr>
        <p:scale>
          <a:sx n="30" d="100"/>
          <a:sy n="30" d="100"/>
        </p:scale>
        <p:origin x="81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3" y="0"/>
            <a:ext cx="45864782" cy="32895542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6158947" y="5607979"/>
            <a:ext cx="31613395" cy="21781517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3639" y="9865334"/>
            <a:ext cx="30856536" cy="8691053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23040" spc="-542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3639" y="18919162"/>
            <a:ext cx="30856536" cy="6403776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8640" b="0">
                <a:solidFill>
                  <a:srgbClr val="FFFEFF"/>
                </a:solidFill>
              </a:defRPr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9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175" y="11279645"/>
            <a:ext cx="14946312" cy="11869315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95295" y="3814651"/>
            <a:ext cx="19659086" cy="252340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3" y="2"/>
            <a:ext cx="45224443" cy="32918405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25095043" y="8158029"/>
            <a:ext cx="15775450" cy="166580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5325" y="11279638"/>
            <a:ext cx="14937826" cy="11831765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7641" y="3853478"/>
            <a:ext cx="19767797" cy="252230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250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659" y="11279635"/>
            <a:ext cx="14937830" cy="11831770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5298" y="3855293"/>
            <a:ext cx="19638768" cy="251933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3" y="0"/>
            <a:ext cx="45864782" cy="32895542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1536685" y="5562730"/>
            <a:ext cx="20724883" cy="21781517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9910" y="9738370"/>
            <a:ext cx="19982170" cy="8315875"/>
          </a:xfrm>
        </p:spPr>
        <p:txBody>
          <a:bodyPr bIns="0" anchor="b">
            <a:normAutofit/>
          </a:bodyPr>
          <a:lstStyle>
            <a:lvl1pPr algn="ctr">
              <a:defRPr sz="1728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9910" y="18448025"/>
            <a:ext cx="19982170" cy="6845266"/>
          </a:xfrm>
        </p:spPr>
        <p:txBody>
          <a:bodyPr tIns="0">
            <a:normAutofit/>
          </a:bodyPr>
          <a:lstStyle>
            <a:lvl1pPr marL="0" indent="0" algn="ctr">
              <a:buNone/>
              <a:defRPr sz="7680">
                <a:solidFill>
                  <a:srgbClr val="FFFEFF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7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772" y="11304327"/>
            <a:ext cx="14986382" cy="1180707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30467" y="3859339"/>
            <a:ext cx="19640035" cy="118048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17359" y="17208499"/>
            <a:ext cx="19653139" cy="118591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772" y="11308071"/>
            <a:ext cx="14986382" cy="11803334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1740" y="3850560"/>
            <a:ext cx="18264590" cy="329184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8640" b="0" cap="all" baseline="0">
                <a:solidFill>
                  <a:schemeClr val="accent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91853" y="7142395"/>
            <a:ext cx="18262435" cy="8521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36050" y="17210486"/>
            <a:ext cx="18334440" cy="329184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8640" b="0" cap="all" baseline="0">
                <a:solidFill>
                  <a:schemeClr val="accent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36050" y="20497594"/>
            <a:ext cx="18334440" cy="85699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661" y="11279635"/>
            <a:ext cx="14937826" cy="11831770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72384" y="29889907"/>
            <a:ext cx="37702541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7483085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1373882" y="2"/>
            <a:ext cx="45224443" cy="32918405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3072384" y="8158029"/>
            <a:ext cx="15775450" cy="166580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661" y="11279638"/>
            <a:ext cx="14937826" cy="5881915"/>
          </a:xfrm>
        </p:spPr>
        <p:txBody>
          <a:bodyPr bIns="0" anchor="b">
            <a:noAutofit/>
          </a:bodyPr>
          <a:lstStyle>
            <a:lvl1pPr algn="ctr">
              <a:defRPr sz="1344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5295" y="3846674"/>
            <a:ext cx="19659086" cy="2519757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82661" y="17161555"/>
            <a:ext cx="14937826" cy="5949850"/>
          </a:xfrm>
        </p:spPr>
        <p:txBody>
          <a:bodyPr>
            <a:normAutofit/>
          </a:bodyPr>
          <a:lstStyle>
            <a:lvl1pPr marL="0" indent="0" algn="ctr">
              <a:buNone/>
              <a:defRPr sz="6720">
                <a:solidFill>
                  <a:srgbClr val="FFFEFF"/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7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3" y="0"/>
            <a:ext cx="45864782" cy="32895542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093422" y="8151994"/>
            <a:ext cx="20917210" cy="16658016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142445" y="0"/>
            <a:ext cx="16748755" cy="329184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208" y="11214732"/>
            <a:ext cx="20148797" cy="6074587"/>
          </a:xfrm>
        </p:spPr>
        <p:txBody>
          <a:bodyPr bIns="0" anchor="b">
            <a:normAutofit/>
          </a:bodyPr>
          <a:lstStyle>
            <a:lvl1pPr>
              <a:defRPr sz="1536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7107" y="17289319"/>
            <a:ext cx="20156419" cy="5829768"/>
          </a:xfrm>
        </p:spPr>
        <p:txBody>
          <a:bodyPr>
            <a:normAutofit/>
          </a:bodyPr>
          <a:lstStyle>
            <a:lvl1pPr marL="0" indent="0" algn="ctr">
              <a:buNone/>
              <a:defRPr sz="6720">
                <a:solidFill>
                  <a:srgbClr val="FFFEFF"/>
                </a:solidFill>
              </a:defRPr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72384" y="1536192"/>
            <a:ext cx="13167360" cy="1536192"/>
          </a:xfrm>
        </p:spPr>
        <p:txBody>
          <a:bodyPr/>
          <a:lstStyle/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2386" y="29889907"/>
            <a:ext cx="20921477" cy="15361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714222" y="1536192"/>
            <a:ext cx="3291840" cy="1536192"/>
          </a:xfrm>
        </p:spPr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2661" y="11279640"/>
            <a:ext cx="14937826" cy="1183177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95300" y="3814651"/>
            <a:ext cx="19579627" cy="2523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2384" y="1536192"/>
            <a:ext cx="13167360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2384" y="29889907"/>
            <a:ext cx="37702541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83085" y="1536192"/>
            <a:ext cx="3291840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425D32-5EA9-FA4D-AD60-05185483A142}"/>
              </a:ext>
            </a:extLst>
          </p:cNvPr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ctr" defTabSz="3291840" rtl="0" eaLnBrk="1" latinLnBrk="0" hangingPunct="1">
        <a:lnSpc>
          <a:spcPct val="85000"/>
        </a:lnSpc>
        <a:spcBef>
          <a:spcPct val="0"/>
        </a:spcBef>
        <a:buNone/>
        <a:defRPr sz="15360" b="0" i="0" kern="1200" cap="none" spc="-542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120000"/>
        </a:lnSpc>
        <a:spcBef>
          <a:spcPts val="36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768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672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576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4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4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432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120000"/>
        </a:lnSpc>
        <a:spcBef>
          <a:spcPts val="18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432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9B1335D0-5878-784C-81A4-5AE957B16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7509" y="14740663"/>
            <a:ext cx="7323830" cy="8382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60B5DA-DBD2-144E-B049-03FEC23B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256" y="12830693"/>
            <a:ext cx="6848233" cy="6758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xmlns="" id="{E7959293-CA99-FE45-92D9-50699C172924}"/>
                  </a:ext>
                </a:extLst>
              </p:cNvPr>
              <p:cNvSpPr>
                <a:spLocks noGrp="1"/>
              </p:cNvSpPr>
              <p:nvPr>
                <p:ph sz="quarter" idx="28"/>
              </p:nvPr>
            </p:nvSpPr>
            <p:spPr>
              <a:xfrm>
                <a:off x="15931164" y="7504064"/>
                <a:ext cx="12801600" cy="4287555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N-grams are simple techniques that allow us to model how likely one token is to follow another one</a:t>
                </a:r>
              </a:p>
              <a:p>
                <a:r>
                  <a:rPr lang="en-US" sz="2800" dirty="0"/>
                  <a:t>Using previous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tokens, we predict the probability of the next one</a:t>
                </a:r>
                <a:endParaRPr lang="en-US" sz="28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We use likelihood estimators to score our N-grams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7" name="Content Placeholder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7959293-CA99-FE45-92D9-50699C172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8"/>
              </p:nvPr>
            </p:nvSpPr>
            <p:spPr>
              <a:xfrm>
                <a:off x="15931164" y="7504064"/>
                <a:ext cx="12801600" cy="4287555"/>
              </a:xfrm>
              <a:blipFill rotWithShape="0"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 Placeholder 6">
            <a:extLst>
              <a:ext uri="{FF2B5EF4-FFF2-40B4-BE49-F238E27FC236}">
                <a16:creationId xmlns:a16="http://schemas.microsoft.com/office/drawing/2014/main" xmlns="" id="{EFEEF982-C20F-A048-899C-76DBDEFC8475}"/>
              </a:ext>
            </a:extLst>
          </p:cNvPr>
          <p:cNvSpPr>
            <a:spLocks noGrp="1"/>
          </p:cNvSpPr>
          <p:nvPr/>
        </p:nvSpPr>
        <p:spPr>
          <a:xfrm>
            <a:off x="15908304" y="5852160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N-gram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00" y="328630"/>
            <a:ext cx="31089600" cy="2514540"/>
          </a:xfrm>
        </p:spPr>
        <p:txBody>
          <a:bodyPr>
            <a:noAutofit/>
          </a:bodyPr>
          <a:lstStyle/>
          <a:p>
            <a:r>
              <a:rPr lang="en-US" sz="9600" dirty="0"/>
              <a:t>Auto-completion for Network Configurations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261309" y="12273074"/>
            <a:ext cx="12107781" cy="2674369"/>
          </a:xfrm>
        </p:spPr>
        <p:txBody>
          <a:bodyPr>
            <a:noAutofit/>
          </a:bodyPr>
          <a:lstStyle/>
          <a:p>
            <a:r>
              <a:rPr lang="en-US" sz="2800" dirty="0"/>
              <a:t>State of the art tools offer simple tab-completion and preset templates</a:t>
            </a:r>
          </a:p>
          <a:p>
            <a:r>
              <a:rPr lang="en-US" sz="2800" dirty="0"/>
              <a:t>We predict a code completion engine would offer better resilience to human errors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435894" y="15551406"/>
            <a:ext cx="12801600" cy="1219200"/>
          </a:xfrm>
        </p:spPr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xmlns="" id="{D2B8C290-3994-9B4E-A1E5-40D781DA714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143000" y="17314801"/>
            <a:ext cx="12801600" cy="4936178"/>
          </a:xfrm>
        </p:spPr>
        <p:txBody>
          <a:bodyPr>
            <a:normAutofit/>
          </a:bodyPr>
          <a:lstStyle/>
          <a:p>
            <a:r>
              <a:rPr lang="en-US" sz="2800" dirty="0"/>
              <a:t>Previous measurement studies have revealed extensive use of templates in network </a:t>
            </a:r>
            <a:r>
              <a:rPr lang="en-US" sz="2800" dirty="0" smtClean="0"/>
              <a:t>configurations [1]</a:t>
            </a:r>
            <a:endParaRPr lang="en-US" sz="2800" dirty="0"/>
          </a:p>
          <a:p>
            <a:r>
              <a:rPr lang="en-US" sz="2800" dirty="0"/>
              <a:t>Our observations indicate that most of a device’s configuration could be constructed from existing configurations</a:t>
            </a:r>
          </a:p>
          <a:p>
            <a:r>
              <a:rPr lang="en-US" sz="2800" dirty="0"/>
              <a:t>Our prediction engine thus constructs a model from histories of configurations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15892103" y="11925176"/>
            <a:ext cx="12801600" cy="1219200"/>
          </a:xfrm>
        </p:spPr>
        <p:txBody>
          <a:bodyPr/>
          <a:lstStyle/>
          <a:p>
            <a:r>
              <a:rPr lang="en-US" dirty="0"/>
              <a:t>placeholders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xmlns="" id="{B4AADA20-9EC6-694F-BFAC-033242EDA257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880" y="7344462"/>
            <a:ext cx="6629083" cy="5303266"/>
          </a:xfrm>
        </p:spPr>
      </p:pic>
      <p:sp>
        <p:nvSpPr>
          <p:cNvPr id="21" name="Text Placeholder 2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9821367" y="23765604"/>
            <a:ext cx="12801600" cy="12192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DAC9B42-A965-2E4B-9E51-395D6D01FD7B}"/>
              </a:ext>
            </a:extLst>
          </p:cNvPr>
          <p:cNvSpPr txBox="1"/>
          <p:nvPr/>
        </p:nvSpPr>
        <p:spPr>
          <a:xfrm>
            <a:off x="30549693" y="12744569"/>
            <a:ext cx="5360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</a:t>
            </a:r>
            <a:r>
              <a:rPr lang="en-US" sz="2800" b="1" dirty="0" smtClean="0"/>
              <a:t>3</a:t>
            </a:r>
            <a:r>
              <a:rPr lang="en-US" sz="2800" dirty="0" smtClean="0"/>
              <a:t>: Our </a:t>
            </a:r>
            <a:r>
              <a:rPr lang="en-US" sz="2800" dirty="0"/>
              <a:t>approach achieves a high prediction accuracy (&gt;85%) for the majority of routers. Without our placeholders optimization, this accuracy is 5% lower. </a:t>
            </a:r>
          </a:p>
          <a:p>
            <a:endParaRPr lang="en-US" sz="2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BC94FAF-F442-FA46-AD71-53749FA6AB04}"/>
              </a:ext>
            </a:extLst>
          </p:cNvPr>
          <p:cNvSpPr txBox="1"/>
          <p:nvPr/>
        </p:nvSpPr>
        <p:spPr>
          <a:xfrm>
            <a:off x="30549694" y="17639990"/>
            <a:ext cx="55489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</a:t>
            </a:r>
            <a:r>
              <a:rPr lang="en-US" sz="2800" b="1" dirty="0" smtClean="0"/>
              <a:t>5 </a:t>
            </a:r>
            <a:r>
              <a:rPr lang="en-US" sz="2800" b="1" dirty="0" smtClean="0"/>
              <a:t>(Right</a:t>
            </a:r>
            <a:r>
              <a:rPr lang="en-US" sz="2800" b="1" dirty="0"/>
              <a:t>)</a:t>
            </a:r>
            <a:r>
              <a:rPr lang="en-US" sz="2800" dirty="0"/>
              <a:t>:  Training on more devices results in higher accuracies. However, training on more devices has diminishing re- turns, because additional devices play the same role as existing devices, and hence are very similar.</a:t>
            </a:r>
          </a:p>
          <a:p>
            <a:endParaRPr lang="en-US" sz="24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B367DB67-8216-AF48-98CF-E9D595127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0" y="7487088"/>
            <a:ext cx="7314169" cy="51252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0EC450-98A6-A14B-A4F9-F634878E3EFE}"/>
              </a:ext>
            </a:extLst>
          </p:cNvPr>
          <p:cNvSpPr txBox="1"/>
          <p:nvPr/>
        </p:nvSpPr>
        <p:spPr>
          <a:xfrm>
            <a:off x="36900465" y="12743590"/>
            <a:ext cx="5722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</a:t>
            </a:r>
            <a:r>
              <a:rPr lang="en-US" sz="2800" b="1" dirty="0" smtClean="0"/>
              <a:t>4</a:t>
            </a:r>
            <a:r>
              <a:rPr lang="en-US" sz="2800" dirty="0" smtClean="0"/>
              <a:t>: </a:t>
            </a:r>
            <a:r>
              <a:rPr lang="en-US" sz="2800" dirty="0"/>
              <a:t>Our framework does not require a long history of configurations to achieve reasonable accuracy. </a:t>
            </a:r>
          </a:p>
        </p:txBody>
      </p:sp>
      <p:sp>
        <p:nvSpPr>
          <p:cNvPr id="58" name="Content Placeholder 14">
            <a:extLst>
              <a:ext uri="{FF2B5EF4-FFF2-40B4-BE49-F238E27FC236}">
                <a16:creationId xmlns:a16="http://schemas.microsoft.com/office/drawing/2014/main" xmlns="" id="{53153977-76FF-3649-9E56-5A02CD01D677}"/>
              </a:ext>
            </a:extLst>
          </p:cNvPr>
          <p:cNvSpPr txBox="1">
            <a:spLocks/>
          </p:cNvSpPr>
          <p:nvPr/>
        </p:nvSpPr>
        <p:spPr>
          <a:xfrm>
            <a:off x="1258705" y="29784136"/>
            <a:ext cx="12661106" cy="1303867"/>
          </a:xfrm>
          <a:prstGeom prst="rect">
            <a:avLst/>
          </a:prstGeom>
        </p:spPr>
        <p:txBody>
          <a:bodyPr vert="horz" lIns="91440" tIns="182880" rIns="91440" bIns="45720" rtlCol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Figure 1</a:t>
            </a:r>
            <a:r>
              <a:rPr lang="en-US" dirty="0"/>
              <a:t>: Token and statement similarity for University-A. Almost all configurations were composed of the same set of unique tokens.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57E7F990-BAF4-6E41-B55F-E8BC8D405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90" y="21635837"/>
            <a:ext cx="12419563" cy="7672415"/>
          </a:xfrm>
          <a:prstGeom prst="rect">
            <a:avLst/>
          </a:prstGeom>
        </p:spPr>
      </p:pic>
      <p:pic>
        <p:nvPicPr>
          <p:cNvPr id="1030" name="Picture 6" descr="https://lh6.googleusercontent.com/U8DiTENPHbhVFyljAq94uRFV2j_REAqu-mIH0c0-MYVDIvBDCEIL8TCDJgtjl8u-SPEsg4R4YjqmELxpy1sqkNuNnOprJt1SvQIrwvLKUaMoHlaPlNuAe7I4Rumgo1CvRQAxWIkQF3g">
            <a:extLst>
              <a:ext uri="{FF2B5EF4-FFF2-40B4-BE49-F238E27FC236}">
                <a16:creationId xmlns:a16="http://schemas.microsoft.com/office/drawing/2014/main" xmlns="" id="{52829317-A65C-6044-ABD0-629F473F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26" y="7473315"/>
            <a:ext cx="6061910" cy="40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 Placeholder 56">
            <a:extLst>
              <a:ext uri="{FF2B5EF4-FFF2-40B4-BE49-F238E27FC236}">
                <a16:creationId xmlns:a16="http://schemas.microsoft.com/office/drawing/2014/main" xmlns="" id="{F5F3CF78-8A37-9548-A29E-F036213E6CF7}"/>
              </a:ext>
            </a:extLst>
          </p:cNvPr>
          <p:cNvSpPr txBox="1">
            <a:spLocks/>
          </p:cNvSpPr>
          <p:nvPr/>
        </p:nvSpPr>
        <p:spPr>
          <a:xfrm>
            <a:off x="15544800" y="22145105"/>
            <a:ext cx="12801600" cy="2266931"/>
          </a:xfrm>
          <a:prstGeom prst="rect">
            <a:avLst/>
          </a:prstGeom>
        </p:spPr>
        <p:txBody>
          <a:bodyPr vert="horz" lIns="9144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mbria Math" panose="02040503050406030204" pitchFamily="18" charset="0"/>
            </a:endParaRPr>
          </a:p>
        </p:txBody>
      </p:sp>
      <p:sp>
        <p:nvSpPr>
          <p:cNvPr id="79" name="Content Placeholder 13">
            <a:extLst>
              <a:ext uri="{FF2B5EF4-FFF2-40B4-BE49-F238E27FC236}">
                <a16:creationId xmlns:a16="http://schemas.microsoft.com/office/drawing/2014/main" xmlns="" id="{EC38745C-C0DE-7840-89DF-612A966119CD}"/>
              </a:ext>
            </a:extLst>
          </p:cNvPr>
          <p:cNvSpPr txBox="1">
            <a:spLocks/>
          </p:cNvSpPr>
          <p:nvPr/>
        </p:nvSpPr>
        <p:spPr>
          <a:xfrm>
            <a:off x="29741854" y="27424926"/>
            <a:ext cx="12801600" cy="4572000"/>
          </a:xfrm>
          <a:prstGeom prst="rect">
            <a:avLst/>
          </a:prstGeom>
        </p:spPr>
        <p:txBody>
          <a:bodyPr vert="horz" lIns="365760" tIns="182880" rIns="91440" bIns="45720" rtlCol="0">
            <a:norm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1" name="Content Placeholder 13">
            <a:extLst>
              <a:ext uri="{FF2B5EF4-FFF2-40B4-BE49-F238E27FC236}">
                <a16:creationId xmlns:a16="http://schemas.microsoft.com/office/drawing/2014/main" xmlns="" id="{F9C7211B-A912-9D4B-8494-8500543AE140}"/>
              </a:ext>
            </a:extLst>
          </p:cNvPr>
          <p:cNvSpPr txBox="1">
            <a:spLocks/>
          </p:cNvSpPr>
          <p:nvPr/>
        </p:nvSpPr>
        <p:spPr>
          <a:xfrm>
            <a:off x="29741854" y="25116049"/>
            <a:ext cx="12642574" cy="3603845"/>
          </a:xfrm>
          <a:prstGeom prst="rect">
            <a:avLst/>
          </a:prstGeom>
        </p:spPr>
        <p:txBody>
          <a:bodyPr vert="horz" lIns="365760" tIns="182880" rIns="91440" bIns="45720" rtlCol="0">
            <a:normAutofit fontScale="62500" lnSpcReduction="20000"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/>
              <a:t>Our analyses help direct our attention towards areas of improvements for the model. The variance seen in our device analysis suggests that having different models for </a:t>
            </a:r>
            <a:r>
              <a:rPr lang="en-US" sz="4500" dirty="0" smtClean="0"/>
              <a:t>routers </a:t>
            </a:r>
            <a:r>
              <a:rPr lang="en-US" sz="4500" dirty="0"/>
              <a:t>of different ”roles” could help improve prediction accuracies. Additionally, we plan on exploring the possibility of using larger n-grams to suggest complete statements. Lastly, we hope to evaluate our model against the current state of the art: tab-completion in CLIs on modern routers.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2" name="Text Placeholder 17">
            <a:extLst>
              <a:ext uri="{FF2B5EF4-FFF2-40B4-BE49-F238E27FC236}">
                <a16:creationId xmlns:a16="http://schemas.microsoft.com/office/drawing/2014/main" xmlns="" id="{A9836733-F244-9C4D-9048-D9A701BF1770}"/>
              </a:ext>
            </a:extLst>
          </p:cNvPr>
          <p:cNvSpPr txBox="1">
            <a:spLocks/>
          </p:cNvSpPr>
          <p:nvPr/>
        </p:nvSpPr>
        <p:spPr>
          <a:xfrm>
            <a:off x="29821367" y="28981768"/>
            <a:ext cx="12801600" cy="1219200"/>
          </a:xfrm>
          <a:prstGeom prst="round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365760" tIns="45720" rIns="91440" bIns="45720" rtlCol="0" anchor="ctr">
            <a:noAutofit/>
          </a:bodyPr>
          <a:lstStyle>
            <a:lvl1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6pPr>
            <a:lvl7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7pPr>
            <a:lvl8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8pPr>
            <a:lvl9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references</a:t>
            </a:r>
            <a:endParaRPr lang="en-US" sz="5400" dirty="0"/>
          </a:p>
        </p:txBody>
      </p:sp>
      <p:sp>
        <p:nvSpPr>
          <p:cNvPr id="86" name="Content Placeholder 13">
            <a:extLst>
              <a:ext uri="{FF2B5EF4-FFF2-40B4-BE49-F238E27FC236}">
                <a16:creationId xmlns:a16="http://schemas.microsoft.com/office/drawing/2014/main" xmlns="" id="{E0C6E218-0CAC-B048-9ABB-7DD7AA143352}"/>
              </a:ext>
            </a:extLst>
          </p:cNvPr>
          <p:cNvSpPr txBox="1">
            <a:spLocks/>
          </p:cNvSpPr>
          <p:nvPr/>
        </p:nvSpPr>
        <p:spPr>
          <a:xfrm>
            <a:off x="29821367" y="30185089"/>
            <a:ext cx="12801600" cy="1666930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[1] </a:t>
            </a:r>
            <a:r>
              <a:rPr lang="en-US" sz="2800" dirty="0"/>
              <a:t>T</a:t>
            </a:r>
            <a:r>
              <a:rPr lang="en-US" sz="2800" dirty="0" smtClean="0"/>
              <a:t>. Benson, A. </a:t>
            </a:r>
            <a:r>
              <a:rPr lang="en-US" sz="2800" dirty="0" err="1" smtClean="0"/>
              <a:t>Akella</a:t>
            </a:r>
            <a:r>
              <a:rPr lang="en-US" sz="2800" dirty="0" smtClean="0"/>
              <a:t>, and D. </a:t>
            </a:r>
            <a:r>
              <a:rPr lang="en-US" sz="2800" dirty="0" err="1" smtClean="0"/>
              <a:t>Maltz</a:t>
            </a:r>
            <a:r>
              <a:rPr lang="en-US" sz="2800" dirty="0" smtClean="0"/>
              <a:t>. Unraveling the complexity of </a:t>
            </a:r>
            <a:r>
              <a:rPr lang="en-US" sz="2800" dirty="0"/>
              <a:t>network management. In </a:t>
            </a:r>
            <a:r>
              <a:rPr lang="en-US" sz="2800" i="1" dirty="0"/>
              <a:t>NSDI</a:t>
            </a:r>
            <a:r>
              <a:rPr lang="en-US" sz="2800" dirty="0"/>
              <a:t>, 2009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xmlns="" id="{7FB84BF3-F5C6-5E4D-AB27-2FC63ECCE6A2}"/>
              </a:ext>
            </a:extLst>
          </p:cNvPr>
          <p:cNvSpPr txBox="1">
            <a:spLocks/>
          </p:cNvSpPr>
          <p:nvPr/>
        </p:nvSpPr>
        <p:spPr>
          <a:xfrm>
            <a:off x="15863242" y="20431642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2pPr>
            <a:lvl3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3pPr>
            <a:lvl4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4pPr>
            <a:lvl5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6pPr>
            <a:lvl7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7pPr>
            <a:lvl8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8pPr>
            <a:lvl9pPr marL="0" indent="0" algn="l" defTabSz="329184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6000" kern="1200" cap="all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Testing methodology</a:t>
            </a:r>
          </a:p>
        </p:txBody>
      </p:sp>
      <p:sp>
        <p:nvSpPr>
          <p:cNvPr id="91" name="Content Placeholder 13">
            <a:extLst>
              <a:ext uri="{FF2B5EF4-FFF2-40B4-BE49-F238E27FC236}">
                <a16:creationId xmlns:a16="http://schemas.microsoft.com/office/drawing/2014/main" xmlns="" id="{041FB989-17D6-7A44-BAB5-968922090A2A}"/>
              </a:ext>
            </a:extLst>
          </p:cNvPr>
          <p:cNvSpPr txBox="1">
            <a:spLocks/>
          </p:cNvSpPr>
          <p:nvPr/>
        </p:nvSpPr>
        <p:spPr>
          <a:xfrm>
            <a:off x="15642754" y="21958571"/>
            <a:ext cx="12877133" cy="5405395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/>
              <a:t>We applied our framework to Cisco configurations of core, border, and distribution routers from three large university networks. To test the accuracy of our model, we perform </a:t>
            </a:r>
            <a:r>
              <a:rPr lang="en-US" sz="2800" dirty="0" smtClean="0"/>
              <a:t>leave-one-out </a:t>
            </a:r>
            <a:r>
              <a:rPr lang="en-US" sz="2800" dirty="0"/>
              <a:t>cross validation: one (set of) configuration(s) is used for testing and the remainder are used for training. We “rebuild” the test configuration(s) token-by-token by using our n-gram model to predict the next token based on the prior n-1 tokens; we do not predict across lines. A prediction is marked as successful when the actual next token in the configuration is within the top three results generated by the model. </a:t>
            </a:r>
          </a:p>
        </p:txBody>
      </p:sp>
      <p:graphicFrame>
        <p:nvGraphicFramePr>
          <p:cNvPr id="92" name="Content Placeholder 24" descr="Sample table with 4 columns, 7 rows." title="Sample table">
            <a:extLst>
              <a:ext uri="{FF2B5EF4-FFF2-40B4-BE49-F238E27FC236}">
                <a16:creationId xmlns:a16="http://schemas.microsoft.com/office/drawing/2014/main" xmlns="" id="{09635FAE-6F41-104A-80A4-5FC0E6B8F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051460"/>
              </p:ext>
            </p:extLst>
          </p:nvPr>
        </p:nvGraphicFramePr>
        <p:xfrm>
          <a:off x="15642755" y="27556430"/>
          <a:ext cx="12801600" cy="35315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62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Number of Configurations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Total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73K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2.1K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2.3K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22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2.8K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70233E98-8150-6F4E-94D2-A97E42848D85}"/>
              </a:ext>
            </a:extLst>
          </p:cNvPr>
          <p:cNvSpPr txBox="1"/>
          <p:nvPr/>
        </p:nvSpPr>
        <p:spPr>
          <a:xfrm>
            <a:off x="15544800" y="31520707"/>
            <a:ext cx="1280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Table 1</a:t>
            </a:r>
            <a:r>
              <a:rPr lang="en-US" sz="2800" dirty="0"/>
              <a:t>: Configurations used in our evaluation</a:t>
            </a:r>
          </a:p>
          <a:p>
            <a:pPr algn="ctr"/>
            <a:endParaRPr lang="en-US" sz="2800" b="1" dirty="0"/>
          </a:p>
        </p:txBody>
      </p:sp>
      <p:sp>
        <p:nvSpPr>
          <p:cNvPr id="94" name="Title 3">
            <a:extLst>
              <a:ext uri="{FF2B5EF4-FFF2-40B4-BE49-F238E27FC236}">
                <a16:creationId xmlns:a16="http://schemas.microsoft.com/office/drawing/2014/main" xmlns="" id="{0583BC46-5678-B741-BED6-272E6991E988}"/>
              </a:ext>
            </a:extLst>
          </p:cNvPr>
          <p:cNvSpPr txBox="1">
            <a:spLocks/>
          </p:cNvSpPr>
          <p:nvPr/>
        </p:nvSpPr>
        <p:spPr>
          <a:xfrm>
            <a:off x="6064763" y="2557357"/>
            <a:ext cx="31089600" cy="1565741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32918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5360" b="0" i="0" kern="1200" cap="none" spc="-542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Ahsan Mahmood, Aaron </a:t>
            </a:r>
            <a:r>
              <a:rPr lang="en-US" sz="7200" dirty="0" err="1"/>
              <a:t>Gember</a:t>
            </a:r>
            <a:r>
              <a:rPr lang="en-US" sz="7200" dirty="0"/>
              <a:t>-Jacobson</a:t>
            </a:r>
          </a:p>
          <a:p>
            <a:r>
              <a:rPr lang="en-US" sz="7200" dirty="0"/>
              <a:t>Colgate University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xmlns="" id="{82BA6058-3987-3A4F-98AC-2803CB04620E}"/>
              </a:ext>
            </a:extLst>
          </p:cNvPr>
          <p:cNvSpPr txBox="1">
            <a:spLocks/>
          </p:cNvSpPr>
          <p:nvPr/>
        </p:nvSpPr>
        <p:spPr>
          <a:xfrm>
            <a:off x="1258705" y="7473315"/>
            <a:ext cx="6710132" cy="5090775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Configurations are often complex, consisting of thousands of lines of low-level directives and dozens of symbolic references</a:t>
            </a:r>
          </a:p>
          <a:p>
            <a:r>
              <a:rPr lang="en-US" sz="2800" dirty="0"/>
              <a:t>Configuration errors are common and the leading cause of network outages</a:t>
            </a:r>
          </a:p>
        </p:txBody>
      </p:sp>
      <p:sp>
        <p:nvSpPr>
          <p:cNvPr id="38" name="Content Placeholder 10">
            <a:extLst>
              <a:ext uri="{FF2B5EF4-FFF2-40B4-BE49-F238E27FC236}">
                <a16:creationId xmlns:a16="http://schemas.microsoft.com/office/drawing/2014/main" xmlns="" id="{B2EF5C78-F466-1E40-BA54-F0A9BEACCBEA}"/>
              </a:ext>
            </a:extLst>
          </p:cNvPr>
          <p:cNvSpPr txBox="1">
            <a:spLocks/>
          </p:cNvSpPr>
          <p:nvPr/>
        </p:nvSpPr>
        <p:spPr>
          <a:xfrm>
            <a:off x="15893285" y="13513066"/>
            <a:ext cx="6014144" cy="5403516"/>
          </a:xfrm>
          <a:prstGeom prst="rect">
            <a:avLst/>
          </a:prstGeom>
        </p:spPr>
        <p:txBody>
          <a:bodyPr vert="horz" lIns="365760" tIns="182880" rIns="91440" bIns="45720" rtlCol="0">
            <a:noAutofit/>
          </a:bodyPr>
          <a:lstStyle>
            <a:lvl1pPr marL="822960" indent="-822960" algn="l" defTabSz="3291840" rtl="0" eaLnBrk="1" latinLnBrk="0" hangingPunct="1">
              <a:lnSpc>
                <a:spcPct val="120000"/>
              </a:lnSpc>
              <a:spcBef>
                <a:spcPts val="36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76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67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576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120000"/>
              </a:lnSpc>
              <a:spcBef>
                <a:spcPts val="18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432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employ a networking- specific optimization predicated by our observation that IP prefixes are often unique to devices </a:t>
            </a:r>
          </a:p>
          <a:p>
            <a:r>
              <a:rPr lang="en-US" sz="2800" dirty="0"/>
              <a:t>We replace these prefixes and certain other tokens with generic PREFIX tokens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899E836-95A6-654B-B458-89E376F123DA}"/>
              </a:ext>
            </a:extLst>
          </p:cNvPr>
          <p:cNvSpPr txBox="1"/>
          <p:nvPr/>
        </p:nvSpPr>
        <p:spPr>
          <a:xfrm>
            <a:off x="16607674" y="19292445"/>
            <a:ext cx="12086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Figure 2</a:t>
            </a:r>
            <a:r>
              <a:rPr lang="en-US" sz="2800" dirty="0" smtClean="0"/>
              <a:t>: </a:t>
            </a:r>
            <a:r>
              <a:rPr lang="en-US" sz="2800" dirty="0"/>
              <a:t>With our placeholders optimization, this accuracy is 5% higher. </a:t>
            </a:r>
          </a:p>
          <a:p>
            <a:pPr algn="ctr"/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031" y="721776"/>
            <a:ext cx="3671161" cy="36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1669414</Value>
      <Value>1669470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2013-01-21T12:05:00+00:00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TP104001550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F945EE-6400-432A-A9B1-179A0A2A37CE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E4019-AE58-4CAA-B67D-559F9FEEB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{B8289B22-36F6-A64F-8EB3-0028294202D6}tf16401369</Template>
  <TotalTime>0</TotalTime>
  <Words>617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Rockwell</vt:lpstr>
      <vt:lpstr>Wingdings</vt:lpstr>
      <vt:lpstr>Arial</vt:lpstr>
      <vt:lpstr>Atlas</vt:lpstr>
      <vt:lpstr>Auto-completion for Network Configurations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Ahsan Mahmood</dc:creator>
  <cp:lastModifiedBy/>
  <cp:revision>1</cp:revision>
  <dcterms:created xsi:type="dcterms:W3CDTF">2018-03-27T02:02:15Z</dcterms:created>
  <dcterms:modified xsi:type="dcterms:W3CDTF">2018-04-05T01:11:35Z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