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8">
          <p15:clr>
            <a:srgbClr val="A4A3A4"/>
          </p15:clr>
        </p15:guide>
        <p15:guide id="2" orient="horz" pos="26928">
          <p15:clr>
            <a:srgbClr val="A4A3A4"/>
          </p15:clr>
        </p15:guide>
        <p15:guide id="3" orient="horz" pos="2864">
          <p15:clr>
            <a:srgbClr val="A4A3A4"/>
          </p15:clr>
        </p15:guide>
        <p15:guide id="4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D2"/>
    <a:srgbClr val="DEF8FE"/>
    <a:srgbClr val="003064"/>
    <a:srgbClr val="A7C4FF"/>
    <a:srgbClr val="D3D3F1"/>
    <a:srgbClr val="E8E8F8"/>
    <a:srgbClr val="C0C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howGuides="1">
      <p:cViewPr>
        <p:scale>
          <a:sx n="20" d="100"/>
          <a:sy n="20" d="100"/>
        </p:scale>
        <p:origin x="1620" y="12"/>
      </p:cViewPr>
      <p:guideLst>
        <p:guide orient="horz" pos="6448"/>
        <p:guide orient="horz" pos="26928"/>
        <p:guide orient="horz" pos="286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058988" y="692150"/>
            <a:ext cx="259873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1270CD-5822-43DA-A484-33B887F1AD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46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4F69A4-741E-4300-8088-02B397DD8025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87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13635038"/>
            <a:ext cx="27981275" cy="94075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24871363"/>
            <a:ext cx="23044150" cy="11217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0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757363"/>
            <a:ext cx="29625925" cy="7315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10240963"/>
            <a:ext cx="29625925" cy="28967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1757363"/>
            <a:ext cx="7405688" cy="374507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1757363"/>
            <a:ext cx="22067837" cy="37450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5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757363"/>
            <a:ext cx="29625925" cy="7315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238" y="10240963"/>
            <a:ext cx="29625925" cy="289671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4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8203525"/>
            <a:ext cx="27981275" cy="87185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8602325"/>
            <a:ext cx="27981275" cy="960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91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757363"/>
            <a:ext cx="29625925" cy="7315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10240963"/>
            <a:ext cx="14736762" cy="289671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10240963"/>
            <a:ext cx="14736763" cy="289671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757363"/>
            <a:ext cx="29625925" cy="7315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9825038"/>
            <a:ext cx="14544675" cy="40941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13919200"/>
            <a:ext cx="14544675" cy="252888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9825038"/>
            <a:ext cx="14549438" cy="40941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13919200"/>
            <a:ext cx="14549438" cy="252888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757363"/>
            <a:ext cx="29625925" cy="7315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41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747838"/>
            <a:ext cx="10829925" cy="74374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1747838"/>
            <a:ext cx="18402300" cy="374602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9185275"/>
            <a:ext cx="10829925" cy="3002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930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30724475"/>
            <a:ext cx="19751675" cy="36258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3921125"/>
            <a:ext cx="19751675" cy="26335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34350325"/>
            <a:ext cx="19751675" cy="5151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176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3"/>
          <p:cNvGraphicFramePr>
            <a:graphicFrameLocks noChangeAspect="1"/>
          </p:cNvGraphicFramePr>
          <p:nvPr userDrawn="1"/>
        </p:nvGraphicFramePr>
        <p:xfrm>
          <a:off x="24898350" y="43219688"/>
          <a:ext cx="675957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CorelDRAW" r:id="rId14" imgW="8828280" imgH="313200" progId="CorelDRAW.Graphic.13">
                  <p:embed/>
                </p:oleObj>
              </mc:Choice>
              <mc:Fallback>
                <p:oleObj name="CorelDRAW" r:id="rId14" imgW="8828280" imgH="313200" progId="CorelDRAW.Graphic.1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8350" y="43219688"/>
                        <a:ext cx="6759575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50"/>
          <p:cNvSpPr>
            <a:spLocks noChangeArrowheads="1"/>
          </p:cNvSpPr>
          <p:nvPr/>
        </p:nvSpPr>
        <p:spPr bwMode="auto">
          <a:xfrm>
            <a:off x="16877643" y="6842234"/>
            <a:ext cx="15487650" cy="35969466"/>
          </a:xfrm>
          <a:prstGeom prst="roundRect">
            <a:avLst>
              <a:gd name="adj" fmla="val 7000"/>
            </a:avLst>
          </a:prstGeom>
          <a:gradFill>
            <a:gsLst>
              <a:gs pos="0">
                <a:srgbClr val="DEF8FE">
                  <a:alpha val="18824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051" name="AutoShape 4"/>
          <p:cNvSpPr>
            <a:spLocks noChangeArrowheads="1"/>
          </p:cNvSpPr>
          <p:nvPr/>
        </p:nvSpPr>
        <p:spPr bwMode="auto">
          <a:xfrm>
            <a:off x="760686" y="6905297"/>
            <a:ext cx="15487650" cy="36135002"/>
          </a:xfrm>
          <a:prstGeom prst="roundRect">
            <a:avLst>
              <a:gd name="adj" fmla="val 7000"/>
            </a:avLst>
          </a:prstGeom>
          <a:gradFill flip="none" rotWithShape="1">
            <a:gsLst>
              <a:gs pos="0">
                <a:srgbClr val="DEF8FE">
                  <a:alpha val="18824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  <a:tileRect/>
          </a:gra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028330" y="7683003"/>
            <a:ext cx="14805791" cy="1454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2">
                <a:lumMod val="40000"/>
                <a:lumOff val="60000"/>
              </a:schemeClr>
            </a:outerShdw>
          </a:effectLst>
          <a:scene3d>
            <a:camera prst="orthographicFront"/>
            <a:lightRig rig="twoPt" dir="t"/>
          </a:scene3d>
        </p:spPr>
        <p:txBody>
          <a:bodyPr wrap="square">
            <a:spAutoFit/>
          </a:bodyPr>
          <a:lstStyle/>
          <a:p>
            <a:pPr algn="just" defTabSz="4389438" eaLnBrk="0" hangingPunct="0">
              <a:lnSpc>
                <a:spcPct val="95000"/>
              </a:lnSpc>
              <a:defRPr/>
            </a:pPr>
            <a:endParaRPr lang="en-US" sz="4400" dirty="0" smtClean="0">
              <a:latin typeface="Siyam Rupali" panose="02000500000000020004" pitchFamily="2" charset="0"/>
              <a:cs typeface="Siyam Rupali" panose="02000500000000020004" pitchFamily="2" charset="0"/>
            </a:endParaRPr>
          </a:p>
          <a:p>
            <a:pPr algn="just"/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সফটওয়্যার মূল্যায়নে ক্যাপাবিলিটি ম্যাচিউরিটি মডেল ইন্টিগ্রেশন বা সিএমএমআই আন্তর্জাতিকভাবে স্বীকৃত একটি মডেল। সফটওয়্যার অ্যাপ্লিকেশনের মানের ওপর ভিত্তি করে এ স্বীকৃতি দেওয়া হয়। </a:t>
            </a: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আমেরিকার কার্নেগি-মেলন বিশ্ববিদ্যালয় </a:t>
            </a: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এই</a:t>
            </a: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 মডেল ডেভেলপ করা হয়।</a:t>
            </a:r>
            <a:endParaRPr lang="bn-IN" sz="4400" dirty="0" smtClean="0">
              <a:latin typeface="Siyam Rupali" panose="02000500000000020004" pitchFamily="2" charset="0"/>
              <a:cs typeface="Siyam Rupali" panose="02000500000000020004" pitchFamily="2" charset="0"/>
            </a:endParaRPr>
          </a:p>
          <a:p>
            <a:pPr algn="just"/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সিএমএমআই ইন্সটিটিউট এর তত্ত্বাবধায়নে প্রাপ্ত এই স্বীকৃতি সফটওয়ার কোম্পানির সফটওয়ার ও সার্ভিসের মান নিশ্চিত করে। এই স্বীকৃতির নিবন্ধন যুক্তরাষ্ট্রের ‘প্যাটেন্ট অ্যান্ড ট্রেডমার্ক অফিস’-এও গ্রহণযোগ্য। </a:t>
            </a:r>
          </a:p>
          <a:p>
            <a:pPr algn="just" defTabSz="4389438" eaLnBrk="0" hangingPunct="0">
              <a:lnSpc>
                <a:spcPct val="95000"/>
              </a:lnSpc>
              <a:defRPr/>
            </a:pP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সিএমএমআই আন্তর্জাতিকভাবে গ্রহণযোগ্য একটি স্বীকৃতি। যেকোনো আন্তর্জাতিক সফটওয়্যার পণ্য বা সেবা কেনার প্রক্রিয়ায় সিএমএমআই লেভেল ৫ সফটওয়্যার কোম্পানি সবচেয়ে বেশি অগ্রাধিকার পায়। এই লেভেল প্রাপ্তির মাধ্যমে উত্তর আমেরিকা, ইউরোপ, জাপানসহ সম্ভাবনাময় বাজারে আউটসোর্সিং গন্তব্যস্থল হিসেবে বাংলাদেশি প্রতিষ্ঠানগুলো আস্থা অর্জন করতে পারবে। বিশ্বে সবচেয়ে বেশি সিএমএমআই লেভেল ৫ পাওয়া প্রতিষ্ঠান ভারত ও চীনে। তাই দেশ দুটির তথ্যপ্রযুক্তি খাতের উন্নয়নে প্রধান নিয়ামক হিসেবে এই মান নির্ধারণকে বিবেচনায় নেন সংশ্লিষ্ট ব্যক্তিরা।</a:t>
            </a:r>
            <a:endParaRPr lang="en-US" sz="4400" dirty="0" smtClean="0">
              <a:latin typeface="Siyam Rupali" panose="02000500000000020004" pitchFamily="2" charset="0"/>
              <a:cs typeface="Siyam Rupali" panose="02000500000000020004" pitchFamily="2" charset="0"/>
            </a:endParaRPr>
          </a:p>
          <a:p>
            <a:pPr algn="just" defTabSz="4389438" eaLnBrk="0" hangingPunct="0">
              <a:lnSpc>
                <a:spcPct val="95000"/>
              </a:lnSpc>
              <a:defRPr/>
            </a:pPr>
            <a:endParaRPr lang="bn-IN" sz="4400" dirty="0" smtClean="0">
              <a:latin typeface="Siyam Rupali" panose="02000500000000020004" pitchFamily="2" charset="0"/>
              <a:cs typeface="Siyam Rupali" panose="02000500000000020004" pitchFamily="2" charset="0"/>
            </a:endParaRPr>
          </a:p>
          <a:p>
            <a:pPr algn="just" defTabSz="4389438" eaLnBrk="0" hangingPunct="0">
              <a:lnSpc>
                <a:spcPct val="95000"/>
              </a:lnSpc>
              <a:defRPr/>
            </a:pPr>
            <a:endParaRPr lang="en-US" sz="4400" dirty="0"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2061" name="Text Box 11"/>
          <p:cNvSpPr txBox="1">
            <a:spLocks noChangeArrowheads="1"/>
          </p:cNvSpPr>
          <p:nvPr/>
        </p:nvSpPr>
        <p:spPr bwMode="auto">
          <a:xfrm>
            <a:off x="17444379" y="32758375"/>
            <a:ext cx="14354176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n-IN" sz="8800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উপসংহার</a:t>
            </a:r>
          </a:p>
          <a:p>
            <a:pPr algn="just" eaLnBrk="1" hangingPunct="1">
              <a:spcBef>
                <a:spcPct val="50000"/>
              </a:spcBef>
            </a:pP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সিএমএমআই লেভেল সফটওয়ার কোম্পানির মানের সূচক। যত বেশি বাংলাদেশী কোম্পানি লেভেল ৫ রেটিং অর্জন করবে, ততই বিশ্ববাজারে বাংলাদেশে নির্মিত সফটওয়ারের মূল্য বৃদ্ধি পাবে। ফলে ওয়ার্ক-বেজড ইকোনমি থেকে নলেজ-বেজড ইকোনমিতে উত্তোরণ  ত্বরান্বিত হবে। </a:t>
            </a:r>
            <a:endParaRPr lang="en-US" sz="4400" dirty="0"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2062" name="AutoShape 13"/>
          <p:cNvSpPr>
            <a:spLocks noChangeArrowheads="1"/>
          </p:cNvSpPr>
          <p:nvPr/>
        </p:nvSpPr>
        <p:spPr bwMode="auto">
          <a:xfrm>
            <a:off x="419100" y="1106488"/>
            <a:ext cx="32026225" cy="5419725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chemeClr val="bg1"/>
              </a:solidFill>
            </a:endParaRPr>
          </a:p>
        </p:txBody>
      </p:sp>
      <p:sp>
        <p:nvSpPr>
          <p:cNvPr id="2055" name="Text Box 14"/>
          <p:cNvSpPr txBox="1">
            <a:spLocks noChangeArrowheads="1"/>
          </p:cNvSpPr>
          <p:nvPr/>
        </p:nvSpPr>
        <p:spPr bwMode="auto">
          <a:xfrm>
            <a:off x="419099" y="1835983"/>
            <a:ext cx="31946193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  <a:defRPr/>
            </a:pPr>
            <a:r>
              <a:rPr lang="bn-IN" sz="8800" dirty="0" smtClean="0"/>
              <a:t>ক্যাপাবিলিটি </a:t>
            </a:r>
            <a:r>
              <a:rPr lang="bn-IN" sz="8800" dirty="0"/>
              <a:t>ম্যাচুরিটি মডেল </a:t>
            </a:r>
            <a:r>
              <a:rPr lang="bn-IN" sz="8800" dirty="0" smtClean="0"/>
              <a:t>ইন্টিগ্রেশন</a:t>
            </a:r>
            <a:endParaRPr lang="en-US" sz="7200" dirty="0" smtClean="0">
              <a:latin typeface="Arial" charset="0"/>
            </a:endParaRPr>
          </a:p>
          <a:p>
            <a:pPr defTabSz="4389438">
              <a:defRPr/>
            </a:pPr>
            <a:r>
              <a:rPr lang="bn-IN" sz="7200" dirty="0" smtClean="0">
                <a:latin typeface="Arial" charset="0"/>
              </a:rPr>
              <a:t>তূর্য আহসান</a:t>
            </a:r>
          </a:p>
          <a:p>
            <a:pPr defTabSz="4389438">
              <a:defRPr/>
            </a:pPr>
            <a:r>
              <a:rPr lang="bn-IN" sz="5400" dirty="0" smtClean="0">
                <a:latin typeface="Arial" charset="0"/>
              </a:rPr>
              <a:t>কম্পিউটার সায়েন্স এন্ড এঞ্জিনিয়ারিং</a:t>
            </a:r>
          </a:p>
          <a:p>
            <a:pPr defTabSz="4389438">
              <a:defRPr/>
            </a:pPr>
            <a:r>
              <a:rPr lang="bn-IN" sz="5400" dirty="0" smtClean="0">
                <a:latin typeface="Arial" charset="0"/>
              </a:rPr>
              <a:t>ইউনিভার্সিটি অফ লিবারেল আর্টস বাংলাদেশ</a:t>
            </a:r>
            <a:endParaRPr lang="en-US" sz="5400" dirty="0">
              <a:latin typeface="Arial" charset="0"/>
            </a:endParaRPr>
          </a:p>
        </p:txBody>
      </p:sp>
      <p:sp>
        <p:nvSpPr>
          <p:cNvPr id="2065" name="Text Box 27"/>
          <p:cNvSpPr txBox="1">
            <a:spLocks noChangeArrowheads="1"/>
          </p:cNvSpPr>
          <p:nvPr/>
        </p:nvSpPr>
        <p:spPr bwMode="auto">
          <a:xfrm>
            <a:off x="21196300" y="38564085"/>
            <a:ext cx="622935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n-IN" sz="8800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রেফারেন্স</a:t>
            </a:r>
            <a:endParaRPr lang="en-US" sz="8800" b="1" dirty="0"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2066" name="Text Box 38"/>
          <p:cNvSpPr txBox="1">
            <a:spLocks noChangeArrowheads="1"/>
          </p:cNvSpPr>
          <p:nvPr/>
        </p:nvSpPr>
        <p:spPr bwMode="auto">
          <a:xfrm>
            <a:off x="17444378" y="39470685"/>
            <a:ext cx="14354175" cy="321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1170" tIns="30584" rIns="61170" bIns="30584">
            <a:spAutoFit/>
          </a:bodyPr>
          <a:lstStyle>
            <a:lvl1pPr marL="342900" indent="-342900" defTabSz="6127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127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127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127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12775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6127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</a:pPr>
            <a:endParaRPr lang="en-US" sz="3600" b="1" u="sng" dirty="0">
              <a:latin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  <a:buFontTx/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</a:rPr>
              <a:t>https://sas.cmmiinstitute.com/pars/pars_detail.aspx?a=25679</a:t>
            </a:r>
          </a:p>
          <a:p>
            <a:pPr algn="just">
              <a:lnSpc>
                <a:spcPct val="95000"/>
              </a:lnSpc>
              <a:buFontTx/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</a:rPr>
              <a:t>http://www.kalerkantho.com/print-edition/techbishwa/2016/02/13/324196</a:t>
            </a:r>
          </a:p>
          <a:p>
            <a:pPr algn="just">
              <a:lnSpc>
                <a:spcPct val="95000"/>
              </a:lnSpc>
              <a:buFont typeface="Symbol" panose="05050102010706020507" pitchFamily="18" charset="2"/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</a:rPr>
              <a:t>http://cmmiinstitute.com/</a:t>
            </a:r>
            <a:endParaRPr lang="en-US" sz="3600" dirty="0">
              <a:latin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  <a:buFont typeface="Symbol" panose="05050102010706020507" pitchFamily="18" charset="2"/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</a:rPr>
              <a:t>https://en.wikipedia.org/wiki/Capability_Maturity_Model_Integration</a:t>
            </a:r>
            <a:endParaRPr lang="en-US" sz="3600" dirty="0">
              <a:latin typeface="Times New Roman" panose="02020603050405020304" pitchFamily="18" charset="0"/>
            </a:endParaRPr>
          </a:p>
          <a:p>
            <a:pPr algn="l">
              <a:lnSpc>
                <a:spcPct val="95000"/>
              </a:lnSpc>
              <a:buFont typeface="Symbol" panose="05050102010706020507" pitchFamily="18" charset="2"/>
              <a:buAutoNum type="arabicPeriod"/>
            </a:pPr>
            <a:endParaRPr 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2067" name="Text Box 39"/>
          <p:cNvSpPr txBox="1">
            <a:spLocks noChangeArrowheads="1"/>
          </p:cNvSpPr>
          <p:nvPr/>
        </p:nvSpPr>
        <p:spPr bwMode="auto">
          <a:xfrm>
            <a:off x="17444380" y="8333530"/>
            <a:ext cx="14354175" cy="1354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170" tIns="30584" rIns="61170" bIns="30584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bn-IN" sz="4000" dirty="0" smtClean="0">
              <a:latin typeface="Siyam Rupali" panose="02000500000000020004" pitchFamily="2" charset="0"/>
              <a:cs typeface="Siyam Rupali" panose="02000500000000020004" pitchFamily="2" charset="0"/>
            </a:endParaRPr>
          </a:p>
          <a:p>
            <a:pPr algn="just"/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পৃথিবীর ৩৭৮টি কোম্পানি সিএমএমআই লেভেল ৫ অর্জন করেছে। ২০১৬ সালের ১৫ জানুয়ারি ডাটাসফট সিস্টেমস ও ২২ জানুয়ারি লিডসসফট সিএমএমআই লেভেল ৫ স্বীকৃতি পায়। </a:t>
            </a:r>
          </a:p>
          <a:p>
            <a:pPr algn="just"/>
            <a:endParaRPr lang="bn-IN" sz="4400" dirty="0">
              <a:latin typeface="Siyam Rupali" panose="02000500000000020004" pitchFamily="2" charset="0"/>
              <a:cs typeface="Siyam Rupali" panose="02000500000000020004" pitchFamily="2" charset="0"/>
            </a:endParaRPr>
          </a:p>
          <a:p>
            <a:pPr algn="just"/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বাংলাদেশ থেকে এপর্যন্ত ১১টি কোম্পানি পেয়েছে লেভেল ৩ স্বীকৃতি। কোম্পানিগুলো হলো — </a:t>
            </a:r>
          </a:p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বাংলাদেশ-জাপান ইনফরমেশন টেকনোলজিস লিমিটেড (বিজেআইটি) </a:t>
            </a:r>
          </a:p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কম্পিউটার নেটওয়ার্ক সিস্টেমস (সিএনএস) লিমিটেড </a:t>
            </a:r>
          </a:p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ইরা ইনফোটেক লিমিটেড </a:t>
            </a:r>
          </a:p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এথিকস অ্যাডভান্সড টেকনোলজি লিমিটেড</a:t>
            </a:r>
          </a:p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গ্রামীণ সলিউশন লিমিটেড</a:t>
            </a:r>
          </a:p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আইবিসিএস-প্রাইমেক্স সফটওয়্যার (বাংলাদেশ) লিমিটেড</a:t>
            </a:r>
          </a:p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আইএফএস রিসার্চ অ্যান্ড ডেভেলপমেন্ট প্রাইভেট লিমিটেড</a:t>
            </a:r>
          </a:p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সাউথটেক লিমিটেড </a:t>
            </a:r>
          </a:p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স্পেকট্রাম ইঞ্জিনিয়ারিং কনসোর্টিয়াম লিমিডেট</a:t>
            </a:r>
          </a:p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স্টার কম্পিউটার সিস্টেমস লিমিটেড </a:t>
            </a:r>
          </a:p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টেকনোভিস্তা লিমিটেড</a:t>
            </a:r>
            <a:endParaRPr lang="bn-IN" sz="4400" dirty="0"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2069" name="Text Box 42"/>
          <p:cNvSpPr txBox="1">
            <a:spLocks noChangeArrowheads="1"/>
          </p:cNvSpPr>
          <p:nvPr/>
        </p:nvSpPr>
        <p:spPr bwMode="auto">
          <a:xfrm>
            <a:off x="4745050" y="6840503"/>
            <a:ext cx="737235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n-IN" sz="8800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সূচনা</a:t>
            </a:r>
            <a:endParaRPr lang="en-US" sz="8800" b="1" dirty="0"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2070" name="Text Box 43"/>
          <p:cNvSpPr txBox="1">
            <a:spLocks noChangeArrowheads="1"/>
          </p:cNvSpPr>
          <p:nvPr/>
        </p:nvSpPr>
        <p:spPr bwMode="auto">
          <a:xfrm>
            <a:off x="18095495" y="7271222"/>
            <a:ext cx="1223686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n-IN" sz="8800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বাংলাদেশের প্রেক্ষাপট</a:t>
            </a:r>
            <a:endParaRPr lang="en-US" sz="8800" b="1" dirty="0"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graphicFrame>
        <p:nvGraphicFramePr>
          <p:cNvPr id="2" name="Object 25"/>
          <p:cNvGraphicFramePr>
            <a:graphicFrameLocks noChangeAspect="1"/>
          </p:cNvGraphicFramePr>
          <p:nvPr/>
        </p:nvGraphicFramePr>
        <p:xfrm>
          <a:off x="16402050" y="218376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2050" y="218376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6"/>
          <p:cNvGraphicFramePr>
            <a:graphicFrameLocks noChangeAspect="1"/>
          </p:cNvGraphicFramePr>
          <p:nvPr/>
        </p:nvGraphicFramePr>
        <p:xfrm>
          <a:off x="16402050" y="218376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2050" y="218376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5" name="Rectangle 29"/>
          <p:cNvSpPr>
            <a:spLocks noChangeArrowheads="1"/>
          </p:cNvSpPr>
          <p:nvPr/>
        </p:nvSpPr>
        <p:spPr bwMode="auto">
          <a:xfrm>
            <a:off x="0" y="0"/>
            <a:ext cx="32918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17218569" y="22710913"/>
            <a:ext cx="14805791" cy="991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n-IN" sz="8800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সিএমএমআই লেভেল</a:t>
            </a:r>
          </a:p>
          <a:p>
            <a:pPr algn="just" eaLnBrk="1" hangingPunct="1">
              <a:spcBef>
                <a:spcPct val="50000"/>
              </a:spcBef>
            </a:pP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তিনটি বিষয়ের ওপর ভিত্তি করে সিএমএমআই লেভেল স্বীকৃতি দেওয়া হয়। এগুলো হলো—পণ্য ও সেবার উন্নয়ন, সেবার স্থায়িত্ব ও ব্যবস্থাপনা এবং পণ্য ও সেবার মান অর্জন। </a:t>
            </a:r>
          </a:p>
          <a:p>
            <a:pPr algn="just" eaLnBrk="1" hangingPunct="1">
              <a:spcBef>
                <a:spcPct val="50000"/>
              </a:spcBef>
            </a:pP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সিএমএমআই এর ৫টি লেভেল হলঃ</a:t>
            </a:r>
          </a:p>
          <a:p>
            <a:pPr marL="571500" indent="-5715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লেভেল ১ (ইনিশিয়াল) </a:t>
            </a:r>
          </a:p>
          <a:p>
            <a:pPr marL="571500" indent="-5715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লেভেল ২ (ম্যানেজড) </a:t>
            </a:r>
          </a:p>
          <a:p>
            <a:pPr marL="571500" indent="-5715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লেভেল ৩ (ডিফাইন্ড) </a:t>
            </a:r>
          </a:p>
          <a:p>
            <a:pPr marL="571500" indent="-5715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লেভেল ৪ (কোয়ান্টিটিভলি ম্যানেজড) </a:t>
            </a:r>
          </a:p>
          <a:p>
            <a:pPr marL="571500" indent="-5715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bn-IN" sz="4400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লেভেল ৫ (অপটিমাইজিং)</a:t>
            </a:r>
            <a:endParaRPr lang="en-US" sz="4400" dirty="0"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1028329" y="21163057"/>
            <a:ext cx="14805791" cy="21759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bn-IN" sz="8800" b="1" dirty="0" smtClean="0">
                <a:latin typeface="Siyam Rupali" panose="02000500000000020004" pitchFamily="2" charset="0"/>
                <a:cs typeface="Siyam Rupali" panose="02000500000000020004" pitchFamily="2" charset="0"/>
              </a:rPr>
              <a:t>সিএমএমআই কোর প্রসেস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Agreement Management (AM)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Capacity and Availability Management (CAM)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Causal Analysis and Resolution (CAR)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Configuration Management (CM)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Decision Analysis and Resolution (DAR)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Integrated Project Management (IPM)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Measurement and Analysis (MA)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Organizational Process Definition (OPD)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Organizational Process Focus (OPF)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Organizational Performance Management (OPM)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Organizational Process Performance (OPP)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Organizational Training (OT)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Product Integration (PI)</a:t>
            </a:r>
            <a:r>
              <a:rPr lang="bn-IN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 </a:t>
            </a: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&amp; </a:t>
            </a: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Project Planning (PP)</a:t>
            </a:r>
            <a:endParaRPr lang="en-US" sz="4000" dirty="0" smtClean="0">
              <a:latin typeface="Garamond" panose="02020404030301010803" pitchFamily="18" charset="0"/>
              <a:cs typeface="Siyam Rupali" panose="02000500000000020004" pitchFamily="2" charset="0"/>
            </a:endParaRP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Project Monitoring and Control (PMC)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Process and Product Quality Assurance (PPQA)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Quantitative Project Management (QPM)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Requirements Development (RD)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Requirements Management (REQM)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Risk Management (RSKM)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Supplier Agreement Management (SAM)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Technical Solution (TS)</a:t>
            </a:r>
          </a:p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Validation (VAL) &amp; </a:t>
            </a:r>
            <a:r>
              <a:rPr lang="en-US" sz="4000" dirty="0" smtClean="0">
                <a:latin typeface="Garamond" panose="02020404030301010803" pitchFamily="18" charset="0"/>
                <a:cs typeface="Siyam Rupali" panose="02000500000000020004" pitchFamily="2" charset="0"/>
              </a:rPr>
              <a:t>Verification (VER)</a:t>
            </a:r>
            <a:endParaRPr lang="bn-IN" sz="5400" dirty="0" smtClean="0">
              <a:latin typeface="Garamond" panose="02020404030301010803" pitchFamily="18" charset="0"/>
              <a:cs typeface="Siyam Rupali" panose="0200050000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496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Times New Roman</vt:lpstr>
      <vt:lpstr>Symbol</vt:lpstr>
      <vt:lpstr>Default Design</vt:lpstr>
      <vt:lpstr>CorelDRAW X3 Graphic</vt:lpstr>
      <vt:lpstr>Microsoft Equation 3.0</vt:lpstr>
      <vt:lpstr>PowerPoint Presentation</vt:lpstr>
    </vt:vector>
  </TitlesOfParts>
  <Company>MegaPrint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Vertical Poster</dc:title>
  <dc:creator>Ethan Shulda</dc:creator>
  <dc:description>©MegaPrint Inc. 2009</dc:description>
  <cp:lastModifiedBy>anArchy</cp:lastModifiedBy>
  <cp:revision>66</cp:revision>
  <dcterms:created xsi:type="dcterms:W3CDTF">2008-12-04T00:20:37Z</dcterms:created>
  <dcterms:modified xsi:type="dcterms:W3CDTF">2017-01-23T16:07:59Z</dcterms:modified>
  <cp:category>Research Poster</cp:category>
</cp:coreProperties>
</file>