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2" r:id="rId2"/>
  </p:sldMasterIdLst>
  <p:notesMasterIdLst>
    <p:notesMasterId r:id="rId33"/>
  </p:notesMasterIdLst>
  <p:handoutMasterIdLst>
    <p:handoutMasterId r:id="rId34"/>
  </p:handoutMasterIdLst>
  <p:sldIdLst>
    <p:sldId id="259" r:id="rId3"/>
    <p:sldId id="260" r:id="rId4"/>
    <p:sldId id="261" r:id="rId5"/>
    <p:sldId id="262" r:id="rId6"/>
    <p:sldId id="263" r:id="rId7"/>
    <p:sldId id="272" r:id="rId8"/>
    <p:sldId id="290" r:id="rId9"/>
    <p:sldId id="266" r:id="rId10"/>
    <p:sldId id="271" r:id="rId11"/>
    <p:sldId id="267" r:id="rId12"/>
    <p:sldId id="264" r:id="rId13"/>
    <p:sldId id="265" r:id="rId14"/>
    <p:sldId id="291" r:id="rId15"/>
    <p:sldId id="268" r:id="rId16"/>
    <p:sldId id="289" r:id="rId17"/>
    <p:sldId id="270" r:id="rId18"/>
    <p:sldId id="273" r:id="rId19"/>
    <p:sldId id="292" r:id="rId20"/>
    <p:sldId id="274" r:id="rId21"/>
    <p:sldId id="275" r:id="rId22"/>
    <p:sldId id="293" r:id="rId23"/>
    <p:sldId id="294" r:id="rId24"/>
    <p:sldId id="295" r:id="rId25"/>
    <p:sldId id="296" r:id="rId26"/>
    <p:sldId id="297" r:id="rId27"/>
    <p:sldId id="298" r:id="rId28"/>
    <p:sldId id="299" r:id="rId29"/>
    <p:sldId id="276" r:id="rId30"/>
    <p:sldId id="278" r:id="rId31"/>
    <p:sldId id="288" r:id="rId3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576" y="66"/>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1/23/2017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1/23/2017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smtClean="0"/>
              <a:t>1</a:t>
            </a:fld>
            <a:endParaRPr lang="en-US"/>
          </a:p>
        </p:txBody>
      </p:sp>
    </p:spTree>
    <p:extLst>
      <p:ext uri="{BB962C8B-B14F-4D97-AF65-F5344CB8AC3E}">
        <p14:creationId xmlns:p14="http://schemas.microsoft.com/office/powerpoint/2010/main" val="509441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23/01/2017</a:t>
            </a:r>
            <a:endParaRPr lang="en-US"/>
          </a:p>
        </p:txBody>
      </p:sp>
      <p:sp>
        <p:nvSpPr>
          <p:cNvPr id="5" name="Footer Placeholder 4"/>
          <p:cNvSpPr>
            <a:spLocks noGrp="1"/>
          </p:cNvSpPr>
          <p:nvPr>
            <p:ph type="ftr" sz="quarter" idx="11"/>
          </p:nvPr>
        </p:nvSpPr>
        <p:spPr/>
        <p:txBody>
          <a:bodyPr/>
          <a:lstStyle/>
          <a:p>
            <a:r>
              <a:rPr lang="en-US" smtClean="0"/>
              <a:t>Turzo Ahsan Sami</a:t>
            </a:r>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smtClean="0"/>
              <a:t>Click to edit Master title style</a:t>
            </a:r>
            <a:endParaRPr/>
          </a:p>
        </p:txBody>
      </p:sp>
    </p:spTree>
    <p:extLst>
      <p:ext uri="{BB962C8B-B14F-4D97-AF65-F5344CB8AC3E}">
        <p14:creationId xmlns:p14="http://schemas.microsoft.com/office/powerpoint/2010/main" val="410750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23/01/2017</a:t>
            </a:r>
            <a:endParaRPr lang="en-US"/>
          </a:p>
        </p:txBody>
      </p:sp>
      <p:sp>
        <p:nvSpPr>
          <p:cNvPr id="5" name="Footer Placeholder 4"/>
          <p:cNvSpPr>
            <a:spLocks noGrp="1"/>
          </p:cNvSpPr>
          <p:nvPr>
            <p:ph type="ftr" sz="quarter" idx="11"/>
          </p:nvPr>
        </p:nvSpPr>
        <p:spPr/>
        <p:txBody>
          <a:bodyPr/>
          <a:lstStyle/>
          <a:p>
            <a:r>
              <a:rPr lang="en-US" smtClean="0"/>
              <a:t>Turzo Ahsan Sami</a:t>
            </a:r>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17331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23/01/2017</a:t>
            </a:r>
            <a:endParaRPr lang="en-US"/>
          </a:p>
        </p:txBody>
      </p:sp>
      <p:sp>
        <p:nvSpPr>
          <p:cNvPr id="5" name="Footer Placeholder 4"/>
          <p:cNvSpPr>
            <a:spLocks noGrp="1"/>
          </p:cNvSpPr>
          <p:nvPr>
            <p:ph type="ftr" sz="quarter" idx="11"/>
          </p:nvPr>
        </p:nvSpPr>
        <p:spPr/>
        <p:txBody>
          <a:bodyPr/>
          <a:lstStyle/>
          <a:p>
            <a:r>
              <a:rPr lang="en-US" smtClean="0"/>
              <a:t>Turzo Ahsan Sami</a:t>
            </a:r>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Vertical Title 1"/>
          <p:cNvSpPr>
            <a:spLocks noGrp="1"/>
          </p:cNvSpPr>
          <p:nvPr>
            <p:ph type="title" orient="vert"/>
          </p:nvPr>
        </p:nvSpPr>
        <p:spPr>
          <a:xfrm>
            <a:off x="9752012" y="533400"/>
            <a:ext cx="1371600" cy="5592764"/>
          </a:xfrm>
        </p:spPr>
        <p:txBody>
          <a:bodyPr vert="eaVert"/>
          <a:lstStyle/>
          <a:p>
            <a:r>
              <a:rPr lang="en-US" smtClean="0"/>
              <a:t>Click to edit Master title style</a:t>
            </a:r>
            <a:endParaRPr/>
          </a:p>
        </p:txBody>
      </p:sp>
    </p:spTree>
    <p:extLst>
      <p:ext uri="{BB962C8B-B14F-4D97-AF65-F5344CB8AC3E}">
        <p14:creationId xmlns:p14="http://schemas.microsoft.com/office/powerpoint/2010/main" val="88754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23/01/2017</a:t>
            </a:r>
            <a:endParaRPr lang="en-US"/>
          </a:p>
        </p:txBody>
      </p:sp>
      <p:sp>
        <p:nvSpPr>
          <p:cNvPr id="5" name="Footer Placeholder 4"/>
          <p:cNvSpPr>
            <a:spLocks noGrp="1"/>
          </p:cNvSpPr>
          <p:nvPr>
            <p:ph type="ftr" sz="quarter" idx="11"/>
          </p:nvPr>
        </p:nvSpPr>
        <p:spPr/>
        <p:txBody>
          <a:bodyPr/>
          <a:lstStyle/>
          <a:p>
            <a:r>
              <a:rPr lang="en-US" smtClean="0"/>
              <a:t>Turzo Ahsan Sami</a:t>
            </a:r>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
        <p:nvSpPr>
          <p:cNvPr id="3" name="Content Placeholder 2"/>
          <p:cNvSpPr>
            <a:spLocks noGrp="1"/>
          </p:cNvSpPr>
          <p:nvPr>
            <p:ph idx="1"/>
          </p:nvPr>
        </p:nvSpPr>
        <p:spPr/>
        <p:txBody>
          <a:bodyPr/>
          <a:lstStyle>
            <a:lvl2pPr>
              <a:buClr>
                <a:schemeClr val="accent2"/>
              </a:buClr>
              <a:defRPr/>
            </a:lvl2pPr>
            <a:lvl5pPr>
              <a:defRPr/>
            </a:lvl5pPr>
            <a:lvl6pPr>
              <a:buClr>
                <a:schemeClr val="accent2"/>
              </a:buClr>
              <a:defRPr baseline="0"/>
            </a:lvl6pPr>
            <a:lvl7pPr>
              <a:buClr>
                <a:schemeClr val="accent2"/>
              </a:buClr>
              <a:defRPr baseline="0"/>
            </a:lvl7pPr>
            <a:lvl8pPr>
              <a:buClr>
                <a:schemeClr val="accent2"/>
              </a:buClr>
              <a:defRPr baseline="0"/>
            </a:lvl8pPr>
            <a:lvl9pPr>
              <a:buClr>
                <a:schemeClr val="accent2"/>
              </a:buCl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83633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23/01/2017</a:t>
            </a:r>
            <a:endParaRPr lang="en-US"/>
          </a:p>
        </p:txBody>
      </p:sp>
      <p:sp>
        <p:nvSpPr>
          <p:cNvPr id="5" name="Footer Placeholder 4"/>
          <p:cNvSpPr>
            <a:spLocks noGrp="1"/>
          </p:cNvSpPr>
          <p:nvPr>
            <p:ph type="ftr" sz="quarter" idx="11"/>
          </p:nvPr>
        </p:nvSpPr>
        <p:spPr/>
        <p:txBody>
          <a:bodyPr/>
          <a:lstStyle/>
          <a:p>
            <a:r>
              <a:rPr lang="en-US" smtClean="0"/>
              <a:t>Turzo Ahsan Sami</a:t>
            </a:r>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smtClean="0"/>
              <a:t>Click to edit Master title style</a:t>
            </a:r>
            <a:endParaRPr/>
          </a:p>
        </p:txBody>
      </p:sp>
    </p:spTree>
    <p:extLst>
      <p:ext uri="{BB962C8B-B14F-4D97-AF65-F5344CB8AC3E}">
        <p14:creationId xmlns:p14="http://schemas.microsoft.com/office/powerpoint/2010/main" val="359165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23/01/2017</a:t>
            </a:r>
            <a:endParaRPr lang="en-US"/>
          </a:p>
        </p:txBody>
      </p:sp>
      <p:sp>
        <p:nvSpPr>
          <p:cNvPr id="6" name="Footer Placeholder 5"/>
          <p:cNvSpPr>
            <a:spLocks noGrp="1"/>
          </p:cNvSpPr>
          <p:nvPr>
            <p:ph type="ftr" sz="quarter" idx="11"/>
          </p:nvPr>
        </p:nvSpPr>
        <p:spPr/>
        <p:txBody>
          <a:bodyPr/>
          <a:lstStyle/>
          <a:p>
            <a:r>
              <a:rPr lang="en-US" smtClean="0"/>
              <a:t>Turzo Ahsan Sami</a:t>
            </a:r>
            <a:endParaRPr lang="en-US"/>
          </a:p>
        </p:txBody>
      </p:sp>
      <p:sp>
        <p:nvSpPr>
          <p:cNvPr id="7" name="Slide Number Placeholder 6"/>
          <p:cNvSpPr>
            <a:spLocks noGrp="1"/>
          </p:cNvSpPr>
          <p:nvPr>
            <p:ph type="sldNum" sz="quarter" idx="12"/>
          </p:nvPr>
        </p:nvSpPr>
        <p:spPr/>
        <p:txBody>
          <a:bodyPr/>
          <a:lstStyle/>
          <a:p>
            <a:fld id="{E5137D0E-4A4F-4307-8994-C1891D747D59}" type="slidenum">
              <a:rPr lang="en-US" smtClean="0"/>
              <a:t>‹#›</a:t>
            </a:fld>
            <a:endParaRPr lang="en-US"/>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a:xfrm>
            <a:off x="1522414" y="533400"/>
            <a:ext cx="9601200" cy="1143000"/>
          </a:xfrm>
        </p:spPr>
        <p:txBody>
          <a:bodyPr/>
          <a:lstStyle/>
          <a:p>
            <a:r>
              <a:rPr lang="en-US" smtClean="0"/>
              <a:t>Click to edit Master title style</a:t>
            </a:r>
            <a:endParaRPr/>
          </a:p>
        </p:txBody>
      </p:sp>
    </p:spTree>
    <p:extLst>
      <p:ext uri="{BB962C8B-B14F-4D97-AF65-F5344CB8AC3E}">
        <p14:creationId xmlns:p14="http://schemas.microsoft.com/office/powerpoint/2010/main" val="38315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smtClean="0"/>
              <a:t>23/01/2017</a:t>
            </a:r>
            <a:endParaRPr lang="en-US"/>
          </a:p>
        </p:txBody>
      </p:sp>
      <p:sp>
        <p:nvSpPr>
          <p:cNvPr id="8" name="Footer Placeholder 7"/>
          <p:cNvSpPr>
            <a:spLocks noGrp="1"/>
          </p:cNvSpPr>
          <p:nvPr>
            <p:ph type="ftr" sz="quarter" idx="11"/>
          </p:nvPr>
        </p:nvSpPr>
        <p:spPr/>
        <p:txBody>
          <a:bodyPr/>
          <a:lstStyle/>
          <a:p>
            <a:r>
              <a:rPr lang="en-US" smtClean="0"/>
              <a:t>Turzo Ahsan Sami</a:t>
            </a:r>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t>‹#›</a:t>
            </a:fld>
            <a:endParaRPr lang="en-US"/>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1522414" y="533400"/>
            <a:ext cx="9601200" cy="1143000"/>
          </a:xfrm>
        </p:spPr>
        <p:txBody>
          <a:bodyPr/>
          <a:lstStyle>
            <a:lvl1pPr>
              <a:defRPr/>
            </a:lvl1pPr>
          </a:lstStyle>
          <a:p>
            <a:r>
              <a:rPr lang="en-US" smtClean="0"/>
              <a:t>Click to edit Master title style</a:t>
            </a:r>
            <a:endParaRPr/>
          </a:p>
        </p:txBody>
      </p:sp>
    </p:spTree>
    <p:extLst>
      <p:ext uri="{BB962C8B-B14F-4D97-AF65-F5344CB8AC3E}">
        <p14:creationId xmlns:p14="http://schemas.microsoft.com/office/powerpoint/2010/main" val="381292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23/01/2017</a:t>
            </a:r>
            <a:endParaRPr lang="en-US"/>
          </a:p>
        </p:txBody>
      </p:sp>
      <p:sp>
        <p:nvSpPr>
          <p:cNvPr id="4" name="Footer Placeholder 3"/>
          <p:cNvSpPr>
            <a:spLocks noGrp="1"/>
          </p:cNvSpPr>
          <p:nvPr>
            <p:ph type="ftr" sz="quarter" idx="11"/>
          </p:nvPr>
        </p:nvSpPr>
        <p:spPr/>
        <p:txBody>
          <a:bodyPr/>
          <a:lstStyle/>
          <a:p>
            <a:r>
              <a:rPr lang="en-US" smtClean="0"/>
              <a:t>Turzo Ahsan Sami</a:t>
            </a:r>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2365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4652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r>
              <a:rPr lang="en-US" smtClean="0"/>
              <a:t>23/01/2017</a:t>
            </a:r>
            <a:endParaRPr lang="en-US"/>
          </a:p>
        </p:txBody>
      </p:sp>
      <p:sp>
        <p:nvSpPr>
          <p:cNvPr id="9" name="Footer Placeholder 8"/>
          <p:cNvSpPr>
            <a:spLocks noGrp="1"/>
          </p:cNvSpPr>
          <p:nvPr>
            <p:ph type="ftr" sz="quarter" idx="11"/>
          </p:nvPr>
        </p:nvSpPr>
        <p:spPr/>
        <p:txBody>
          <a:bodyPr/>
          <a:lstStyle/>
          <a:p>
            <a:r>
              <a:rPr lang="en-US" smtClean="0"/>
              <a:t>Turzo Ahsan Sami</a:t>
            </a:r>
            <a:endParaRPr lang="en-US"/>
          </a:p>
        </p:txBody>
      </p:sp>
      <p:sp>
        <p:nvSpPr>
          <p:cNvPr id="10" name="Slide Number Placeholder 9"/>
          <p:cNvSpPr>
            <a:spLocks noGrp="1"/>
          </p:cNvSpPr>
          <p:nvPr>
            <p:ph type="sldNum" sz="quarter" idx="12"/>
          </p:nvPr>
        </p:nvSpPr>
        <p:spPr/>
        <p:txBody>
          <a:bodyPr/>
          <a:lstStyle/>
          <a:p>
            <a:fld id="{E5137D0E-4A4F-4307-8994-C1891D747D59}" type="slidenum">
              <a:rPr lang="en-US" smtClean="0"/>
              <a:pPr/>
              <a:t>‹#›</a:t>
            </a:fld>
            <a:endParaRPr lang="en-US"/>
          </a:p>
        </p:txBody>
      </p:sp>
      <p:sp>
        <p:nvSpPr>
          <p:cNvPr id="3" name="Content Placeholder 2"/>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smtClean="0"/>
              <a:t>Click to edit Master title style</a:t>
            </a:r>
            <a:endParaRPr/>
          </a:p>
        </p:txBody>
      </p:sp>
    </p:spTree>
    <p:extLst>
      <p:ext uri="{BB962C8B-B14F-4D97-AF65-F5344CB8AC3E}">
        <p14:creationId xmlns:p14="http://schemas.microsoft.com/office/powerpoint/2010/main" val="391364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5103812" y="457200"/>
            <a:ext cx="662940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smtClean="0"/>
              <a:t>Click to edit Master title style</a:t>
            </a:r>
            <a:endParaRPr/>
          </a:p>
        </p:txBody>
      </p:sp>
    </p:spTree>
    <p:extLst>
      <p:ext uri="{BB962C8B-B14F-4D97-AF65-F5344CB8AC3E}">
        <p14:creationId xmlns:p14="http://schemas.microsoft.com/office/powerpoint/2010/main" val="37738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000">
                <a:solidFill>
                  <a:schemeClr val="tx1"/>
                </a:solidFill>
              </a:defRPr>
            </a:lvl1pPr>
          </a:lstStyle>
          <a:p>
            <a:r>
              <a:rPr lang="en-US" smtClean="0"/>
              <a:t>23/01/2017</a:t>
            </a:r>
            <a:endParaRPr lang="en-US"/>
          </a:p>
        </p:txBody>
      </p:sp>
      <p:sp>
        <p:nvSpPr>
          <p:cNvPr id="5" name="Footer Placeholder 4"/>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000">
                <a:solidFill>
                  <a:schemeClr val="tx1"/>
                </a:solidFill>
              </a:defRPr>
            </a:lvl1pPr>
          </a:lstStyle>
          <a:p>
            <a:r>
              <a:rPr lang="en-US" smtClean="0"/>
              <a:t>Turzo Ahsan Sami</a:t>
            </a:r>
            <a:endParaRPr lang="en-US"/>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000">
                <a:solidFill>
                  <a:schemeClr val="tx1"/>
                </a:solidFill>
              </a:defRPr>
            </a:lvl1pPr>
          </a:lstStyle>
          <a:p>
            <a:fld id="{E5137D0E-4A4F-4307-8994-C1891D747D59}" type="slidenum">
              <a:rPr lang="en-US" smtClean="0"/>
              <a:pPr/>
              <a:t>‹#›</a:t>
            </a:fld>
            <a:endParaRPr lang="en-US"/>
          </a:p>
        </p:txBody>
      </p:sp>
      <p:grpSp>
        <p:nvGrpSpPr>
          <p:cNvPr id="32" name="Group 31"/>
          <p:cNvGrpSpPr/>
          <p:nvPr/>
        </p:nvGrpSpPr>
        <p:grpSpPr>
          <a:xfrm>
            <a:off x="-1" y="0"/>
            <a:ext cx="12188825" cy="6858000"/>
            <a:chOff x="-1" y="0"/>
            <a:chExt cx="12188825" cy="6858000"/>
          </a:xfrm>
        </p:grpSpPr>
        <p:sp>
          <p:nvSpPr>
            <p:cNvPr id="8" name="Rectangle 8"/>
            <p:cNvSpPr>
              <a:spLocks noChangeArrowheads="1"/>
            </p:cNvSpPr>
            <p:nvPr/>
          </p:nvSpPr>
          <p:spPr bwMode="auto">
            <a:xfrm>
              <a:off x="4164514" y="6705600"/>
              <a:ext cx="8024310" cy="152400"/>
            </a:xfrm>
            <a:prstGeom prst="rect">
              <a:avLst/>
            </a:prstGeom>
            <a:gradFill rotWithShape="0">
              <a:gsLst>
                <a:gs pos="0">
                  <a:schemeClr val="accent5">
                    <a:lumMod val="20000"/>
                    <a:lumOff val="80000"/>
                  </a:schemeClr>
                </a:gs>
                <a:gs pos="100000">
                  <a:schemeClr val="accent5">
                    <a:lumMod val="75000"/>
                  </a:schemeClr>
                </a:gs>
              </a:gsLst>
              <a:lin ang="0" scaled="1"/>
            </a:gradFill>
            <a:ln w="9525">
              <a:solidFill>
                <a:schemeClr val="tx1"/>
              </a:solidFill>
              <a:miter lim="800000"/>
              <a:headEnd/>
              <a:tailEnd/>
            </a:ln>
            <a:effectLst/>
            <a:extLst/>
          </p:spPr>
          <p:txBody>
            <a:bodyPr wrap="none" anchor="ctr"/>
            <a:lstStyle/>
            <a:p>
              <a:pPr algn="ctr"/>
              <a:endParaRPr kumimoji="1" lang="en-US" sz="2400">
                <a:latin typeface="굴림" pitchFamily="50" charset="-127"/>
              </a:endParaRPr>
            </a:p>
          </p:txBody>
        </p:sp>
        <p:sp>
          <p:nvSpPr>
            <p:cNvPr id="9" name="Rectangle 9"/>
            <p:cNvSpPr>
              <a:spLocks noChangeArrowheads="1"/>
            </p:cNvSpPr>
            <p:nvPr/>
          </p:nvSpPr>
          <p:spPr bwMode="auto">
            <a:xfrm>
              <a:off x="11680956" y="1981200"/>
              <a:ext cx="507868" cy="4267200"/>
            </a:xfrm>
            <a:prstGeom prst="rect">
              <a:avLst/>
            </a:prstGeom>
            <a:gradFill rotWithShape="0">
              <a:gsLst>
                <a:gs pos="0">
                  <a:schemeClr val="tx2">
                    <a:lumMod val="20000"/>
                    <a:lumOff val="80000"/>
                  </a:schemeClr>
                </a:gs>
                <a:gs pos="100000">
                  <a:schemeClr val="tx2">
                    <a:lumMod val="60000"/>
                    <a:lumOff val="40000"/>
                  </a:schemeClr>
                </a:gs>
              </a:gsLst>
              <a:lin ang="5400000" scaled="1"/>
            </a:gradFill>
            <a:ln w="9525">
              <a:solidFill>
                <a:schemeClr val="tx1"/>
              </a:solidFill>
              <a:miter lim="800000"/>
              <a:headEnd/>
              <a:tailEnd/>
            </a:ln>
            <a:effectLst/>
            <a:extLst/>
          </p:spPr>
          <p:txBody>
            <a:bodyPr wrap="none" anchor="ctr"/>
            <a:lstStyle/>
            <a:p>
              <a:pPr algn="ctr"/>
              <a:endParaRPr kumimoji="1" lang="en-US" sz="2400">
                <a:latin typeface="굴림" pitchFamily="50" charset="-127"/>
              </a:endParaRPr>
            </a:p>
          </p:txBody>
        </p:sp>
        <p:sp>
          <p:nvSpPr>
            <p:cNvPr id="10" name="Rectangle 10"/>
            <p:cNvSpPr>
              <a:spLocks noChangeArrowheads="1"/>
            </p:cNvSpPr>
            <p:nvPr/>
          </p:nvSpPr>
          <p:spPr bwMode="auto">
            <a:xfrm>
              <a:off x="-1" y="5257800"/>
              <a:ext cx="609441"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1" name="Rectangle 11"/>
            <p:cNvSpPr>
              <a:spLocks noChangeArrowheads="1"/>
            </p:cNvSpPr>
            <p:nvPr/>
          </p:nvSpPr>
          <p:spPr bwMode="auto">
            <a:xfrm>
              <a:off x="-1" y="5410200"/>
              <a:ext cx="609441" cy="1447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2" name="Rectangle 12"/>
            <p:cNvSpPr>
              <a:spLocks noChangeArrowheads="1"/>
            </p:cNvSpPr>
            <p:nvPr/>
          </p:nvSpPr>
          <p:spPr bwMode="auto">
            <a:xfrm>
              <a:off x="11680956" y="0"/>
              <a:ext cx="507868" cy="198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3" name="Rectangle 13"/>
            <p:cNvSpPr>
              <a:spLocks noChangeArrowheads="1"/>
            </p:cNvSpPr>
            <p:nvPr/>
          </p:nvSpPr>
          <p:spPr bwMode="auto">
            <a:xfrm>
              <a:off x="7618015" y="0"/>
              <a:ext cx="4062942" cy="304800"/>
            </a:xfrm>
            <a:prstGeom prst="rect">
              <a:avLst/>
            </a:prstGeom>
            <a:solidFill>
              <a:schemeClr val="accent1"/>
            </a:solidFill>
            <a:ln w="9525">
              <a:solidFill>
                <a:schemeClr val="accent3"/>
              </a:solidFill>
              <a:miter lim="800000"/>
              <a:headEnd/>
              <a:tailEnd/>
            </a:ln>
            <a:effectLst/>
            <a:extLst/>
          </p:spPr>
          <p:txBody>
            <a:bodyPr wrap="none" anchor="ctr"/>
            <a:lstStyle/>
            <a:p>
              <a:pPr algn="ctr"/>
              <a:endParaRPr kumimoji="1" lang="en-US" sz="2400">
                <a:latin typeface="굴림" pitchFamily="50" charset="-127"/>
              </a:endParaRPr>
            </a:p>
          </p:txBody>
        </p:sp>
        <p:sp>
          <p:nvSpPr>
            <p:cNvPr id="14" name="Rectangle 14"/>
            <p:cNvSpPr>
              <a:spLocks noChangeArrowheads="1"/>
            </p:cNvSpPr>
            <p:nvPr/>
          </p:nvSpPr>
          <p:spPr bwMode="auto">
            <a:xfrm>
              <a:off x="609440" y="304800"/>
              <a:ext cx="711015" cy="762000"/>
            </a:xfrm>
            <a:prstGeom prst="rect">
              <a:avLst/>
            </a:prstGeom>
            <a:solidFill>
              <a:schemeClr val="bg2">
                <a:lumMod val="50000"/>
                <a:alpha val="50000"/>
              </a:schemeClr>
            </a:solidFill>
            <a:ln w="9525">
              <a:solidFill>
                <a:schemeClr val="tx1"/>
              </a:solidFill>
              <a:miter lim="800000"/>
              <a:headEnd/>
              <a:tailEnd/>
            </a:ln>
            <a:effectLst/>
            <a:extLst/>
          </p:spPr>
          <p:txBody>
            <a:bodyPr wrap="none" anchor="ctr"/>
            <a:lstStyle/>
            <a:p>
              <a:pPr algn="ctr"/>
              <a:endParaRPr kumimoji="1" lang="en-US" sz="2400">
                <a:latin typeface="굴림" pitchFamily="50" charset="-127"/>
              </a:endParaRPr>
            </a:p>
          </p:txBody>
        </p:sp>
        <p:sp>
          <p:nvSpPr>
            <p:cNvPr id="15" name="Rectangle 15"/>
            <p:cNvSpPr>
              <a:spLocks noChangeArrowheads="1"/>
            </p:cNvSpPr>
            <p:nvPr/>
          </p:nvSpPr>
          <p:spPr bwMode="auto">
            <a:xfrm>
              <a:off x="-1" y="1066800"/>
              <a:ext cx="609441" cy="4191000"/>
            </a:xfrm>
            <a:prstGeom prst="rect">
              <a:avLst/>
            </a:prstGeom>
            <a:gradFill rotWithShape="0">
              <a:gsLst>
                <a:gs pos="0">
                  <a:schemeClr val="bg2">
                    <a:lumMod val="50000"/>
                  </a:schemeClr>
                </a:gs>
                <a:gs pos="100000">
                  <a:schemeClr val="bg1"/>
                </a:gs>
              </a:gsLst>
              <a:lin ang="5400000" scaled="1"/>
            </a:gradFill>
            <a:ln w="9525">
              <a:solidFill>
                <a:schemeClr val="tx1"/>
              </a:solidFill>
              <a:miter lim="800000"/>
              <a:headEnd/>
              <a:tailEnd/>
            </a:ln>
            <a:effectLst/>
            <a:extLst/>
          </p:spPr>
          <p:txBody>
            <a:bodyPr wrap="none" anchor="ctr"/>
            <a:lstStyle/>
            <a:p>
              <a:pPr algn="ctr"/>
              <a:endParaRPr kumimoji="1" lang="en-US" sz="2400">
                <a:latin typeface="굴림" pitchFamily="50" charset="-127"/>
              </a:endParaRPr>
            </a:p>
          </p:txBody>
        </p:sp>
        <p:sp>
          <p:nvSpPr>
            <p:cNvPr id="16" name="Rectangle 16"/>
            <p:cNvSpPr>
              <a:spLocks noChangeArrowheads="1"/>
            </p:cNvSpPr>
            <p:nvPr/>
          </p:nvSpPr>
          <p:spPr bwMode="auto">
            <a:xfrm>
              <a:off x="-1" y="304800"/>
              <a:ext cx="609441"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7" name="Rectangle 17"/>
            <p:cNvSpPr>
              <a:spLocks noChangeArrowheads="1"/>
            </p:cNvSpPr>
            <p:nvPr/>
          </p:nvSpPr>
          <p:spPr bwMode="auto">
            <a:xfrm>
              <a:off x="-1" y="0"/>
              <a:ext cx="1320456" cy="304800"/>
            </a:xfrm>
            <a:prstGeom prst="rect">
              <a:avLst/>
            </a:prstGeom>
            <a:solidFill>
              <a:schemeClr val="accent1"/>
            </a:solidFill>
            <a:ln w="19050">
              <a:solidFill>
                <a:schemeClr val="accent1"/>
              </a:solidFill>
              <a:miter lim="800000"/>
              <a:headEnd/>
              <a:tailEnd/>
            </a:ln>
            <a:effectLst/>
            <a:extLst/>
          </p:spPr>
          <p:txBody>
            <a:bodyPr wrap="none" anchor="ctr"/>
            <a:lstStyle/>
            <a:p>
              <a:pPr algn="ctr"/>
              <a:endParaRPr kumimoji="1" lang="en-US" sz="2400">
                <a:latin typeface="굴림" pitchFamily="50" charset="-127"/>
              </a:endParaRPr>
            </a:p>
          </p:txBody>
        </p:sp>
        <p:sp>
          <p:nvSpPr>
            <p:cNvPr id="18" name="Rectangle 18"/>
            <p:cNvSpPr>
              <a:spLocks noChangeArrowheads="1"/>
            </p:cNvSpPr>
            <p:nvPr/>
          </p:nvSpPr>
          <p:spPr bwMode="auto">
            <a:xfrm>
              <a:off x="1320455" y="0"/>
              <a:ext cx="6297560" cy="304800"/>
            </a:xfrm>
            <a:prstGeom prst="rect">
              <a:avLst/>
            </a:prstGeom>
            <a:solidFill>
              <a:schemeClr val="bg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9" name="Line 19"/>
            <p:cNvSpPr>
              <a:spLocks noChangeShapeType="1"/>
            </p:cNvSpPr>
            <p:nvPr/>
          </p:nvSpPr>
          <p:spPr bwMode="auto">
            <a:xfrm flipV="1">
              <a:off x="609440" y="304800"/>
              <a:ext cx="0" cy="6553200"/>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0"/>
            <p:cNvSpPr>
              <a:spLocks noChangeShapeType="1"/>
            </p:cNvSpPr>
            <p:nvPr/>
          </p:nvSpPr>
          <p:spPr bwMode="auto">
            <a:xfrm>
              <a:off x="609440" y="6705600"/>
              <a:ext cx="11579384" cy="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1"/>
            <p:cNvSpPr>
              <a:spLocks noChangeShapeType="1"/>
            </p:cNvSpPr>
            <p:nvPr/>
          </p:nvSpPr>
          <p:spPr bwMode="auto">
            <a:xfrm flipV="1">
              <a:off x="11680956" y="0"/>
              <a:ext cx="0" cy="670560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2"/>
            <p:cNvSpPr>
              <a:spLocks noChangeShapeType="1"/>
            </p:cNvSpPr>
            <p:nvPr/>
          </p:nvSpPr>
          <p:spPr bwMode="auto">
            <a:xfrm>
              <a:off x="-1" y="304800"/>
              <a:ext cx="12188825" cy="0"/>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3"/>
            <p:cNvSpPr>
              <a:spLocks noChangeShapeType="1"/>
            </p:cNvSpPr>
            <p:nvPr/>
          </p:nvSpPr>
          <p:spPr bwMode="auto">
            <a:xfrm flipH="1">
              <a:off x="7618015" y="457200"/>
              <a:ext cx="4570809" cy="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4"/>
            <p:cNvSpPr>
              <a:spLocks noChangeShapeType="1"/>
            </p:cNvSpPr>
            <p:nvPr/>
          </p:nvSpPr>
          <p:spPr bwMode="auto">
            <a:xfrm flipV="1">
              <a:off x="7618015" y="0"/>
              <a:ext cx="0" cy="4572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5"/>
            <p:cNvSpPr>
              <a:spLocks noChangeShapeType="1"/>
            </p:cNvSpPr>
            <p:nvPr/>
          </p:nvSpPr>
          <p:spPr bwMode="auto">
            <a:xfrm>
              <a:off x="11680956" y="1981200"/>
              <a:ext cx="5078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6"/>
            <p:cNvSpPr>
              <a:spLocks noChangeShapeType="1"/>
            </p:cNvSpPr>
            <p:nvPr/>
          </p:nvSpPr>
          <p:spPr bwMode="auto">
            <a:xfrm>
              <a:off x="1320455" y="0"/>
              <a:ext cx="0" cy="10668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7"/>
            <p:cNvSpPr>
              <a:spLocks noChangeShapeType="1"/>
            </p:cNvSpPr>
            <p:nvPr/>
          </p:nvSpPr>
          <p:spPr bwMode="auto">
            <a:xfrm flipH="1">
              <a:off x="-1" y="1066800"/>
              <a:ext cx="1320456"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0"/>
            <p:cNvSpPr>
              <a:spLocks noChangeShapeType="1"/>
            </p:cNvSpPr>
            <p:nvPr/>
          </p:nvSpPr>
          <p:spPr bwMode="auto">
            <a:xfrm flipH="1">
              <a:off x="-1" y="5257800"/>
              <a:ext cx="609441"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1"/>
            <p:cNvSpPr>
              <a:spLocks noChangeShapeType="1"/>
            </p:cNvSpPr>
            <p:nvPr/>
          </p:nvSpPr>
          <p:spPr bwMode="auto">
            <a:xfrm flipH="1">
              <a:off x="-1" y="5410200"/>
              <a:ext cx="609441"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smtClean="0"/>
              <a:t>Click to edit Master title style</a:t>
            </a:r>
            <a:endParaRPr dirty="0"/>
          </a:p>
        </p:txBody>
      </p:sp>
    </p:spTree>
    <p:extLst>
      <p:ext uri="{BB962C8B-B14F-4D97-AF65-F5344CB8AC3E}">
        <p14:creationId xmlns:p14="http://schemas.microsoft.com/office/powerpoint/2010/main" val="774522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2"/>
        </a:buClr>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Clr>
          <a:schemeClr val="accent2"/>
        </a:buClr>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Clr>
          <a:schemeClr val="accent2"/>
        </a:buClr>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trends.builtwith.com/cdn/WordPress-Grid/Bangladesh" TargetMode="External"/><Relationship Id="rId3" Type="http://schemas.openxmlformats.org/officeDocument/2006/relationships/hyperlink" Target="https://trends.builtwith.com/cdn/AJAX-Libraries-API/Bangladesh" TargetMode="External"/><Relationship Id="rId7" Type="http://schemas.openxmlformats.org/officeDocument/2006/relationships/hyperlink" Target="https://trends.builtwith.com/cdn/CloudFront/Bangladesh" TargetMode="External"/><Relationship Id="rId2" Type="http://schemas.openxmlformats.org/officeDocument/2006/relationships/hyperlink" Target="https://trends.builtwith.com/cdn/jQuery-CDN/Bangladesh" TargetMode="External"/><Relationship Id="rId1" Type="http://schemas.openxmlformats.org/officeDocument/2006/relationships/slideLayout" Target="../slideLayouts/slideLayout2.xml"/><Relationship Id="rId6" Type="http://schemas.openxmlformats.org/officeDocument/2006/relationships/hyperlink" Target="https://trends.builtwith.com/cdn/OSS-CDN/Bangladesh" TargetMode="External"/><Relationship Id="rId11" Type="http://schemas.openxmlformats.org/officeDocument/2006/relationships/hyperlink" Target="https://trends.builtwith.com/cdn/Microsoft-Ajax-Content-Delivery-Network/Bangladesh" TargetMode="External"/><Relationship Id="rId5" Type="http://schemas.openxmlformats.org/officeDocument/2006/relationships/hyperlink" Target="https://trends.builtwith.com/cdn/CDN-JS/Bangladesh" TargetMode="External"/><Relationship Id="rId10" Type="http://schemas.openxmlformats.org/officeDocument/2006/relationships/hyperlink" Target="https://trends.builtwith.com/cdn/jsDelivr/Bangladesh" TargetMode="External"/><Relationship Id="rId4" Type="http://schemas.openxmlformats.org/officeDocument/2006/relationships/hyperlink" Target="https://trends.builtwith.com/cdn/BootstrapCDN/Bangladesh" TargetMode="External"/><Relationship Id="rId9" Type="http://schemas.openxmlformats.org/officeDocument/2006/relationships/hyperlink" Target="https://trends.builtwith.com/cdn/CloudFlare/Bangladesh"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2413" y="4214191"/>
            <a:ext cx="9144000" cy="1066800"/>
          </a:xfrm>
        </p:spPr>
        <p:txBody>
          <a:bodyPr>
            <a:noAutofit/>
          </a:bodyPr>
          <a:lstStyle/>
          <a:p>
            <a:pPr algn="ctr"/>
            <a:endParaRPr lang="en-US" sz="2000" dirty="0" smtClean="0"/>
          </a:p>
          <a:p>
            <a:pPr algn="ctr"/>
            <a:r>
              <a:rPr lang="en-US" sz="2000" dirty="0" smtClean="0"/>
              <a:t>Submitted to: </a:t>
            </a:r>
            <a:r>
              <a:rPr lang="en-US" sz="2000" dirty="0" err="1"/>
              <a:t>Nabeel</a:t>
            </a:r>
            <a:r>
              <a:rPr lang="en-US" sz="2000" dirty="0"/>
              <a:t> Mohammed, PhD </a:t>
            </a:r>
            <a:endParaRPr lang="en-US" sz="2000" dirty="0" smtClean="0"/>
          </a:p>
          <a:p>
            <a:pPr algn="ctr"/>
            <a:endParaRPr lang="en-US" sz="2000" dirty="0"/>
          </a:p>
          <a:p>
            <a:pPr algn="ctr"/>
            <a:r>
              <a:rPr lang="en-US" sz="2000" dirty="0" smtClean="0"/>
              <a:t>Submitted by: </a:t>
            </a:r>
            <a:r>
              <a:rPr lang="en-US" sz="2000" dirty="0" err="1" smtClean="0"/>
              <a:t>Turzo</a:t>
            </a:r>
            <a:r>
              <a:rPr lang="en-US" sz="2000" dirty="0" smtClean="0"/>
              <a:t> Ahsan Sami (</a:t>
            </a:r>
            <a:r>
              <a:rPr lang="en-US" sz="2000" dirty="0" smtClean="0"/>
              <a:t>133014007)</a:t>
            </a:r>
          </a:p>
          <a:p>
            <a:pPr algn="ctr"/>
            <a:endParaRPr lang="en-US" sz="2000" dirty="0" smtClean="0"/>
          </a:p>
          <a:p>
            <a:pPr algn="ctr"/>
            <a:r>
              <a:rPr lang="en-US" sz="2000" dirty="0" smtClean="0"/>
              <a:t>As part of Homework of CSE 404 (Software Engineering) course at</a:t>
            </a:r>
          </a:p>
          <a:p>
            <a:pPr algn="ctr"/>
            <a:r>
              <a:rPr lang="en-US" sz="2000" dirty="0" smtClean="0"/>
              <a:t>University of Liberal Arts Bangladesh</a:t>
            </a:r>
          </a:p>
          <a:p>
            <a:pPr algn="ctr"/>
            <a:endParaRPr lang="en-US" sz="2000" dirty="0"/>
          </a:p>
        </p:txBody>
      </p:sp>
      <p:sp>
        <p:nvSpPr>
          <p:cNvPr id="2" name="Title 1"/>
          <p:cNvSpPr>
            <a:spLocks noGrp="1"/>
          </p:cNvSpPr>
          <p:nvPr>
            <p:ph type="ctrTitle"/>
          </p:nvPr>
        </p:nvSpPr>
        <p:spPr>
          <a:xfrm>
            <a:off x="1522413" y="457200"/>
            <a:ext cx="9144000" cy="3505200"/>
          </a:xfrm>
        </p:spPr>
        <p:txBody>
          <a:bodyPr/>
          <a:lstStyle/>
          <a:p>
            <a:pPr algn="ctr"/>
            <a:r>
              <a:rPr lang="en-US" sz="5400" dirty="0" smtClean="0"/>
              <a:t>Content Delivery Network</a:t>
            </a:r>
            <a:br>
              <a:rPr lang="en-US" sz="5400" dirty="0" smtClean="0"/>
            </a:br>
            <a:r>
              <a:rPr lang="en-US" sz="5400" dirty="0" smtClean="0"/>
              <a:t/>
            </a:r>
            <a:br>
              <a:rPr lang="en-US" sz="5400" dirty="0" smtClean="0"/>
            </a:br>
            <a:r>
              <a:rPr lang="en-US" sz="5400" dirty="0" err="1"/>
              <a:t>ক</a:t>
            </a:r>
            <a:r>
              <a:rPr lang="en-US" sz="5400" dirty="0" err="1" smtClean="0"/>
              <a:t>ন্টেন্ট</a:t>
            </a:r>
            <a:r>
              <a:rPr lang="en-US" sz="5400" dirty="0" smtClean="0"/>
              <a:t> </a:t>
            </a:r>
            <a:r>
              <a:rPr lang="en-US" sz="5400" dirty="0" err="1" smtClean="0"/>
              <a:t>ডেলিভারি</a:t>
            </a:r>
            <a:r>
              <a:rPr lang="en-US" sz="5400" dirty="0" smtClean="0"/>
              <a:t> </a:t>
            </a:r>
            <a:r>
              <a:rPr lang="en-US" sz="5400" dirty="0" err="1" smtClean="0"/>
              <a:t>নেটওয়ার্ক</a:t>
            </a:r>
            <a:r>
              <a:rPr lang="en-US" sz="5400" dirty="0" smtClean="0"/>
              <a:t> </a:t>
            </a:r>
            <a:endParaRPr lang="en-US" sz="5400" dirty="0"/>
          </a:p>
        </p:txBody>
      </p:sp>
    </p:spTree>
    <p:extLst>
      <p:ext uri="{BB962C8B-B14F-4D97-AF65-F5344CB8AC3E}">
        <p14:creationId xmlns:p14="http://schemas.microsoft.com/office/powerpoint/2010/main" val="296726669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10</a:t>
            </a:fld>
            <a:endParaRPr lang="en-US"/>
          </a:p>
        </p:txBody>
      </p:sp>
      <p:sp>
        <p:nvSpPr>
          <p:cNvPr id="5" name="Content Placeholder 4"/>
          <p:cNvSpPr>
            <a:spLocks noGrp="1"/>
          </p:cNvSpPr>
          <p:nvPr>
            <p:ph idx="1"/>
          </p:nvPr>
        </p:nvSpPr>
        <p:spPr/>
        <p:txBody>
          <a:bodyPr/>
          <a:lstStyle/>
          <a:p>
            <a:endParaRPr lang="bn-IN" dirty="0" smtClean="0"/>
          </a:p>
          <a:p>
            <a:r>
              <a:rPr lang="bn-IN" dirty="0" smtClean="0"/>
              <a:t>১ম পর্যায়ঃ স্ট্যাটিক ও ডাইনামিক ওয়েব কন্টেন্ট</a:t>
            </a:r>
          </a:p>
          <a:p>
            <a:endParaRPr lang="bn-IN" dirty="0"/>
          </a:p>
          <a:p>
            <a:r>
              <a:rPr lang="bn-IN" dirty="0" smtClean="0"/>
              <a:t>২য় পর্যায়ঃ ভিডিও অন ডিমান্ড, অডিও এবং ভিডিও স্ট্রিমিং</a:t>
            </a:r>
            <a:endParaRPr lang="en-US" dirty="0"/>
          </a:p>
        </p:txBody>
      </p:sp>
      <p:sp>
        <p:nvSpPr>
          <p:cNvPr id="6" name="Title 5"/>
          <p:cNvSpPr>
            <a:spLocks noGrp="1"/>
          </p:cNvSpPr>
          <p:nvPr>
            <p:ph type="title"/>
          </p:nvPr>
        </p:nvSpPr>
        <p:spPr/>
        <p:txBody>
          <a:bodyPr/>
          <a:lstStyle/>
          <a:p>
            <a:r>
              <a:rPr lang="en-US" dirty="0"/>
              <a:t>CDN</a:t>
            </a:r>
            <a:r>
              <a:rPr lang="bn-IN" dirty="0"/>
              <a:t> </a:t>
            </a:r>
            <a:r>
              <a:rPr lang="bn-IN" dirty="0" smtClean="0"/>
              <a:t>প্রজন্ম</a:t>
            </a:r>
            <a:endParaRPr lang="en-US" dirty="0"/>
          </a:p>
        </p:txBody>
      </p:sp>
    </p:spTree>
    <p:extLst>
      <p:ext uri="{BB962C8B-B14F-4D97-AF65-F5344CB8AC3E}">
        <p14:creationId xmlns:p14="http://schemas.microsoft.com/office/powerpoint/2010/main" val="25326683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11</a:t>
            </a:fld>
            <a:endParaRPr lang="en-US"/>
          </a:p>
        </p:txBody>
      </p:sp>
      <p:sp>
        <p:nvSpPr>
          <p:cNvPr id="5" name="Content Placeholder 4"/>
          <p:cNvSpPr>
            <a:spLocks noGrp="1"/>
          </p:cNvSpPr>
          <p:nvPr>
            <p:ph idx="1"/>
          </p:nvPr>
        </p:nvSpPr>
        <p:spPr/>
        <p:txBody>
          <a:bodyPr>
            <a:normAutofit/>
          </a:bodyPr>
          <a:lstStyle/>
          <a:p>
            <a:r>
              <a:rPr lang="bn-IN" sz="2400" dirty="0" smtClean="0"/>
              <a:t>অনেক </a:t>
            </a:r>
            <a:r>
              <a:rPr lang="en-US" sz="2400" dirty="0" smtClean="0"/>
              <a:t>component</a:t>
            </a:r>
            <a:r>
              <a:rPr lang="bn-IN" sz="2400" dirty="0" smtClean="0"/>
              <a:t> এর সমন্বয়ে তৈরী </a:t>
            </a:r>
            <a:r>
              <a:rPr lang="en-US" sz="2400" dirty="0" smtClean="0"/>
              <a:t>Complex</a:t>
            </a:r>
            <a:r>
              <a:rPr lang="bn-IN" sz="2400" dirty="0" smtClean="0"/>
              <a:t> </a:t>
            </a:r>
            <a:r>
              <a:rPr lang="en-US" sz="2400" dirty="0" smtClean="0"/>
              <a:t>system</a:t>
            </a:r>
          </a:p>
          <a:p>
            <a:endParaRPr lang="bn-IN" sz="2400" dirty="0" smtClean="0"/>
          </a:p>
          <a:p>
            <a:pPr marL="0" indent="0">
              <a:buNone/>
            </a:pPr>
            <a:endParaRPr lang="bn-IN" sz="2400" dirty="0" smtClean="0"/>
          </a:p>
          <a:p>
            <a:pPr marL="0" indent="0">
              <a:buNone/>
            </a:pPr>
            <a:endParaRPr lang="bn-IN" sz="2400" dirty="0" smtClean="0"/>
          </a:p>
          <a:p>
            <a:endParaRPr lang="en-US" sz="2400" dirty="0"/>
          </a:p>
        </p:txBody>
      </p:sp>
      <p:sp>
        <p:nvSpPr>
          <p:cNvPr id="6" name="Title 5"/>
          <p:cNvSpPr>
            <a:spLocks noGrp="1"/>
          </p:cNvSpPr>
          <p:nvPr>
            <p:ph type="title"/>
          </p:nvPr>
        </p:nvSpPr>
        <p:spPr/>
        <p:txBody>
          <a:bodyPr/>
          <a:lstStyle/>
          <a:p>
            <a:pPr lvl="0"/>
            <a:r>
              <a:rPr lang="en-US" dirty="0"/>
              <a:t>CDN</a:t>
            </a:r>
            <a:r>
              <a:rPr lang="bn-IN" dirty="0"/>
              <a:t> </a:t>
            </a:r>
            <a:r>
              <a:rPr lang="bn-IN" dirty="0" smtClean="0"/>
              <a:t>প্রযুক্তি</a:t>
            </a:r>
            <a:endParaRPr lang="en-US" dirty="0"/>
          </a:p>
        </p:txBody>
      </p:sp>
      <p:pic>
        <p:nvPicPr>
          <p:cNvPr id="9" name="Picture 8"/>
          <p:cNvPicPr>
            <a:picLocks noChangeAspect="1"/>
          </p:cNvPicPr>
          <p:nvPr/>
        </p:nvPicPr>
        <p:blipFill>
          <a:blip r:embed="rId2"/>
          <a:stretch>
            <a:fillRect/>
          </a:stretch>
        </p:blipFill>
        <p:spPr>
          <a:xfrm>
            <a:off x="3503612" y="2343150"/>
            <a:ext cx="4676775" cy="4152900"/>
          </a:xfrm>
          <a:prstGeom prst="rect">
            <a:avLst/>
          </a:prstGeom>
        </p:spPr>
      </p:pic>
    </p:spTree>
    <p:extLst>
      <p:ext uri="{BB962C8B-B14F-4D97-AF65-F5344CB8AC3E}">
        <p14:creationId xmlns:p14="http://schemas.microsoft.com/office/powerpoint/2010/main" val="332047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12</a:t>
            </a:fld>
            <a:endParaRPr lang="en-US"/>
          </a:p>
        </p:txBody>
      </p:sp>
      <p:sp>
        <p:nvSpPr>
          <p:cNvPr id="5" name="Content Placeholder 4"/>
          <p:cNvSpPr>
            <a:spLocks noGrp="1"/>
          </p:cNvSpPr>
          <p:nvPr>
            <p:ph idx="1"/>
          </p:nvPr>
        </p:nvSpPr>
        <p:spPr>
          <a:xfrm>
            <a:off x="1544016" y="1268411"/>
            <a:ext cx="9601200" cy="4191000"/>
          </a:xfrm>
        </p:spPr>
        <p:txBody>
          <a:bodyPr/>
          <a:lstStyle/>
          <a:p>
            <a:pPr marL="0" indent="0">
              <a:buNone/>
            </a:pPr>
            <a:r>
              <a:rPr lang="bn-IN" dirty="0" smtClean="0"/>
              <a:t> </a:t>
            </a:r>
            <a:endParaRPr lang="en-US" dirty="0" smtClean="0"/>
          </a:p>
          <a:p>
            <a:endParaRPr lang="bn-IN" dirty="0" smtClean="0"/>
          </a:p>
          <a:p>
            <a:r>
              <a:rPr lang="en-US" dirty="0" smtClean="0"/>
              <a:t>Origin server:</a:t>
            </a:r>
            <a:r>
              <a:rPr lang="bn-IN" dirty="0" smtClean="0"/>
              <a:t> এখানে জমা থাকে মূল তথ্য, যা অন্যত্র বিতরণ করা হবে</a:t>
            </a:r>
          </a:p>
          <a:p>
            <a:endParaRPr lang="bn-IN" dirty="0"/>
          </a:p>
          <a:p>
            <a:r>
              <a:rPr lang="en-US" dirty="0" smtClean="0"/>
              <a:t>Cache server: </a:t>
            </a:r>
            <a:r>
              <a:rPr lang="bn-IN" dirty="0" smtClean="0"/>
              <a:t>ডুপ্লিকেটেড সার্ভার</a:t>
            </a:r>
            <a:endParaRPr lang="en-US" dirty="0"/>
          </a:p>
        </p:txBody>
      </p:sp>
      <p:sp>
        <p:nvSpPr>
          <p:cNvPr id="6" name="Title 5"/>
          <p:cNvSpPr>
            <a:spLocks noGrp="1"/>
          </p:cNvSpPr>
          <p:nvPr>
            <p:ph type="title"/>
          </p:nvPr>
        </p:nvSpPr>
        <p:spPr/>
        <p:txBody>
          <a:bodyPr/>
          <a:lstStyle/>
          <a:p>
            <a:r>
              <a:rPr lang="en-US" dirty="0"/>
              <a:t>CDN</a:t>
            </a:r>
            <a:r>
              <a:rPr lang="bn-IN" dirty="0"/>
              <a:t> প্রযুক্তি</a:t>
            </a:r>
            <a:endParaRPr lang="en-US" dirty="0"/>
          </a:p>
        </p:txBody>
      </p:sp>
    </p:spTree>
    <p:extLst>
      <p:ext uri="{BB962C8B-B14F-4D97-AF65-F5344CB8AC3E}">
        <p14:creationId xmlns:p14="http://schemas.microsoft.com/office/powerpoint/2010/main" val="2956110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13</a:t>
            </a:fld>
            <a:endParaRPr lang="en-US"/>
          </a:p>
        </p:txBody>
      </p:sp>
      <p:sp>
        <p:nvSpPr>
          <p:cNvPr id="6" name="Title 5"/>
          <p:cNvSpPr>
            <a:spLocks noGrp="1"/>
          </p:cNvSpPr>
          <p:nvPr>
            <p:ph type="title"/>
          </p:nvPr>
        </p:nvSpPr>
        <p:spPr/>
        <p:txBody>
          <a:bodyPr/>
          <a:lstStyle/>
          <a:p>
            <a:r>
              <a:rPr lang="en-US" dirty="0"/>
              <a:t>CDN</a:t>
            </a:r>
            <a:r>
              <a:rPr lang="bn-IN" dirty="0"/>
              <a:t> প্রযুক্তি</a:t>
            </a:r>
            <a:endParaRPr lang="en-US" dirty="0"/>
          </a:p>
        </p:txBody>
      </p:sp>
      <p:pic>
        <p:nvPicPr>
          <p:cNvPr id="5122" name="Picture 2" descr="How a CDN wor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80484" y="1858617"/>
            <a:ext cx="468506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2961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14</a:t>
            </a:fld>
            <a:endParaRPr lang="en-US"/>
          </a:p>
        </p:txBody>
      </p:sp>
      <p:sp>
        <p:nvSpPr>
          <p:cNvPr id="5" name="Content Placeholder 4"/>
          <p:cNvSpPr>
            <a:spLocks noGrp="1"/>
          </p:cNvSpPr>
          <p:nvPr>
            <p:ph idx="1"/>
          </p:nvPr>
        </p:nvSpPr>
        <p:spPr/>
        <p:txBody>
          <a:bodyPr/>
          <a:lstStyle/>
          <a:p>
            <a:endParaRPr lang="bn-IN" dirty="0" smtClean="0"/>
          </a:p>
          <a:p>
            <a:r>
              <a:rPr lang="en-US" dirty="0"/>
              <a:t>CDN</a:t>
            </a:r>
            <a:r>
              <a:rPr lang="bn-IN" dirty="0"/>
              <a:t> </a:t>
            </a:r>
            <a:r>
              <a:rPr lang="bn-IN" dirty="0" smtClean="0"/>
              <a:t>মডেলের ২টা অংশ – </a:t>
            </a:r>
          </a:p>
          <a:p>
            <a:pPr lvl="1"/>
            <a:endParaRPr lang="bn-IN" dirty="0"/>
          </a:p>
          <a:p>
            <a:pPr lvl="1"/>
            <a:r>
              <a:rPr lang="bn-IN" dirty="0" smtClean="0"/>
              <a:t>এনকোডেড মিডিয়া</a:t>
            </a:r>
          </a:p>
          <a:p>
            <a:pPr lvl="1"/>
            <a:endParaRPr lang="bn-IN" dirty="0"/>
          </a:p>
          <a:p>
            <a:pPr lvl="1"/>
            <a:r>
              <a:rPr lang="bn-IN" dirty="0" smtClean="0"/>
              <a:t>মেটা ডেটা</a:t>
            </a:r>
          </a:p>
        </p:txBody>
      </p:sp>
      <p:sp>
        <p:nvSpPr>
          <p:cNvPr id="6" name="Title 5"/>
          <p:cNvSpPr>
            <a:spLocks noGrp="1"/>
          </p:cNvSpPr>
          <p:nvPr>
            <p:ph type="title"/>
          </p:nvPr>
        </p:nvSpPr>
        <p:spPr/>
        <p:txBody>
          <a:bodyPr/>
          <a:lstStyle/>
          <a:p>
            <a:r>
              <a:rPr lang="en-US" dirty="0"/>
              <a:t>CDN</a:t>
            </a:r>
            <a:r>
              <a:rPr lang="bn-IN" dirty="0"/>
              <a:t> প্রযুক্তি</a:t>
            </a:r>
            <a:endParaRPr lang="en-US" dirty="0"/>
          </a:p>
        </p:txBody>
      </p:sp>
    </p:spTree>
    <p:extLst>
      <p:ext uri="{BB962C8B-B14F-4D97-AF65-F5344CB8AC3E}">
        <p14:creationId xmlns:p14="http://schemas.microsoft.com/office/powerpoint/2010/main" val="41329803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15</a:t>
            </a:fld>
            <a:endParaRPr lang="en-US"/>
          </a:p>
        </p:txBody>
      </p:sp>
      <p:sp>
        <p:nvSpPr>
          <p:cNvPr id="5" name="Content Placeholder 4"/>
          <p:cNvSpPr>
            <a:spLocks noGrp="1"/>
          </p:cNvSpPr>
          <p:nvPr>
            <p:ph idx="1"/>
          </p:nvPr>
        </p:nvSpPr>
        <p:spPr/>
        <p:txBody>
          <a:bodyPr/>
          <a:lstStyle/>
          <a:p>
            <a:endParaRPr lang="bn-IN" dirty="0" smtClean="0"/>
          </a:p>
          <a:p>
            <a:r>
              <a:rPr lang="en-US" dirty="0"/>
              <a:t>CDN</a:t>
            </a:r>
            <a:r>
              <a:rPr lang="bn-IN" dirty="0"/>
              <a:t> </a:t>
            </a:r>
            <a:r>
              <a:rPr lang="bn-IN" dirty="0" smtClean="0"/>
              <a:t>মডেলের ৩টা এনটিটি – </a:t>
            </a:r>
          </a:p>
          <a:p>
            <a:pPr lvl="1"/>
            <a:endParaRPr lang="bn-IN" dirty="0"/>
          </a:p>
          <a:p>
            <a:pPr lvl="1"/>
            <a:r>
              <a:rPr lang="bn-IN" dirty="0" smtClean="0"/>
              <a:t>কনটেন্ট প্রোভাইডার</a:t>
            </a:r>
          </a:p>
          <a:p>
            <a:pPr lvl="1"/>
            <a:endParaRPr lang="bn-IN" dirty="0"/>
          </a:p>
          <a:p>
            <a:pPr lvl="1"/>
            <a:r>
              <a:rPr lang="en-US" dirty="0" smtClean="0"/>
              <a:t>CDN</a:t>
            </a:r>
            <a:r>
              <a:rPr lang="bn-IN" dirty="0" smtClean="0"/>
              <a:t> প্রোভাইডার</a:t>
            </a:r>
          </a:p>
          <a:p>
            <a:pPr lvl="1"/>
            <a:endParaRPr lang="bn-IN" dirty="0"/>
          </a:p>
          <a:p>
            <a:pPr lvl="1"/>
            <a:r>
              <a:rPr lang="en-US" dirty="0" smtClean="0"/>
              <a:t>End user </a:t>
            </a:r>
            <a:endParaRPr lang="bn-IN" dirty="0" smtClean="0"/>
          </a:p>
        </p:txBody>
      </p:sp>
      <p:sp>
        <p:nvSpPr>
          <p:cNvPr id="6" name="Title 5"/>
          <p:cNvSpPr>
            <a:spLocks noGrp="1"/>
          </p:cNvSpPr>
          <p:nvPr>
            <p:ph type="title"/>
          </p:nvPr>
        </p:nvSpPr>
        <p:spPr/>
        <p:txBody>
          <a:bodyPr/>
          <a:lstStyle/>
          <a:p>
            <a:r>
              <a:rPr lang="en-US" dirty="0"/>
              <a:t>CDN</a:t>
            </a:r>
            <a:r>
              <a:rPr lang="bn-IN" dirty="0"/>
              <a:t> প্রযুক্তি</a:t>
            </a:r>
            <a:endParaRPr lang="en-US" dirty="0"/>
          </a:p>
        </p:txBody>
      </p:sp>
    </p:spTree>
    <p:extLst>
      <p:ext uri="{BB962C8B-B14F-4D97-AF65-F5344CB8AC3E}">
        <p14:creationId xmlns:p14="http://schemas.microsoft.com/office/powerpoint/2010/main" val="58544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rchitectural Component of CDN4 main component:-1. Original server2. Distribution System3. Request Routing System4. Accou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1089" y="2676525"/>
            <a:ext cx="6076950" cy="341947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16</a:t>
            </a:fld>
            <a:endParaRPr lang="en-US"/>
          </a:p>
        </p:txBody>
      </p:sp>
      <p:sp>
        <p:nvSpPr>
          <p:cNvPr id="5" name="Content Placeholder 4"/>
          <p:cNvSpPr>
            <a:spLocks noGrp="1"/>
          </p:cNvSpPr>
          <p:nvPr>
            <p:ph idx="1"/>
          </p:nvPr>
        </p:nvSpPr>
        <p:spPr/>
        <p:txBody>
          <a:bodyPr/>
          <a:lstStyle/>
          <a:p>
            <a:endParaRPr lang="en-US" dirty="0" smtClean="0"/>
          </a:p>
          <a:p>
            <a:r>
              <a:rPr lang="en-US" dirty="0" smtClean="0"/>
              <a:t>CDN </a:t>
            </a:r>
            <a:r>
              <a:rPr lang="bn-IN" dirty="0" smtClean="0"/>
              <a:t>মডেলের ৪টা প্রধাণ নির্মাণ কম্পোনেন্টঃ</a:t>
            </a:r>
          </a:p>
          <a:p>
            <a:pPr lvl="1"/>
            <a:endParaRPr lang="bn-IN" dirty="0"/>
          </a:p>
          <a:p>
            <a:pPr lvl="1"/>
            <a:r>
              <a:rPr lang="bn-IN" dirty="0" smtClean="0"/>
              <a:t>অরিজিনাল সার্ভার</a:t>
            </a:r>
          </a:p>
          <a:p>
            <a:pPr lvl="1"/>
            <a:endParaRPr lang="bn-IN" dirty="0"/>
          </a:p>
          <a:p>
            <a:pPr lvl="1"/>
            <a:r>
              <a:rPr lang="bn-IN" dirty="0" smtClean="0"/>
              <a:t>ডিস্ট্রিবিউশন সিস্টেম</a:t>
            </a:r>
            <a:endParaRPr lang="bn-IN" dirty="0" smtClean="0">
              <a:solidFill>
                <a:srgbClr val="FF0000"/>
              </a:solidFill>
            </a:endParaRPr>
          </a:p>
          <a:p>
            <a:pPr lvl="1"/>
            <a:endParaRPr lang="bn-IN" dirty="0"/>
          </a:p>
          <a:p>
            <a:pPr lvl="1"/>
            <a:r>
              <a:rPr lang="bn-IN" dirty="0" smtClean="0"/>
              <a:t>রিকোয়েস্ট রাউটিং সিস্টেম</a:t>
            </a:r>
          </a:p>
          <a:p>
            <a:pPr lvl="1"/>
            <a:endParaRPr lang="bn-IN" dirty="0"/>
          </a:p>
          <a:p>
            <a:pPr lvl="1"/>
            <a:r>
              <a:rPr lang="bn-IN" dirty="0" smtClean="0"/>
              <a:t>একাউন্ট সিস্টেম</a:t>
            </a:r>
            <a:endParaRPr lang="en-US" dirty="0"/>
          </a:p>
        </p:txBody>
      </p:sp>
      <p:sp>
        <p:nvSpPr>
          <p:cNvPr id="6" name="Title 5"/>
          <p:cNvSpPr>
            <a:spLocks noGrp="1"/>
          </p:cNvSpPr>
          <p:nvPr>
            <p:ph type="title"/>
          </p:nvPr>
        </p:nvSpPr>
        <p:spPr/>
        <p:txBody>
          <a:bodyPr/>
          <a:lstStyle/>
          <a:p>
            <a:r>
              <a:rPr lang="en-US" dirty="0"/>
              <a:t>CDN</a:t>
            </a:r>
            <a:r>
              <a:rPr lang="bn-IN" dirty="0"/>
              <a:t> প্রযুক্তি</a:t>
            </a:r>
            <a:endParaRPr lang="en-US" dirty="0"/>
          </a:p>
        </p:txBody>
      </p:sp>
    </p:spTree>
    <p:extLst>
      <p:ext uri="{BB962C8B-B14F-4D97-AF65-F5344CB8AC3E}">
        <p14:creationId xmlns:p14="http://schemas.microsoft.com/office/powerpoint/2010/main" val="24024047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17</a:t>
            </a:fld>
            <a:endParaRPr lang="en-US"/>
          </a:p>
        </p:txBody>
      </p:sp>
      <p:sp>
        <p:nvSpPr>
          <p:cNvPr id="6" name="Title 5"/>
          <p:cNvSpPr>
            <a:spLocks noGrp="1"/>
          </p:cNvSpPr>
          <p:nvPr>
            <p:ph type="title"/>
          </p:nvPr>
        </p:nvSpPr>
        <p:spPr/>
        <p:txBody>
          <a:bodyPr/>
          <a:lstStyle/>
          <a:p>
            <a:r>
              <a:rPr lang="en-US" dirty="0" smtClean="0"/>
              <a:t>CDN</a:t>
            </a:r>
            <a:r>
              <a:rPr lang="bn-IN" dirty="0" smtClean="0"/>
              <a:t> নির্মাণকৌশল</a:t>
            </a:r>
            <a:endParaRPr lang="en-US" dirty="0"/>
          </a:p>
        </p:txBody>
      </p:sp>
      <p:sp>
        <p:nvSpPr>
          <p:cNvPr id="7" name="Content Placeholder 6"/>
          <p:cNvSpPr>
            <a:spLocks noGrp="1"/>
          </p:cNvSpPr>
          <p:nvPr>
            <p:ph idx="1"/>
          </p:nvPr>
        </p:nvSpPr>
        <p:spPr/>
        <p:txBody>
          <a:bodyPr>
            <a:normAutofit fontScale="85000" lnSpcReduction="10000"/>
          </a:bodyPr>
          <a:lstStyle/>
          <a:p>
            <a:endParaRPr lang="bn-IN" dirty="0" smtClean="0"/>
          </a:p>
          <a:p>
            <a:r>
              <a:rPr lang="bn-IN" sz="2200" dirty="0" smtClean="0"/>
              <a:t>৩টা প্রধাণ ব্লক- পাবলিশার, ইউজার, সিডিএন এর মধ্য দিয়ে ডেটার আদাণ প্রদাণ ঘটে।</a:t>
            </a:r>
          </a:p>
          <a:p>
            <a:endParaRPr lang="bn-IN" sz="2200" dirty="0" smtClean="0"/>
          </a:p>
          <a:p>
            <a:r>
              <a:rPr lang="bn-IN" sz="2200" dirty="0" smtClean="0"/>
              <a:t>পাবলিশারঃ নেটওয়ার্কের সার্ভিস গ্রহণকারী ইউজারের কাছে ডেটা প্রদাণ করে।</a:t>
            </a:r>
          </a:p>
          <a:p>
            <a:endParaRPr lang="bn-IN" sz="2200" dirty="0" smtClean="0"/>
          </a:p>
          <a:p>
            <a:r>
              <a:rPr lang="bn-IN" sz="2200" dirty="0" smtClean="0"/>
              <a:t>অথোরাইজঃ পাবলিশার সিডিএনকে পারমিশন দেয় ইউজারের কাছে ডেটা ডেলিভার করার জন্য। </a:t>
            </a:r>
          </a:p>
          <a:p>
            <a:endParaRPr lang="bn-IN" sz="2200" dirty="0" smtClean="0"/>
          </a:p>
          <a:p>
            <a:r>
              <a:rPr lang="bn-IN" sz="2200" dirty="0" smtClean="0"/>
              <a:t>রিপোর্টঃ পাবলিশার সিডিএন এর কাছে কী ধরণের সার্ভিস দেয়া হয়েছে সেসব উপাত্ত রিকোয়েস্ট করে।</a:t>
            </a:r>
          </a:p>
          <a:p>
            <a:pPr marL="0" indent="0">
              <a:buNone/>
            </a:pPr>
            <a:r>
              <a:rPr lang="bn-IN" dirty="0" smtClean="0"/>
              <a:t> </a:t>
            </a:r>
            <a:endParaRPr lang="en-US" dirty="0"/>
          </a:p>
        </p:txBody>
      </p:sp>
    </p:spTree>
    <p:extLst>
      <p:ext uri="{BB962C8B-B14F-4D97-AF65-F5344CB8AC3E}">
        <p14:creationId xmlns:p14="http://schemas.microsoft.com/office/powerpoint/2010/main" val="3289957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18</a:t>
            </a:fld>
            <a:endParaRPr lang="en-US"/>
          </a:p>
        </p:txBody>
      </p:sp>
      <p:sp>
        <p:nvSpPr>
          <p:cNvPr id="6" name="Title 5"/>
          <p:cNvSpPr>
            <a:spLocks noGrp="1"/>
          </p:cNvSpPr>
          <p:nvPr>
            <p:ph type="title"/>
          </p:nvPr>
        </p:nvSpPr>
        <p:spPr/>
        <p:txBody>
          <a:bodyPr/>
          <a:lstStyle/>
          <a:p>
            <a:r>
              <a:rPr lang="en-US" dirty="0" smtClean="0"/>
              <a:t>CDN</a:t>
            </a:r>
            <a:r>
              <a:rPr lang="bn-IN" dirty="0" smtClean="0"/>
              <a:t> নির্মাণকৌশল</a:t>
            </a:r>
            <a:endParaRPr lang="en-US" dirty="0"/>
          </a:p>
        </p:txBody>
      </p:sp>
      <p:sp>
        <p:nvSpPr>
          <p:cNvPr id="7" name="Content Placeholder 6"/>
          <p:cNvSpPr>
            <a:spLocks noGrp="1"/>
          </p:cNvSpPr>
          <p:nvPr>
            <p:ph idx="1"/>
          </p:nvPr>
        </p:nvSpPr>
        <p:spPr>
          <a:xfrm>
            <a:off x="1527451" y="1626704"/>
            <a:ext cx="9601200" cy="4191000"/>
          </a:xfrm>
        </p:spPr>
        <p:txBody>
          <a:bodyPr>
            <a:normAutofit/>
          </a:bodyPr>
          <a:lstStyle/>
          <a:p>
            <a:endParaRPr lang="bn-IN" dirty="0" smtClean="0"/>
          </a:p>
          <a:p>
            <a:r>
              <a:rPr lang="bn-IN" dirty="0" smtClean="0"/>
              <a:t>অরিজিনঃ পাবলিশার সিডিএনকে ডেটার মূলকপি দেয়।</a:t>
            </a:r>
          </a:p>
          <a:p>
            <a:endParaRPr lang="bn-IN" dirty="0" smtClean="0"/>
          </a:p>
          <a:p>
            <a:r>
              <a:rPr lang="bn-IN" dirty="0" smtClean="0"/>
              <a:t>ডেটা বা কনটেন্টঃ ডিজিটাল তথ্য যা পাবলিশার নিজে তৈরী করেছে অথবা লাইসেন্স পেয়েছে ইউজারদের মধ্যে বিতরণ করার </a:t>
            </a:r>
          </a:p>
          <a:p>
            <a:endParaRPr lang="bn-IN" dirty="0" smtClean="0"/>
          </a:p>
          <a:p>
            <a:r>
              <a:rPr lang="bn-IN" dirty="0" smtClean="0"/>
              <a:t>রিকোয়েস্টঃ পাবলিশার ইউজারকে নির্দেশ দেয় সিডিএন এর কাছ থেকে ডেটা গ্রহণ করার </a:t>
            </a:r>
          </a:p>
          <a:p>
            <a:endParaRPr lang="bn-IN" dirty="0"/>
          </a:p>
          <a:p>
            <a:r>
              <a:rPr lang="bn-IN" dirty="0" smtClean="0"/>
              <a:t>ডেলিভারঃ সিডিএন ইউজারকে ডেটা প্রদাণ করে পাবলিশারের কাছ থেকে পারমিশন পেয়ে</a:t>
            </a:r>
            <a:endParaRPr lang="en-US" dirty="0"/>
          </a:p>
        </p:txBody>
      </p:sp>
    </p:spTree>
    <p:extLst>
      <p:ext uri="{BB962C8B-B14F-4D97-AF65-F5344CB8AC3E}">
        <p14:creationId xmlns:p14="http://schemas.microsoft.com/office/powerpoint/2010/main" val="381859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19</a:t>
            </a:fld>
            <a:endParaRPr lang="en-US"/>
          </a:p>
        </p:txBody>
      </p:sp>
      <p:sp>
        <p:nvSpPr>
          <p:cNvPr id="6" name="Title 5"/>
          <p:cNvSpPr>
            <a:spLocks noGrp="1"/>
          </p:cNvSpPr>
          <p:nvPr>
            <p:ph type="title"/>
          </p:nvPr>
        </p:nvSpPr>
        <p:spPr/>
        <p:txBody>
          <a:bodyPr/>
          <a:lstStyle/>
          <a:p>
            <a:r>
              <a:rPr lang="en-US" dirty="0"/>
              <a:t>CDN</a:t>
            </a:r>
            <a:r>
              <a:rPr lang="bn-IN" dirty="0"/>
              <a:t> নির্মাণকৌশল</a:t>
            </a:r>
            <a:endParaRPr lang="en-US" dirty="0"/>
          </a:p>
        </p:txBody>
      </p:sp>
      <p:pic>
        <p:nvPicPr>
          <p:cNvPr id="7170" name="Picture 2" descr="CDN Architecture&#10;&#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28941" y="1676400"/>
            <a:ext cx="5988143"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707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pPr lvl="0"/>
            <a:r>
              <a:rPr lang="en-US" dirty="0" smtClean="0"/>
              <a:t>CDN</a:t>
            </a:r>
            <a:r>
              <a:rPr lang="bn-IN" dirty="0" smtClean="0"/>
              <a:t> কী?</a:t>
            </a:r>
          </a:p>
          <a:p>
            <a:pPr lvl="0"/>
            <a:r>
              <a:rPr lang="en-US" dirty="0" smtClean="0"/>
              <a:t>CDN</a:t>
            </a:r>
            <a:r>
              <a:rPr lang="bn-IN" dirty="0" smtClean="0"/>
              <a:t> এর</a:t>
            </a:r>
            <a:r>
              <a:rPr lang="en-US" dirty="0" smtClean="0"/>
              <a:t> Challenges</a:t>
            </a:r>
            <a:endParaRPr lang="bn-IN" dirty="0" smtClean="0"/>
          </a:p>
          <a:p>
            <a:pPr lvl="0"/>
            <a:r>
              <a:rPr lang="en-US" dirty="0" smtClean="0"/>
              <a:t>CDN</a:t>
            </a:r>
            <a:r>
              <a:rPr lang="bn-IN" dirty="0" smtClean="0"/>
              <a:t> এর প্রোভাইডারসমূহ</a:t>
            </a:r>
          </a:p>
          <a:p>
            <a:pPr lvl="0"/>
            <a:r>
              <a:rPr lang="en-US" dirty="0" smtClean="0"/>
              <a:t>CDN</a:t>
            </a:r>
            <a:r>
              <a:rPr lang="bn-IN" dirty="0" smtClean="0"/>
              <a:t> এর প্রজন্ম</a:t>
            </a:r>
            <a:endParaRPr lang="bn-IN" dirty="0" smtClean="0"/>
          </a:p>
          <a:p>
            <a:pPr lvl="0"/>
            <a:r>
              <a:rPr lang="en-US" dirty="0" smtClean="0"/>
              <a:t>CDN</a:t>
            </a:r>
            <a:r>
              <a:rPr lang="bn-IN" dirty="0" smtClean="0"/>
              <a:t> প্রযুক্তি</a:t>
            </a:r>
          </a:p>
          <a:p>
            <a:pPr lvl="0"/>
            <a:r>
              <a:rPr lang="en-US" dirty="0" smtClean="0"/>
              <a:t>CDN</a:t>
            </a:r>
            <a:r>
              <a:rPr lang="bn-IN" dirty="0" smtClean="0"/>
              <a:t> নির্মাণকৌশল</a:t>
            </a:r>
          </a:p>
          <a:p>
            <a:pPr lvl="0"/>
            <a:r>
              <a:rPr lang="en-US" dirty="0" smtClean="0"/>
              <a:t>CDN</a:t>
            </a:r>
            <a:r>
              <a:rPr lang="bn-IN" dirty="0" smtClean="0"/>
              <a:t> ধরণ</a:t>
            </a:r>
          </a:p>
          <a:p>
            <a:pPr lvl="0"/>
            <a:r>
              <a:rPr lang="bn-IN" dirty="0" smtClean="0"/>
              <a:t>বাংলাদেশে ব্যাবহৃত </a:t>
            </a:r>
            <a:r>
              <a:rPr lang="en-US" dirty="0" smtClean="0"/>
              <a:t>CDN</a:t>
            </a:r>
            <a:endParaRPr lang="bn-IN" dirty="0" smtClean="0"/>
          </a:p>
          <a:p>
            <a:pPr lvl="0"/>
            <a:endParaRPr lang="bn-IN" dirty="0" smtClean="0"/>
          </a:p>
        </p:txBody>
      </p:sp>
      <p:sp>
        <p:nvSpPr>
          <p:cNvPr id="13" name="Title 12"/>
          <p:cNvSpPr>
            <a:spLocks noGrp="1"/>
          </p:cNvSpPr>
          <p:nvPr>
            <p:ph type="title"/>
          </p:nvPr>
        </p:nvSpPr>
        <p:spPr/>
        <p:txBody>
          <a:bodyPr/>
          <a:lstStyle/>
          <a:p>
            <a:r>
              <a:rPr lang="bn-IN" dirty="0" smtClean="0"/>
              <a:t>কনটেন্ট</a:t>
            </a:r>
            <a:endParaRPr lang="en-US" dirty="0"/>
          </a:p>
        </p:txBody>
      </p:sp>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2</a:t>
            </a:fld>
            <a:endParaRPr lang="en-US"/>
          </a:p>
        </p:txBody>
      </p:sp>
    </p:spTree>
    <p:extLst>
      <p:ext uri="{BB962C8B-B14F-4D97-AF65-F5344CB8AC3E}">
        <p14:creationId xmlns:p14="http://schemas.microsoft.com/office/powerpoint/2010/main" val="685996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20</a:t>
            </a:fld>
            <a:endParaRPr lang="en-US"/>
          </a:p>
        </p:txBody>
      </p:sp>
      <p:sp>
        <p:nvSpPr>
          <p:cNvPr id="5" name="Content Placeholder 4"/>
          <p:cNvSpPr>
            <a:spLocks noGrp="1"/>
          </p:cNvSpPr>
          <p:nvPr>
            <p:ph idx="1"/>
          </p:nvPr>
        </p:nvSpPr>
        <p:spPr/>
        <p:txBody>
          <a:bodyPr/>
          <a:lstStyle/>
          <a:p>
            <a:endParaRPr lang="bn-IN" dirty="0" smtClean="0"/>
          </a:p>
          <a:p>
            <a:r>
              <a:rPr lang="bn-IN" dirty="0" smtClean="0"/>
              <a:t>ডেলিভারি নোডঃ </a:t>
            </a:r>
          </a:p>
          <a:p>
            <a:pPr marL="0" indent="0">
              <a:buNone/>
            </a:pPr>
            <a:endParaRPr lang="bn-IN" dirty="0" smtClean="0"/>
          </a:p>
          <a:p>
            <a:pPr lvl="1"/>
            <a:r>
              <a:rPr lang="bn-IN" dirty="0" smtClean="0"/>
              <a:t>প্রধাণ কাজ ইউজারের কাছে ডেটা প্রদাণ করা।</a:t>
            </a:r>
          </a:p>
          <a:p>
            <a:pPr lvl="1"/>
            <a:endParaRPr lang="bn-IN" dirty="0" smtClean="0"/>
          </a:p>
          <a:p>
            <a:pPr lvl="1"/>
            <a:r>
              <a:rPr lang="bn-IN" dirty="0" smtClean="0"/>
              <a:t>এক বা একাধিক এপ্লিকেশন বা ডেটার ক্যাশ সংরক্ষণ করা।</a:t>
            </a:r>
          </a:p>
          <a:p>
            <a:pPr lvl="1"/>
            <a:endParaRPr lang="bn-IN" dirty="0"/>
          </a:p>
          <a:p>
            <a:pPr lvl="1"/>
            <a:r>
              <a:rPr lang="bn-IN" dirty="0" smtClean="0"/>
              <a:t>এন্ড ইউজারের যত কাছে সম্ভব দেলিভারি নোড স্থাপণ করা হয়।</a:t>
            </a:r>
          </a:p>
          <a:p>
            <a:endParaRPr lang="en-US" dirty="0"/>
          </a:p>
        </p:txBody>
      </p:sp>
      <p:sp>
        <p:nvSpPr>
          <p:cNvPr id="6" name="Title 5"/>
          <p:cNvSpPr>
            <a:spLocks noGrp="1"/>
          </p:cNvSpPr>
          <p:nvPr>
            <p:ph type="title"/>
          </p:nvPr>
        </p:nvSpPr>
        <p:spPr/>
        <p:txBody>
          <a:bodyPr/>
          <a:lstStyle/>
          <a:p>
            <a:r>
              <a:rPr lang="en-US" dirty="0"/>
              <a:t>CDN</a:t>
            </a:r>
            <a:r>
              <a:rPr lang="bn-IN" dirty="0"/>
              <a:t> নির্মাণকৌশল</a:t>
            </a:r>
            <a:endParaRPr lang="en-US" dirty="0"/>
          </a:p>
        </p:txBody>
      </p:sp>
    </p:spTree>
    <p:extLst>
      <p:ext uri="{BB962C8B-B14F-4D97-AF65-F5344CB8AC3E}">
        <p14:creationId xmlns:p14="http://schemas.microsoft.com/office/powerpoint/2010/main" val="20698480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21</a:t>
            </a:fld>
            <a:endParaRPr lang="en-US"/>
          </a:p>
        </p:txBody>
      </p:sp>
      <p:sp>
        <p:nvSpPr>
          <p:cNvPr id="5" name="Content Placeholder 4"/>
          <p:cNvSpPr>
            <a:spLocks noGrp="1"/>
          </p:cNvSpPr>
          <p:nvPr>
            <p:ph idx="1"/>
          </p:nvPr>
        </p:nvSpPr>
        <p:spPr/>
        <p:txBody>
          <a:bodyPr/>
          <a:lstStyle/>
          <a:p>
            <a:endParaRPr lang="bn-IN" dirty="0" smtClean="0"/>
          </a:p>
          <a:p>
            <a:r>
              <a:rPr lang="bn-IN" dirty="0" smtClean="0"/>
              <a:t>স্টোরেজ নোডঃ </a:t>
            </a:r>
          </a:p>
          <a:p>
            <a:pPr marL="0" indent="0">
              <a:buNone/>
            </a:pPr>
            <a:endParaRPr lang="bn-IN" dirty="0" smtClean="0"/>
          </a:p>
          <a:p>
            <a:pPr lvl="1"/>
            <a:r>
              <a:rPr lang="bn-IN" dirty="0" smtClean="0"/>
              <a:t>প্রধাণ কাজ ক্যাশ মেমোরির কাছে ডেটা প্রদাণ করা।</a:t>
            </a:r>
          </a:p>
          <a:p>
            <a:pPr lvl="1"/>
            <a:endParaRPr lang="bn-IN" dirty="0" smtClean="0"/>
          </a:p>
          <a:p>
            <a:pPr lvl="1"/>
            <a:r>
              <a:rPr lang="bn-IN" dirty="0" smtClean="0"/>
              <a:t>হায়ারার্কিকাল মডেলের মাধ্যমে নির্মাণ করা হয়। </a:t>
            </a:r>
          </a:p>
          <a:p>
            <a:pPr lvl="1"/>
            <a:endParaRPr lang="bn-IN" dirty="0"/>
          </a:p>
          <a:p>
            <a:pPr lvl="1"/>
            <a:r>
              <a:rPr lang="bn-IN" dirty="0" smtClean="0"/>
              <a:t>বিভিন্ন স্তরের ক্যাশিং এবং অরিজিন সার্ভারের প্রোটেকশন দেয়া হয়।</a:t>
            </a:r>
          </a:p>
          <a:p>
            <a:pPr lvl="1"/>
            <a:endParaRPr lang="bn-IN" dirty="0"/>
          </a:p>
          <a:p>
            <a:pPr lvl="1"/>
            <a:r>
              <a:rPr lang="bn-IN" dirty="0" smtClean="0"/>
              <a:t>প্রি-পাব্লিশিং সংরক্ষণের জন্যও ব্যাবহার করা যায়।</a:t>
            </a:r>
          </a:p>
          <a:p>
            <a:endParaRPr lang="en-US" dirty="0"/>
          </a:p>
        </p:txBody>
      </p:sp>
      <p:sp>
        <p:nvSpPr>
          <p:cNvPr id="6" name="Title 5"/>
          <p:cNvSpPr>
            <a:spLocks noGrp="1"/>
          </p:cNvSpPr>
          <p:nvPr>
            <p:ph type="title"/>
          </p:nvPr>
        </p:nvSpPr>
        <p:spPr/>
        <p:txBody>
          <a:bodyPr/>
          <a:lstStyle/>
          <a:p>
            <a:r>
              <a:rPr lang="en-US" dirty="0"/>
              <a:t>CDN</a:t>
            </a:r>
            <a:r>
              <a:rPr lang="bn-IN" dirty="0"/>
              <a:t> নির্মাণকৌশল</a:t>
            </a:r>
            <a:endParaRPr lang="en-US" dirty="0"/>
          </a:p>
        </p:txBody>
      </p:sp>
    </p:spTree>
    <p:extLst>
      <p:ext uri="{BB962C8B-B14F-4D97-AF65-F5344CB8AC3E}">
        <p14:creationId xmlns:p14="http://schemas.microsoft.com/office/powerpoint/2010/main" val="205165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22</a:t>
            </a:fld>
            <a:endParaRPr lang="en-US"/>
          </a:p>
        </p:txBody>
      </p:sp>
      <p:sp>
        <p:nvSpPr>
          <p:cNvPr id="5" name="Content Placeholder 4"/>
          <p:cNvSpPr>
            <a:spLocks noGrp="1"/>
          </p:cNvSpPr>
          <p:nvPr>
            <p:ph idx="1"/>
          </p:nvPr>
        </p:nvSpPr>
        <p:spPr/>
        <p:txBody>
          <a:bodyPr/>
          <a:lstStyle/>
          <a:p>
            <a:endParaRPr lang="bn-IN" dirty="0" smtClean="0"/>
          </a:p>
          <a:p>
            <a:r>
              <a:rPr lang="bn-IN" dirty="0" smtClean="0"/>
              <a:t>অরিজিন নোডঃ </a:t>
            </a:r>
          </a:p>
          <a:p>
            <a:pPr marL="0" indent="0">
              <a:buNone/>
            </a:pPr>
            <a:endParaRPr lang="bn-IN" dirty="0" smtClean="0"/>
          </a:p>
          <a:p>
            <a:pPr lvl="1"/>
            <a:r>
              <a:rPr lang="bn-IN" dirty="0" smtClean="0"/>
              <a:t>ডেটার মূল সংরক্ষণ স্থান।</a:t>
            </a:r>
          </a:p>
          <a:p>
            <a:pPr lvl="1"/>
            <a:endParaRPr lang="bn-IN" dirty="0" smtClean="0"/>
          </a:p>
          <a:p>
            <a:pPr lvl="1"/>
            <a:r>
              <a:rPr lang="bn-IN" dirty="0" smtClean="0"/>
              <a:t>কন্টেন্ট মালিকের মূল নেটওয়ার্কের মধ্যেই স্থাপিত হয় সাধারণত। </a:t>
            </a:r>
          </a:p>
          <a:p>
            <a:pPr lvl="1"/>
            <a:endParaRPr lang="bn-IN" dirty="0"/>
          </a:p>
          <a:p>
            <a:pPr lvl="1"/>
            <a:r>
              <a:rPr lang="bn-IN" dirty="0" smtClean="0"/>
              <a:t>একাধিক অরিজিন নোডের মাধ্যমে স্ক্যালাবিলিটি ও রেজিলিয়েন্ট সিস্টেম নির্মাণ সম্ভব।</a:t>
            </a:r>
          </a:p>
          <a:p>
            <a:endParaRPr lang="en-US" dirty="0"/>
          </a:p>
        </p:txBody>
      </p:sp>
      <p:sp>
        <p:nvSpPr>
          <p:cNvPr id="6" name="Title 5"/>
          <p:cNvSpPr>
            <a:spLocks noGrp="1"/>
          </p:cNvSpPr>
          <p:nvPr>
            <p:ph type="title"/>
          </p:nvPr>
        </p:nvSpPr>
        <p:spPr/>
        <p:txBody>
          <a:bodyPr/>
          <a:lstStyle/>
          <a:p>
            <a:r>
              <a:rPr lang="en-US" dirty="0"/>
              <a:t>CDN</a:t>
            </a:r>
            <a:r>
              <a:rPr lang="bn-IN" dirty="0"/>
              <a:t> নির্মাণকৌশল</a:t>
            </a:r>
            <a:endParaRPr lang="en-US" dirty="0"/>
          </a:p>
        </p:txBody>
      </p:sp>
    </p:spTree>
    <p:extLst>
      <p:ext uri="{BB962C8B-B14F-4D97-AF65-F5344CB8AC3E}">
        <p14:creationId xmlns:p14="http://schemas.microsoft.com/office/powerpoint/2010/main" val="201144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23</a:t>
            </a:fld>
            <a:endParaRPr lang="en-US"/>
          </a:p>
        </p:txBody>
      </p:sp>
      <p:sp>
        <p:nvSpPr>
          <p:cNvPr id="5" name="Content Placeholder 4"/>
          <p:cNvSpPr>
            <a:spLocks noGrp="1"/>
          </p:cNvSpPr>
          <p:nvPr>
            <p:ph idx="1"/>
          </p:nvPr>
        </p:nvSpPr>
        <p:spPr/>
        <p:txBody>
          <a:bodyPr>
            <a:normAutofit/>
          </a:bodyPr>
          <a:lstStyle/>
          <a:p>
            <a:endParaRPr lang="bn-IN" dirty="0" smtClean="0"/>
          </a:p>
          <a:p>
            <a:r>
              <a:rPr lang="bn-IN" dirty="0" smtClean="0"/>
              <a:t>কনট্রোল নোডঃ </a:t>
            </a:r>
          </a:p>
          <a:p>
            <a:pPr marL="0" indent="0">
              <a:buNone/>
            </a:pPr>
            <a:endParaRPr lang="bn-IN" dirty="0" smtClean="0"/>
          </a:p>
          <a:p>
            <a:pPr lvl="1"/>
            <a:r>
              <a:rPr lang="bn-IN" dirty="0" smtClean="0"/>
              <a:t>প্রধাণ কাজ হল- </a:t>
            </a:r>
          </a:p>
          <a:p>
            <a:pPr lvl="2"/>
            <a:r>
              <a:rPr lang="bn-IN" dirty="0" smtClean="0"/>
              <a:t>ম্যানেজমেন্ট</a:t>
            </a:r>
          </a:p>
          <a:p>
            <a:pPr lvl="2"/>
            <a:r>
              <a:rPr lang="bn-IN" dirty="0" smtClean="0"/>
              <a:t>রাউটিং</a:t>
            </a:r>
          </a:p>
          <a:p>
            <a:pPr lvl="2"/>
            <a:r>
              <a:rPr lang="bn-IN" dirty="0" smtClean="0"/>
              <a:t>সিডিএন মনিটোরিং</a:t>
            </a:r>
          </a:p>
          <a:p>
            <a:pPr lvl="2"/>
            <a:r>
              <a:rPr lang="bn-IN" dirty="0" smtClean="0"/>
              <a:t>নেটওয়ার্ক অপাএশন সেন্টার ইন্টেগ্রাশানের প্রধাণ মাধ্যম</a:t>
            </a:r>
          </a:p>
          <a:p>
            <a:pPr lvl="2"/>
            <a:endParaRPr lang="bn-IN" dirty="0" smtClean="0"/>
          </a:p>
        </p:txBody>
      </p:sp>
      <p:sp>
        <p:nvSpPr>
          <p:cNvPr id="6" name="Title 5"/>
          <p:cNvSpPr>
            <a:spLocks noGrp="1"/>
          </p:cNvSpPr>
          <p:nvPr>
            <p:ph type="title"/>
          </p:nvPr>
        </p:nvSpPr>
        <p:spPr/>
        <p:txBody>
          <a:bodyPr/>
          <a:lstStyle/>
          <a:p>
            <a:r>
              <a:rPr lang="en-US" dirty="0"/>
              <a:t>CDN</a:t>
            </a:r>
            <a:r>
              <a:rPr lang="bn-IN" dirty="0"/>
              <a:t> নির্মাণকৌশল</a:t>
            </a:r>
            <a:endParaRPr lang="en-US" dirty="0"/>
          </a:p>
        </p:txBody>
      </p:sp>
    </p:spTree>
    <p:extLst>
      <p:ext uri="{BB962C8B-B14F-4D97-AF65-F5344CB8AC3E}">
        <p14:creationId xmlns:p14="http://schemas.microsoft.com/office/powerpoint/2010/main" val="172924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ontd..&#10;&#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938" y="1147762"/>
            <a:ext cx="6692256" cy="502443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24</a:t>
            </a:fld>
            <a:endParaRPr lang="en-US"/>
          </a:p>
        </p:txBody>
      </p:sp>
      <p:sp>
        <p:nvSpPr>
          <p:cNvPr id="6" name="Title 5"/>
          <p:cNvSpPr>
            <a:spLocks noGrp="1"/>
          </p:cNvSpPr>
          <p:nvPr>
            <p:ph type="title"/>
          </p:nvPr>
        </p:nvSpPr>
        <p:spPr>
          <a:solidFill>
            <a:schemeClr val="bg1"/>
          </a:solidFill>
        </p:spPr>
        <p:txBody>
          <a:bodyPr/>
          <a:lstStyle/>
          <a:p>
            <a:r>
              <a:rPr lang="en-US" dirty="0"/>
              <a:t>CDN</a:t>
            </a:r>
            <a:r>
              <a:rPr lang="bn-IN" dirty="0"/>
              <a:t> নির্মাণকৌশল</a:t>
            </a:r>
            <a:endParaRPr lang="en-US" dirty="0"/>
          </a:p>
        </p:txBody>
      </p:sp>
    </p:spTree>
    <p:extLst>
      <p:ext uri="{BB962C8B-B14F-4D97-AF65-F5344CB8AC3E}">
        <p14:creationId xmlns:p14="http://schemas.microsoft.com/office/powerpoint/2010/main" val="292651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25</a:t>
            </a:fld>
            <a:endParaRPr lang="en-US"/>
          </a:p>
        </p:txBody>
      </p:sp>
      <p:sp>
        <p:nvSpPr>
          <p:cNvPr id="5" name="Content Placeholder 4"/>
          <p:cNvSpPr>
            <a:spLocks noGrp="1"/>
          </p:cNvSpPr>
          <p:nvPr>
            <p:ph idx="1"/>
          </p:nvPr>
        </p:nvSpPr>
        <p:spPr/>
        <p:txBody>
          <a:bodyPr>
            <a:normAutofit/>
          </a:bodyPr>
          <a:lstStyle/>
          <a:p>
            <a:pPr algn="just"/>
            <a:endParaRPr lang="bn-IN" dirty="0" smtClean="0"/>
          </a:p>
          <a:p>
            <a:pPr marL="0" indent="0" algn="just">
              <a:buNone/>
            </a:pPr>
            <a:r>
              <a:rPr lang="en-US" dirty="0" smtClean="0"/>
              <a:t>Content </a:t>
            </a:r>
            <a:r>
              <a:rPr lang="en-US" dirty="0"/>
              <a:t>service </a:t>
            </a:r>
            <a:r>
              <a:rPr lang="en-US" dirty="0" smtClean="0"/>
              <a:t>protocols</a:t>
            </a:r>
            <a:endParaRPr lang="bn-IN" dirty="0" smtClean="0"/>
          </a:p>
          <a:p>
            <a:pPr marL="0" indent="0" algn="just">
              <a:buNone/>
            </a:pPr>
            <a:endParaRPr lang="en-US" dirty="0"/>
          </a:p>
          <a:p>
            <a:pPr algn="just"/>
            <a:r>
              <a:rPr lang="bn-IN" dirty="0" smtClean="0"/>
              <a:t>সিডিএন এর মাধ্যমে ডেটা সাপ্লাই করার জন্য বিভিন্ন ধরণের প্রোটোকল ডিজাইন করা হয়।</a:t>
            </a:r>
            <a:r>
              <a:rPr lang="bn-IN" dirty="0"/>
              <a:t> এ</a:t>
            </a:r>
            <a:r>
              <a:rPr lang="bn-IN" dirty="0" smtClean="0"/>
              <a:t>প্লিকেশন সার্ভার যুক্ত করার উন্মুক্ত স্ট্যান্ডার্ড প্রোভাইড করার জন্য</a:t>
            </a:r>
            <a:r>
              <a:rPr lang="en-US" dirty="0" smtClean="0"/>
              <a:t> Internet </a:t>
            </a:r>
            <a:r>
              <a:rPr lang="en-US" dirty="0"/>
              <a:t>Content Adaptation Protocol </a:t>
            </a:r>
            <a:r>
              <a:rPr lang="bn-IN" dirty="0" smtClean="0"/>
              <a:t>(</a:t>
            </a:r>
            <a:r>
              <a:rPr lang="en-US" dirty="0" smtClean="0"/>
              <a:t>ICAP</a:t>
            </a:r>
            <a:r>
              <a:rPr lang="bn-IN" dirty="0" smtClean="0"/>
              <a:t>)ডেভেলপ করা হয় ১৯৯০ সালে। সম্প্রতি</a:t>
            </a:r>
            <a:r>
              <a:rPr lang="en-US" dirty="0" smtClean="0"/>
              <a:t> </a:t>
            </a:r>
            <a:r>
              <a:rPr lang="en-US" dirty="0"/>
              <a:t>Open Pluggable Edge Services (OPES) </a:t>
            </a:r>
            <a:r>
              <a:rPr lang="bn-IN" dirty="0" smtClean="0"/>
              <a:t>প্রোটোকল নির্মাণ করা হয়েছে আরও দ্রুত ও নির্ভরযোগ্য তথ্য বিতরণের স্ট্যান্ডার্ড হিসেবে। </a:t>
            </a:r>
            <a:r>
              <a:rPr lang="en-US" dirty="0" smtClean="0"/>
              <a:t>E</a:t>
            </a:r>
            <a:endParaRPr lang="en-US" dirty="0"/>
          </a:p>
        </p:txBody>
      </p:sp>
      <p:sp>
        <p:nvSpPr>
          <p:cNvPr id="6" name="Title 5"/>
          <p:cNvSpPr>
            <a:spLocks noGrp="1"/>
          </p:cNvSpPr>
          <p:nvPr>
            <p:ph type="title"/>
          </p:nvPr>
        </p:nvSpPr>
        <p:spPr/>
        <p:txBody>
          <a:bodyPr/>
          <a:lstStyle/>
          <a:p>
            <a:r>
              <a:rPr lang="en-US" dirty="0"/>
              <a:t>CDN</a:t>
            </a:r>
            <a:r>
              <a:rPr lang="bn-IN" dirty="0"/>
              <a:t> ধরণ</a:t>
            </a:r>
            <a:endParaRPr lang="en-US" dirty="0"/>
          </a:p>
        </p:txBody>
      </p:sp>
    </p:spTree>
    <p:extLst>
      <p:ext uri="{BB962C8B-B14F-4D97-AF65-F5344CB8AC3E}">
        <p14:creationId xmlns:p14="http://schemas.microsoft.com/office/powerpoint/2010/main" val="464618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26</a:t>
            </a:fld>
            <a:endParaRPr lang="en-US"/>
          </a:p>
        </p:txBody>
      </p:sp>
      <p:sp>
        <p:nvSpPr>
          <p:cNvPr id="5" name="Content Placeholder 4"/>
          <p:cNvSpPr>
            <a:spLocks noGrp="1"/>
          </p:cNvSpPr>
          <p:nvPr>
            <p:ph idx="1"/>
          </p:nvPr>
        </p:nvSpPr>
        <p:spPr/>
        <p:txBody>
          <a:bodyPr/>
          <a:lstStyle/>
          <a:p>
            <a:endParaRPr lang="bn-IN" dirty="0" smtClean="0"/>
          </a:p>
          <a:p>
            <a:pPr marL="0" indent="0">
              <a:buNone/>
            </a:pPr>
            <a:r>
              <a:rPr lang="en-US" dirty="0" smtClean="0"/>
              <a:t>Peer-to-peer CDN</a:t>
            </a:r>
            <a:endParaRPr lang="bn-IN" dirty="0" smtClean="0"/>
          </a:p>
          <a:p>
            <a:pPr marL="0" indent="0">
              <a:buNone/>
            </a:pPr>
            <a:endParaRPr lang="en-US" dirty="0"/>
          </a:p>
          <a:p>
            <a:pPr algn="just"/>
            <a:r>
              <a:rPr lang="bn-IN" dirty="0" smtClean="0"/>
              <a:t>ক্লায়েন্টরা নিজেরাই কন্টেন্ট সাপ্লাই করে এবং নিজেদের মধ্যে কন্টেন্ট শেয়ার করে। ফলে সবসময়ই ডেটা সহজলোভ্য থাকে। ক্লায়েন্ট-সার্ভার মডেলের চেয়ে এই মডেল কমখরচের, কারণ ক্লায়েন্টরা নিজেরাই ডেটা হোস্ট হিসেবে কাজ করতে থাকে। তবে এক্ষেত্রে মূল তথ্যকে ওপেনসোর্স বা ফ্রি হতে হয়, কেননা পি২পি পদ্ধতিতে পেমেন্টের গেটওয়ে নাই।</a:t>
            </a:r>
            <a:endParaRPr lang="en-US" dirty="0" smtClean="0"/>
          </a:p>
        </p:txBody>
      </p:sp>
      <p:sp>
        <p:nvSpPr>
          <p:cNvPr id="6" name="Title 5"/>
          <p:cNvSpPr>
            <a:spLocks noGrp="1"/>
          </p:cNvSpPr>
          <p:nvPr>
            <p:ph type="title"/>
          </p:nvPr>
        </p:nvSpPr>
        <p:spPr/>
        <p:txBody>
          <a:bodyPr/>
          <a:lstStyle/>
          <a:p>
            <a:r>
              <a:rPr lang="en-US" dirty="0"/>
              <a:t>CDN</a:t>
            </a:r>
            <a:r>
              <a:rPr lang="bn-IN" dirty="0"/>
              <a:t> </a:t>
            </a:r>
            <a:r>
              <a:rPr lang="bn-IN" dirty="0" smtClean="0"/>
              <a:t>ধরণ</a:t>
            </a:r>
            <a:endParaRPr lang="en-US" dirty="0"/>
          </a:p>
        </p:txBody>
      </p:sp>
    </p:spTree>
    <p:extLst>
      <p:ext uri="{BB962C8B-B14F-4D97-AF65-F5344CB8AC3E}">
        <p14:creationId xmlns:p14="http://schemas.microsoft.com/office/powerpoint/2010/main" val="3205797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27</a:t>
            </a:fld>
            <a:endParaRPr lang="en-US"/>
          </a:p>
        </p:txBody>
      </p:sp>
      <p:sp>
        <p:nvSpPr>
          <p:cNvPr id="5" name="Content Placeholder 4"/>
          <p:cNvSpPr>
            <a:spLocks noGrp="1"/>
          </p:cNvSpPr>
          <p:nvPr>
            <p:ph idx="1"/>
          </p:nvPr>
        </p:nvSpPr>
        <p:spPr/>
        <p:txBody>
          <a:bodyPr/>
          <a:lstStyle/>
          <a:p>
            <a:endParaRPr lang="bn-IN" dirty="0" smtClean="0"/>
          </a:p>
          <a:p>
            <a:pPr marL="0" indent="0">
              <a:buNone/>
            </a:pPr>
            <a:r>
              <a:rPr lang="en-US" dirty="0" smtClean="0"/>
              <a:t>Private CDN</a:t>
            </a:r>
            <a:endParaRPr lang="bn-IN" dirty="0" smtClean="0"/>
          </a:p>
          <a:p>
            <a:pPr marL="0" indent="0">
              <a:buNone/>
            </a:pPr>
            <a:endParaRPr lang="bn-IN" dirty="0" smtClean="0"/>
          </a:p>
          <a:p>
            <a:r>
              <a:rPr lang="bn-IN" dirty="0" smtClean="0"/>
              <a:t>যখন পাবলিশার নিজেই সিডিএন তৈরী করে, তখন সেটাকে বলা হয় প্রাইভেট সিডিএন। প্রাইবেট সিডিএন এ </a:t>
            </a:r>
            <a:r>
              <a:rPr lang="en-US" dirty="0" smtClean="0"/>
              <a:t>POP </a:t>
            </a:r>
            <a:r>
              <a:rPr lang="bn-IN" dirty="0" smtClean="0"/>
              <a:t>(</a:t>
            </a:r>
            <a:r>
              <a:rPr lang="en-US" dirty="0" smtClean="0"/>
              <a:t>points </a:t>
            </a:r>
            <a:r>
              <a:rPr lang="en-US" dirty="0"/>
              <a:t>of </a:t>
            </a:r>
            <a:r>
              <a:rPr lang="en-US" dirty="0" smtClean="0"/>
              <a:t>presence</a:t>
            </a:r>
            <a:r>
              <a:rPr lang="bn-IN" dirty="0" smtClean="0"/>
              <a:t>) থাকে। </a:t>
            </a:r>
            <a:r>
              <a:rPr lang="en-US" dirty="0" smtClean="0"/>
              <a:t>POP</a:t>
            </a:r>
            <a:r>
              <a:rPr lang="bn-IN" dirty="0" smtClean="0"/>
              <a:t> কেবলমাত্র মালিকের কন্টেন্ট সংরক্ষণ ও বিতরণ করে। এগুলো ক্যাশিং সার্ভার, রিভার্স প্রক্সি বা এপ্লিকেশন ডেলিভারি কন্ট্রোলার হতে পারে।</a:t>
            </a:r>
            <a:endParaRPr lang="en-US" dirty="0"/>
          </a:p>
        </p:txBody>
      </p:sp>
      <p:sp>
        <p:nvSpPr>
          <p:cNvPr id="6" name="Title 5"/>
          <p:cNvSpPr>
            <a:spLocks noGrp="1"/>
          </p:cNvSpPr>
          <p:nvPr>
            <p:ph type="title"/>
          </p:nvPr>
        </p:nvSpPr>
        <p:spPr/>
        <p:txBody>
          <a:bodyPr/>
          <a:lstStyle/>
          <a:p>
            <a:r>
              <a:rPr lang="en-US" dirty="0"/>
              <a:t>CDN</a:t>
            </a:r>
            <a:r>
              <a:rPr lang="bn-IN" dirty="0"/>
              <a:t> ধরণ</a:t>
            </a:r>
            <a:endParaRPr lang="en-US" dirty="0"/>
          </a:p>
        </p:txBody>
      </p:sp>
    </p:spTree>
    <p:extLst>
      <p:ext uri="{BB962C8B-B14F-4D97-AF65-F5344CB8AC3E}">
        <p14:creationId xmlns:p14="http://schemas.microsoft.com/office/powerpoint/2010/main" val="40807366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28</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12038823"/>
              </p:ext>
            </p:extLst>
          </p:nvPr>
        </p:nvGraphicFramePr>
        <p:xfrm>
          <a:off x="1522413" y="1981201"/>
          <a:ext cx="9601200" cy="3771900"/>
        </p:xfrm>
        <a:graphic>
          <a:graphicData uri="http://schemas.openxmlformats.org/drawingml/2006/table">
            <a:tbl>
              <a:tblPr/>
              <a:tblGrid>
                <a:gridCol w="4800600"/>
                <a:gridCol w="4800600"/>
              </a:tblGrid>
              <a:tr h="480060">
                <a:tc>
                  <a:txBody>
                    <a:bodyPr/>
                    <a:lstStyle/>
                    <a:p>
                      <a:r>
                        <a:rPr lang="en-US" dirty="0" err="1">
                          <a:hlinkClick r:id="rId2"/>
                        </a:rPr>
                        <a:t>jQuery</a:t>
                      </a:r>
                      <a:r>
                        <a:rPr lang="en-US" dirty="0">
                          <a:hlinkClick r:id="rId2"/>
                        </a:rPr>
                        <a:t> CDN</a:t>
                      </a:r>
                      <a:endParaRPr lang="en-US" dirty="0"/>
                    </a:p>
                  </a:txBody>
                  <a:tcPr anchor="ctr">
                    <a:lnL>
                      <a:noFill/>
                    </a:lnL>
                    <a:lnR>
                      <a:noFill/>
                    </a:lnR>
                    <a:lnT>
                      <a:noFill/>
                    </a:lnT>
                    <a:lnB>
                      <a:noFill/>
                    </a:lnB>
                  </a:tcPr>
                </a:tc>
                <a:tc>
                  <a:txBody>
                    <a:bodyPr/>
                    <a:lstStyle/>
                    <a:p>
                      <a:r>
                        <a:rPr lang="en-US">
                          <a:hlinkClick r:id="rId2"/>
                        </a:rPr>
                        <a:t>56.95%</a:t>
                      </a:r>
                      <a:endParaRPr lang="en-US"/>
                    </a:p>
                  </a:txBody>
                  <a:tcPr anchor="ctr">
                    <a:lnL>
                      <a:noFill/>
                    </a:lnL>
                    <a:lnR>
                      <a:noFill/>
                    </a:lnR>
                    <a:lnT>
                      <a:noFill/>
                    </a:lnT>
                    <a:lnB>
                      <a:noFill/>
                    </a:lnB>
                  </a:tcPr>
                </a:tc>
              </a:tr>
              <a:tr h="0">
                <a:tc>
                  <a:txBody>
                    <a:bodyPr/>
                    <a:lstStyle/>
                    <a:p>
                      <a:r>
                        <a:rPr lang="en-US">
                          <a:hlinkClick r:id="rId3"/>
                        </a:rPr>
                        <a:t>AJAX Libraries API</a:t>
                      </a:r>
                      <a:endParaRPr lang="en-US" dirty="0"/>
                    </a:p>
                  </a:txBody>
                  <a:tcPr anchor="ctr">
                    <a:lnL>
                      <a:noFill/>
                    </a:lnL>
                    <a:lnR>
                      <a:noFill/>
                    </a:lnR>
                    <a:lnT>
                      <a:noFill/>
                    </a:lnT>
                    <a:lnB>
                      <a:noFill/>
                    </a:lnB>
                  </a:tcPr>
                </a:tc>
                <a:tc>
                  <a:txBody>
                    <a:bodyPr/>
                    <a:lstStyle/>
                    <a:p>
                      <a:r>
                        <a:rPr lang="en-US">
                          <a:hlinkClick r:id="rId3"/>
                        </a:rPr>
                        <a:t>15.87%</a:t>
                      </a:r>
                      <a:endParaRPr lang="en-US"/>
                    </a:p>
                  </a:txBody>
                  <a:tcPr anchor="ctr">
                    <a:lnL>
                      <a:noFill/>
                    </a:lnL>
                    <a:lnR>
                      <a:noFill/>
                    </a:lnR>
                    <a:lnT>
                      <a:noFill/>
                    </a:lnT>
                    <a:lnB>
                      <a:noFill/>
                    </a:lnB>
                  </a:tcPr>
                </a:tc>
              </a:tr>
              <a:tr h="0">
                <a:tc>
                  <a:txBody>
                    <a:bodyPr/>
                    <a:lstStyle/>
                    <a:p>
                      <a:r>
                        <a:rPr lang="en-US" dirty="0" err="1">
                          <a:hlinkClick r:id="rId4"/>
                        </a:rPr>
                        <a:t>BootstrapCDN</a:t>
                      </a:r>
                      <a:endParaRPr lang="en-US" dirty="0"/>
                    </a:p>
                  </a:txBody>
                  <a:tcPr anchor="ctr">
                    <a:lnL>
                      <a:noFill/>
                    </a:lnL>
                    <a:lnR>
                      <a:noFill/>
                    </a:lnR>
                    <a:lnT>
                      <a:noFill/>
                    </a:lnT>
                    <a:lnB>
                      <a:noFill/>
                    </a:lnB>
                  </a:tcPr>
                </a:tc>
                <a:tc>
                  <a:txBody>
                    <a:bodyPr/>
                    <a:lstStyle/>
                    <a:p>
                      <a:r>
                        <a:rPr lang="en-US">
                          <a:hlinkClick r:id="rId4"/>
                        </a:rPr>
                        <a:t>8.19%</a:t>
                      </a:r>
                      <a:endParaRPr lang="en-US"/>
                    </a:p>
                  </a:txBody>
                  <a:tcPr anchor="ctr">
                    <a:lnL>
                      <a:noFill/>
                    </a:lnL>
                    <a:lnR>
                      <a:noFill/>
                    </a:lnR>
                    <a:lnT>
                      <a:noFill/>
                    </a:lnT>
                    <a:lnB>
                      <a:noFill/>
                    </a:lnB>
                  </a:tcPr>
                </a:tc>
              </a:tr>
              <a:tr h="0">
                <a:tc>
                  <a:txBody>
                    <a:bodyPr/>
                    <a:lstStyle/>
                    <a:p>
                      <a:r>
                        <a:rPr lang="en-US">
                          <a:hlinkClick r:id="rId5"/>
                        </a:rPr>
                        <a:t>CDN JS</a:t>
                      </a:r>
                      <a:endParaRPr lang="en-US"/>
                    </a:p>
                  </a:txBody>
                  <a:tcPr anchor="ctr">
                    <a:lnL>
                      <a:noFill/>
                    </a:lnL>
                    <a:lnR>
                      <a:noFill/>
                    </a:lnR>
                    <a:lnT>
                      <a:noFill/>
                    </a:lnT>
                    <a:lnB>
                      <a:noFill/>
                    </a:lnB>
                  </a:tcPr>
                </a:tc>
                <a:tc>
                  <a:txBody>
                    <a:bodyPr/>
                    <a:lstStyle/>
                    <a:p>
                      <a:r>
                        <a:rPr lang="en-US">
                          <a:hlinkClick r:id="rId5"/>
                        </a:rPr>
                        <a:t>5.27%</a:t>
                      </a:r>
                      <a:endParaRPr lang="en-US"/>
                    </a:p>
                  </a:txBody>
                  <a:tcPr anchor="ctr">
                    <a:lnL>
                      <a:noFill/>
                    </a:lnL>
                    <a:lnR>
                      <a:noFill/>
                    </a:lnR>
                    <a:lnT>
                      <a:noFill/>
                    </a:lnT>
                    <a:lnB>
                      <a:noFill/>
                    </a:lnB>
                  </a:tcPr>
                </a:tc>
              </a:tr>
              <a:tr h="0">
                <a:tc>
                  <a:txBody>
                    <a:bodyPr/>
                    <a:lstStyle/>
                    <a:p>
                      <a:r>
                        <a:rPr lang="en-US">
                          <a:hlinkClick r:id="rId6"/>
                        </a:rPr>
                        <a:t>OSS CDN</a:t>
                      </a:r>
                      <a:endParaRPr lang="en-US"/>
                    </a:p>
                  </a:txBody>
                  <a:tcPr anchor="ctr">
                    <a:lnL>
                      <a:noFill/>
                    </a:lnL>
                    <a:lnR>
                      <a:noFill/>
                    </a:lnR>
                    <a:lnT>
                      <a:noFill/>
                    </a:lnT>
                    <a:lnB>
                      <a:noFill/>
                    </a:lnB>
                  </a:tcPr>
                </a:tc>
                <a:tc>
                  <a:txBody>
                    <a:bodyPr/>
                    <a:lstStyle/>
                    <a:p>
                      <a:r>
                        <a:rPr lang="en-US">
                          <a:hlinkClick r:id="rId6"/>
                        </a:rPr>
                        <a:t>5.02%</a:t>
                      </a:r>
                      <a:endParaRPr lang="en-US"/>
                    </a:p>
                  </a:txBody>
                  <a:tcPr anchor="ctr">
                    <a:lnL>
                      <a:noFill/>
                    </a:lnL>
                    <a:lnR>
                      <a:noFill/>
                    </a:lnR>
                    <a:lnT>
                      <a:noFill/>
                    </a:lnT>
                    <a:lnB>
                      <a:noFill/>
                    </a:lnB>
                  </a:tcPr>
                </a:tc>
              </a:tr>
              <a:tr h="0">
                <a:tc>
                  <a:txBody>
                    <a:bodyPr/>
                    <a:lstStyle/>
                    <a:p>
                      <a:r>
                        <a:rPr lang="en-US">
                          <a:hlinkClick r:id="rId7"/>
                        </a:rPr>
                        <a:t>CloudFront</a:t>
                      </a:r>
                      <a:endParaRPr lang="en-US"/>
                    </a:p>
                  </a:txBody>
                  <a:tcPr anchor="ctr">
                    <a:lnL>
                      <a:noFill/>
                    </a:lnL>
                    <a:lnR>
                      <a:noFill/>
                    </a:lnR>
                    <a:lnT>
                      <a:noFill/>
                    </a:lnT>
                    <a:lnB>
                      <a:noFill/>
                    </a:lnB>
                  </a:tcPr>
                </a:tc>
                <a:tc>
                  <a:txBody>
                    <a:bodyPr/>
                    <a:lstStyle/>
                    <a:p>
                      <a:r>
                        <a:rPr lang="en-US">
                          <a:hlinkClick r:id="rId7"/>
                        </a:rPr>
                        <a:t>2.73%</a:t>
                      </a:r>
                      <a:endParaRPr lang="en-US"/>
                    </a:p>
                  </a:txBody>
                  <a:tcPr anchor="ctr">
                    <a:lnL>
                      <a:noFill/>
                    </a:lnL>
                    <a:lnR>
                      <a:noFill/>
                    </a:lnR>
                    <a:lnT>
                      <a:noFill/>
                    </a:lnT>
                    <a:lnB>
                      <a:noFill/>
                    </a:lnB>
                  </a:tcPr>
                </a:tc>
              </a:tr>
              <a:tr h="0">
                <a:tc>
                  <a:txBody>
                    <a:bodyPr/>
                    <a:lstStyle/>
                    <a:p>
                      <a:r>
                        <a:rPr lang="en-US">
                          <a:hlinkClick r:id="rId8"/>
                        </a:rPr>
                        <a:t>WordPress Grid</a:t>
                      </a:r>
                      <a:endParaRPr lang="en-US"/>
                    </a:p>
                  </a:txBody>
                  <a:tcPr anchor="ctr">
                    <a:lnL>
                      <a:noFill/>
                    </a:lnL>
                    <a:lnR>
                      <a:noFill/>
                    </a:lnR>
                    <a:lnT>
                      <a:noFill/>
                    </a:lnT>
                    <a:lnB>
                      <a:noFill/>
                    </a:lnB>
                  </a:tcPr>
                </a:tc>
                <a:tc>
                  <a:txBody>
                    <a:bodyPr/>
                    <a:lstStyle/>
                    <a:p>
                      <a:r>
                        <a:rPr lang="en-US">
                          <a:hlinkClick r:id="rId8"/>
                        </a:rPr>
                        <a:t>2.15%</a:t>
                      </a:r>
                      <a:endParaRPr lang="en-US"/>
                    </a:p>
                  </a:txBody>
                  <a:tcPr anchor="ctr">
                    <a:lnL>
                      <a:noFill/>
                    </a:lnL>
                    <a:lnR>
                      <a:noFill/>
                    </a:lnR>
                    <a:lnT>
                      <a:noFill/>
                    </a:lnT>
                    <a:lnB>
                      <a:noFill/>
                    </a:lnB>
                  </a:tcPr>
                </a:tc>
              </a:tr>
              <a:tr h="0">
                <a:tc>
                  <a:txBody>
                    <a:bodyPr/>
                    <a:lstStyle/>
                    <a:p>
                      <a:r>
                        <a:rPr lang="en-US">
                          <a:hlinkClick r:id="rId9"/>
                        </a:rPr>
                        <a:t>CloudFlare</a:t>
                      </a:r>
                      <a:endParaRPr lang="en-US"/>
                    </a:p>
                  </a:txBody>
                  <a:tcPr anchor="ctr">
                    <a:lnL>
                      <a:noFill/>
                    </a:lnL>
                    <a:lnR>
                      <a:noFill/>
                    </a:lnR>
                    <a:lnT>
                      <a:noFill/>
                    </a:lnT>
                    <a:lnB>
                      <a:noFill/>
                    </a:lnB>
                  </a:tcPr>
                </a:tc>
                <a:tc>
                  <a:txBody>
                    <a:bodyPr/>
                    <a:lstStyle/>
                    <a:p>
                      <a:r>
                        <a:rPr lang="en-US">
                          <a:hlinkClick r:id="rId9"/>
                        </a:rPr>
                        <a:t>1.44%</a:t>
                      </a:r>
                      <a:endParaRPr lang="en-US"/>
                    </a:p>
                  </a:txBody>
                  <a:tcPr anchor="ctr">
                    <a:lnL>
                      <a:noFill/>
                    </a:lnL>
                    <a:lnR>
                      <a:noFill/>
                    </a:lnR>
                    <a:lnT>
                      <a:noFill/>
                    </a:lnT>
                    <a:lnB>
                      <a:noFill/>
                    </a:lnB>
                  </a:tcPr>
                </a:tc>
              </a:tr>
              <a:tr h="0">
                <a:tc>
                  <a:txBody>
                    <a:bodyPr/>
                    <a:lstStyle/>
                    <a:p>
                      <a:r>
                        <a:rPr lang="en-US">
                          <a:hlinkClick r:id="rId10"/>
                        </a:rPr>
                        <a:t>jsDelivr</a:t>
                      </a:r>
                      <a:endParaRPr lang="en-US"/>
                    </a:p>
                  </a:txBody>
                  <a:tcPr anchor="ctr">
                    <a:lnL>
                      <a:noFill/>
                    </a:lnL>
                    <a:lnR>
                      <a:noFill/>
                    </a:lnR>
                    <a:lnT>
                      <a:noFill/>
                    </a:lnT>
                    <a:lnB>
                      <a:noFill/>
                    </a:lnB>
                  </a:tcPr>
                </a:tc>
                <a:tc>
                  <a:txBody>
                    <a:bodyPr/>
                    <a:lstStyle/>
                    <a:p>
                      <a:r>
                        <a:rPr lang="en-US">
                          <a:hlinkClick r:id="rId10"/>
                        </a:rPr>
                        <a:t>0.51%</a:t>
                      </a:r>
                      <a:endParaRPr lang="en-US"/>
                    </a:p>
                  </a:txBody>
                  <a:tcPr anchor="ctr">
                    <a:lnL>
                      <a:noFill/>
                    </a:lnL>
                    <a:lnR>
                      <a:noFill/>
                    </a:lnR>
                    <a:lnT>
                      <a:noFill/>
                    </a:lnT>
                    <a:lnB>
                      <a:noFill/>
                    </a:lnB>
                  </a:tcPr>
                </a:tc>
              </a:tr>
              <a:tr h="0">
                <a:tc>
                  <a:txBody>
                    <a:bodyPr/>
                    <a:lstStyle/>
                    <a:p>
                      <a:r>
                        <a:rPr lang="en-US">
                          <a:hlinkClick r:id="rId11"/>
                        </a:rPr>
                        <a:t>Microsoft Ajax Content Delivery Network</a:t>
                      </a:r>
                      <a:endParaRPr lang="en-US"/>
                    </a:p>
                  </a:txBody>
                  <a:tcPr anchor="ctr">
                    <a:lnL>
                      <a:noFill/>
                    </a:lnL>
                    <a:lnR>
                      <a:noFill/>
                    </a:lnR>
                    <a:lnT>
                      <a:noFill/>
                    </a:lnT>
                    <a:lnB>
                      <a:noFill/>
                    </a:lnB>
                  </a:tcPr>
                </a:tc>
                <a:tc>
                  <a:txBody>
                    <a:bodyPr/>
                    <a:lstStyle/>
                    <a:p>
                      <a:r>
                        <a:rPr lang="en-US" dirty="0">
                          <a:hlinkClick r:id="rId11"/>
                        </a:rPr>
                        <a:t>0.34</a:t>
                      </a:r>
                      <a:r>
                        <a:rPr lang="en-US" dirty="0" smtClean="0">
                          <a:hlinkClick r:id="rId11"/>
                        </a:rPr>
                        <a:t>%</a:t>
                      </a:r>
                      <a:endParaRPr lang="en-US" dirty="0"/>
                    </a:p>
                  </a:txBody>
                  <a:tcPr anchor="ctr">
                    <a:lnL>
                      <a:noFill/>
                    </a:lnL>
                    <a:lnR>
                      <a:noFill/>
                    </a:lnR>
                    <a:lnT>
                      <a:noFill/>
                    </a:lnT>
                    <a:lnB>
                      <a:noFill/>
                    </a:lnB>
                  </a:tcPr>
                </a:tc>
              </a:tr>
            </a:tbl>
          </a:graphicData>
        </a:graphic>
      </p:graphicFrame>
      <p:sp>
        <p:nvSpPr>
          <p:cNvPr id="6" name="Title 5"/>
          <p:cNvSpPr>
            <a:spLocks noGrp="1"/>
          </p:cNvSpPr>
          <p:nvPr>
            <p:ph type="title"/>
          </p:nvPr>
        </p:nvSpPr>
        <p:spPr/>
        <p:txBody>
          <a:bodyPr/>
          <a:lstStyle/>
          <a:p>
            <a:r>
              <a:rPr lang="bn-IN" dirty="0" smtClean="0"/>
              <a:t>বাংলাদেশে ব্যাবহৃত </a:t>
            </a:r>
            <a:r>
              <a:rPr lang="en-US" dirty="0" smtClean="0"/>
              <a:t>CDN</a:t>
            </a:r>
            <a:br>
              <a:rPr lang="en-US" dirty="0" smtClean="0"/>
            </a:br>
            <a:r>
              <a:rPr lang="en-US" sz="1600" dirty="0"/>
              <a:t>source: https://trends.builtwith.com/cdn/country/Bangladesh</a:t>
            </a:r>
            <a:endParaRPr lang="en-US" dirty="0"/>
          </a:p>
        </p:txBody>
      </p:sp>
    </p:spTree>
    <p:extLst>
      <p:ext uri="{BB962C8B-B14F-4D97-AF65-F5344CB8AC3E}">
        <p14:creationId xmlns:p14="http://schemas.microsoft.com/office/powerpoint/2010/main" val="7625779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29</a:t>
            </a:fld>
            <a:endParaRPr lang="en-US"/>
          </a:p>
        </p:txBody>
      </p:sp>
      <p:sp>
        <p:nvSpPr>
          <p:cNvPr id="5" name="Content Placeholder 4"/>
          <p:cNvSpPr>
            <a:spLocks noGrp="1"/>
          </p:cNvSpPr>
          <p:nvPr>
            <p:ph idx="1"/>
          </p:nvPr>
        </p:nvSpPr>
        <p:spPr/>
        <p:txBody>
          <a:bodyPr/>
          <a:lstStyle/>
          <a:p>
            <a:r>
              <a:rPr lang="en-US" dirty="0"/>
              <a:t>https://en.wikipedia.org/wiki/Content_delivery_network#Content_service_protocols</a:t>
            </a:r>
            <a:endParaRPr lang="bn-IN" dirty="0" smtClean="0"/>
          </a:p>
          <a:p>
            <a:r>
              <a:rPr lang="en-US" dirty="0" smtClean="0"/>
              <a:t>https</a:t>
            </a:r>
            <a:r>
              <a:rPr lang="en-US" dirty="0"/>
              <a:t>://</a:t>
            </a:r>
            <a:r>
              <a:rPr lang="en-US" dirty="0" smtClean="0"/>
              <a:t>varvy.com/pagespeed/content-delivery-networks.html</a:t>
            </a:r>
            <a:endParaRPr lang="bn-IN" dirty="0" smtClean="0"/>
          </a:p>
          <a:p>
            <a:r>
              <a:rPr lang="en-US" dirty="0"/>
              <a:t>http://www.webperformancetoday.com/2013/06/12/11-faqs-content-delivery-networks-cdn-web-performance</a:t>
            </a:r>
            <a:r>
              <a:rPr lang="en-US" dirty="0" smtClean="0"/>
              <a:t>/</a:t>
            </a:r>
            <a:endParaRPr lang="bn-IN" dirty="0" smtClean="0"/>
          </a:p>
          <a:p>
            <a:r>
              <a:rPr lang="en-US" dirty="0"/>
              <a:t>CONTENT DELIVERY NETWORKS Course: Telecom Technologies Prepared By: - Shiv Kumar </a:t>
            </a:r>
            <a:r>
              <a:rPr lang="en-US" dirty="0" smtClean="0"/>
              <a:t>Pandey</a:t>
            </a:r>
            <a:r>
              <a:rPr lang="bn-IN" dirty="0" smtClean="0"/>
              <a:t>,</a:t>
            </a:r>
            <a:r>
              <a:rPr lang="en-US" dirty="0" smtClean="0"/>
              <a:t> </a:t>
            </a:r>
            <a:r>
              <a:rPr lang="en-US" dirty="0"/>
              <a:t>MIT School Of Telecom </a:t>
            </a:r>
            <a:endParaRPr lang="bn-IN" dirty="0" smtClean="0"/>
          </a:p>
          <a:p>
            <a:endParaRPr lang="bn-IN" dirty="0" smtClean="0"/>
          </a:p>
          <a:p>
            <a:endParaRPr lang="en-US" dirty="0"/>
          </a:p>
        </p:txBody>
      </p:sp>
      <p:sp>
        <p:nvSpPr>
          <p:cNvPr id="6" name="Title 5"/>
          <p:cNvSpPr>
            <a:spLocks noGrp="1"/>
          </p:cNvSpPr>
          <p:nvPr>
            <p:ph type="title"/>
          </p:nvPr>
        </p:nvSpPr>
        <p:spPr/>
        <p:txBody>
          <a:bodyPr/>
          <a:lstStyle/>
          <a:p>
            <a:r>
              <a:rPr lang="bn-IN" dirty="0" smtClean="0"/>
              <a:t>রেফারেন্সঃ</a:t>
            </a:r>
            <a:endParaRPr lang="en-US" dirty="0"/>
          </a:p>
        </p:txBody>
      </p:sp>
    </p:spTree>
    <p:extLst>
      <p:ext uri="{BB962C8B-B14F-4D97-AF65-F5344CB8AC3E}">
        <p14:creationId xmlns:p14="http://schemas.microsoft.com/office/powerpoint/2010/main" val="28680817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3</a:t>
            </a:fld>
            <a:endParaRPr lang="en-US"/>
          </a:p>
        </p:txBody>
      </p:sp>
      <p:sp>
        <p:nvSpPr>
          <p:cNvPr id="5" name="Content Placeholder 4"/>
          <p:cNvSpPr>
            <a:spLocks noGrp="1"/>
          </p:cNvSpPr>
          <p:nvPr>
            <p:ph idx="1"/>
          </p:nvPr>
        </p:nvSpPr>
        <p:spPr/>
        <p:txBody>
          <a:bodyPr>
            <a:normAutofit/>
          </a:bodyPr>
          <a:lstStyle/>
          <a:p>
            <a:endParaRPr lang="bn-IN" sz="2400" dirty="0" smtClean="0"/>
          </a:p>
          <a:p>
            <a:r>
              <a:rPr lang="bn-IN" sz="2400" dirty="0" smtClean="0"/>
              <a:t>অনেকগুলো মেশিনের সমষ্টি যারা ওয়েবের তথ্য প্রদাণ করে</a:t>
            </a:r>
          </a:p>
          <a:p>
            <a:pPr marL="0" indent="0">
              <a:buNone/>
            </a:pPr>
            <a:endParaRPr lang="bn-IN" sz="2400" dirty="0" smtClean="0"/>
          </a:p>
          <a:p>
            <a:r>
              <a:rPr lang="bn-IN" sz="2400" dirty="0" smtClean="0"/>
              <a:t>তথ্য স্ট্যাটিক অথবা ডাইনামিক হতে পারে</a:t>
            </a:r>
          </a:p>
          <a:p>
            <a:pPr marL="0" indent="0">
              <a:buNone/>
            </a:pPr>
            <a:endParaRPr lang="bn-IN" sz="2400" dirty="0" smtClean="0"/>
          </a:p>
          <a:p>
            <a:r>
              <a:rPr lang="bn-IN" sz="2400" dirty="0" smtClean="0"/>
              <a:t>ইন্টারনেটের পারফরম্যান্স বৃদ্ধি করা </a:t>
            </a:r>
            <a:r>
              <a:rPr lang="en-US" sz="2400" dirty="0"/>
              <a:t>CDN</a:t>
            </a:r>
            <a:r>
              <a:rPr lang="bn-IN" sz="2400" dirty="0" smtClean="0"/>
              <a:t> এর লক্ষ্য</a:t>
            </a:r>
          </a:p>
          <a:p>
            <a:endParaRPr lang="en-US" sz="2400" dirty="0"/>
          </a:p>
        </p:txBody>
      </p:sp>
      <p:sp>
        <p:nvSpPr>
          <p:cNvPr id="6" name="Title 5"/>
          <p:cNvSpPr>
            <a:spLocks noGrp="1"/>
          </p:cNvSpPr>
          <p:nvPr>
            <p:ph type="title"/>
          </p:nvPr>
        </p:nvSpPr>
        <p:spPr/>
        <p:txBody>
          <a:bodyPr/>
          <a:lstStyle/>
          <a:p>
            <a:pPr lvl="0"/>
            <a:r>
              <a:rPr lang="en-US" dirty="0"/>
              <a:t>CDN</a:t>
            </a:r>
            <a:r>
              <a:rPr lang="bn-IN" dirty="0"/>
              <a:t> কী</a:t>
            </a:r>
            <a:r>
              <a:rPr lang="bn-IN" dirty="0" smtClean="0"/>
              <a:t>?</a:t>
            </a:r>
            <a:endParaRPr lang="en-US" dirty="0"/>
          </a:p>
        </p:txBody>
      </p:sp>
    </p:spTree>
    <p:extLst>
      <p:ext uri="{BB962C8B-B14F-4D97-AF65-F5344CB8AC3E}">
        <p14:creationId xmlns:p14="http://schemas.microsoft.com/office/powerpoint/2010/main" val="32879087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30</a:t>
            </a:fld>
            <a:endParaRPr lang="en-US"/>
          </a:p>
        </p:txBody>
      </p:sp>
      <p:sp>
        <p:nvSpPr>
          <p:cNvPr id="5" name="Content Placeholder 4"/>
          <p:cNvSpPr>
            <a:spLocks noGrp="1"/>
          </p:cNvSpPr>
          <p:nvPr>
            <p:ph idx="1"/>
          </p:nvPr>
        </p:nvSpPr>
        <p:spPr/>
        <p:txBody>
          <a:bodyPr>
            <a:normAutofit/>
          </a:bodyPr>
          <a:lstStyle/>
          <a:p>
            <a:pPr marL="0" indent="0" algn="ctr">
              <a:buNone/>
            </a:pPr>
            <a:endParaRPr lang="bn-IN" sz="5400" dirty="0" smtClean="0"/>
          </a:p>
          <a:p>
            <a:pPr marL="0" indent="0" algn="ctr">
              <a:buNone/>
            </a:pPr>
            <a:endParaRPr lang="bn-IN" sz="5400" dirty="0"/>
          </a:p>
          <a:p>
            <a:pPr marL="0" indent="0" algn="ctr">
              <a:buNone/>
            </a:pPr>
            <a:r>
              <a:rPr lang="bn-IN" sz="5400" dirty="0" smtClean="0"/>
              <a:t>ধন্যবাদ</a:t>
            </a:r>
            <a:endParaRPr lang="en-US" sz="5400" dirty="0"/>
          </a:p>
        </p:txBody>
      </p:sp>
    </p:spTree>
    <p:extLst>
      <p:ext uri="{BB962C8B-B14F-4D97-AF65-F5344CB8AC3E}">
        <p14:creationId xmlns:p14="http://schemas.microsoft.com/office/powerpoint/2010/main" val="1058489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4</a:t>
            </a:fld>
            <a:endParaRPr lang="en-US"/>
          </a:p>
        </p:txBody>
      </p:sp>
      <p:sp>
        <p:nvSpPr>
          <p:cNvPr id="5" name="Content Placeholder 4"/>
          <p:cNvSpPr>
            <a:spLocks noGrp="1"/>
          </p:cNvSpPr>
          <p:nvPr>
            <p:ph idx="1"/>
          </p:nvPr>
        </p:nvSpPr>
        <p:spPr/>
        <p:txBody>
          <a:bodyPr>
            <a:normAutofit/>
          </a:bodyPr>
          <a:lstStyle/>
          <a:p>
            <a:endParaRPr lang="bn-IN" sz="2400" dirty="0" smtClean="0"/>
          </a:p>
          <a:p>
            <a:r>
              <a:rPr lang="bn-IN" sz="2400" dirty="0" smtClean="0"/>
              <a:t>পৃথিবীর বিভিন্ন স্থানে </a:t>
            </a:r>
            <a:r>
              <a:rPr lang="en-US" sz="2400" dirty="0" smtClean="0"/>
              <a:t>CDN</a:t>
            </a:r>
            <a:r>
              <a:rPr lang="bn-IN" sz="2400" dirty="0" smtClean="0"/>
              <a:t> সার্ভার স্থাপিত</a:t>
            </a:r>
          </a:p>
          <a:p>
            <a:endParaRPr lang="bn-IN" sz="2400" dirty="0"/>
          </a:p>
          <a:p>
            <a:r>
              <a:rPr lang="bn-IN" sz="2400" dirty="0"/>
              <a:t>বিভিন্ন </a:t>
            </a:r>
            <a:r>
              <a:rPr lang="en-US" sz="2400" dirty="0"/>
              <a:t>CDN</a:t>
            </a:r>
            <a:r>
              <a:rPr lang="bn-IN" sz="2400" dirty="0"/>
              <a:t> সার্ভারে তথ্য সংরক্ষণ করা </a:t>
            </a:r>
            <a:r>
              <a:rPr lang="bn-IN" sz="2400" dirty="0" smtClean="0"/>
              <a:t>হয়</a:t>
            </a:r>
          </a:p>
          <a:p>
            <a:pPr marL="0" indent="0">
              <a:buNone/>
            </a:pPr>
            <a:endParaRPr lang="bn-IN" sz="2400" dirty="0" smtClean="0"/>
          </a:p>
          <a:p>
            <a:r>
              <a:rPr lang="en-US" sz="2400" dirty="0" smtClean="0"/>
              <a:t>CDN</a:t>
            </a:r>
            <a:r>
              <a:rPr lang="bn-IN" sz="2400" dirty="0" smtClean="0"/>
              <a:t> সার্ভার নিকটবর্তী ব্যাবহারকারীর কাছে তথ্য পৌছে দেয়</a:t>
            </a:r>
          </a:p>
          <a:p>
            <a:pPr marL="0" indent="0">
              <a:buNone/>
            </a:pPr>
            <a:endParaRPr lang="bn-IN" sz="2400" dirty="0" smtClean="0"/>
          </a:p>
          <a:p>
            <a:endParaRPr lang="en-US" sz="2400" dirty="0"/>
          </a:p>
        </p:txBody>
      </p:sp>
      <p:sp>
        <p:nvSpPr>
          <p:cNvPr id="6" name="Title 5"/>
          <p:cNvSpPr>
            <a:spLocks noGrp="1"/>
          </p:cNvSpPr>
          <p:nvPr>
            <p:ph type="title"/>
          </p:nvPr>
        </p:nvSpPr>
        <p:spPr/>
        <p:txBody>
          <a:bodyPr/>
          <a:lstStyle/>
          <a:p>
            <a:pPr lvl="0"/>
            <a:r>
              <a:rPr lang="en-US" dirty="0"/>
              <a:t>CDN</a:t>
            </a:r>
            <a:r>
              <a:rPr lang="bn-IN" dirty="0"/>
              <a:t> কী</a:t>
            </a:r>
            <a:r>
              <a:rPr lang="bn-IN" dirty="0" smtClean="0"/>
              <a:t>?</a:t>
            </a:r>
            <a:endParaRPr lang="en-US" dirty="0"/>
          </a:p>
        </p:txBody>
      </p:sp>
    </p:spTree>
    <p:extLst>
      <p:ext uri="{BB962C8B-B14F-4D97-AF65-F5344CB8AC3E}">
        <p14:creationId xmlns:p14="http://schemas.microsoft.com/office/powerpoint/2010/main" val="2365176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5</a:t>
            </a:fld>
            <a:endParaRPr lang="en-US"/>
          </a:p>
        </p:txBody>
      </p:sp>
      <p:sp>
        <p:nvSpPr>
          <p:cNvPr id="5" name="Content Placeholder 4"/>
          <p:cNvSpPr>
            <a:spLocks noGrp="1"/>
          </p:cNvSpPr>
          <p:nvPr>
            <p:ph idx="1"/>
          </p:nvPr>
        </p:nvSpPr>
        <p:spPr/>
        <p:txBody>
          <a:bodyPr>
            <a:normAutofit/>
          </a:bodyPr>
          <a:lstStyle/>
          <a:p>
            <a:endParaRPr lang="bn-IN" sz="2400" dirty="0" smtClean="0"/>
          </a:p>
          <a:p>
            <a:r>
              <a:rPr lang="bn-IN" sz="2400" dirty="0" smtClean="0"/>
              <a:t>সার্ভিসের মান (</a:t>
            </a:r>
            <a:r>
              <a:rPr lang="en-US" sz="2400" dirty="0" err="1" smtClean="0"/>
              <a:t>QoS</a:t>
            </a:r>
            <a:r>
              <a:rPr lang="bn-IN" sz="2400" dirty="0" smtClean="0"/>
              <a:t>) অটুট রাখা </a:t>
            </a:r>
            <a:r>
              <a:rPr lang="en-US" sz="2400" dirty="0" smtClean="0"/>
              <a:t>CDN</a:t>
            </a:r>
            <a:r>
              <a:rPr lang="bn-IN" sz="2400" dirty="0" smtClean="0"/>
              <a:t> এর অন্যতম লক্ষ্য </a:t>
            </a:r>
          </a:p>
          <a:p>
            <a:endParaRPr lang="bn-IN" sz="2400" dirty="0"/>
          </a:p>
          <a:p>
            <a:r>
              <a:rPr lang="bn-IN" sz="2400" dirty="0" smtClean="0"/>
              <a:t>ব্যাবহারকারীর নিকট সার্ভার থেকে তথ্য আনা হয়, তাই তথ্য সন্নিবেশনের গতি বৃদ্ধি পায়  </a:t>
            </a:r>
          </a:p>
          <a:p>
            <a:endParaRPr lang="bn-IN" sz="2400" dirty="0"/>
          </a:p>
          <a:p>
            <a:r>
              <a:rPr lang="bn-IN" sz="2400" dirty="0" smtClean="0"/>
              <a:t>ব্যান্ডউইডথ এর ম্যাক্সিমাম ব্যাবহারের মাধ্যমে পারফরম্যান্স বৃদ্ধি পায়</a:t>
            </a:r>
          </a:p>
          <a:p>
            <a:pPr marL="0" indent="0">
              <a:buNone/>
            </a:pPr>
            <a:endParaRPr lang="bn-IN" sz="2400" dirty="0" smtClean="0"/>
          </a:p>
          <a:p>
            <a:pPr marL="0" indent="0">
              <a:buNone/>
            </a:pPr>
            <a:endParaRPr lang="bn-IN" sz="2400" dirty="0" smtClean="0"/>
          </a:p>
          <a:p>
            <a:endParaRPr lang="en-US" sz="2400" dirty="0"/>
          </a:p>
        </p:txBody>
      </p:sp>
      <p:sp>
        <p:nvSpPr>
          <p:cNvPr id="6" name="Title 5"/>
          <p:cNvSpPr>
            <a:spLocks noGrp="1"/>
          </p:cNvSpPr>
          <p:nvPr>
            <p:ph type="title"/>
          </p:nvPr>
        </p:nvSpPr>
        <p:spPr/>
        <p:txBody>
          <a:bodyPr/>
          <a:lstStyle/>
          <a:p>
            <a:pPr lvl="0"/>
            <a:r>
              <a:rPr lang="en-US" dirty="0"/>
              <a:t>CDN</a:t>
            </a:r>
            <a:r>
              <a:rPr lang="bn-IN" dirty="0"/>
              <a:t> কী</a:t>
            </a:r>
            <a:r>
              <a:rPr lang="bn-IN" dirty="0" smtClean="0"/>
              <a:t>?</a:t>
            </a:r>
            <a:endParaRPr lang="en-US" dirty="0"/>
          </a:p>
        </p:txBody>
      </p:sp>
    </p:spTree>
    <p:extLst>
      <p:ext uri="{BB962C8B-B14F-4D97-AF65-F5344CB8AC3E}">
        <p14:creationId xmlns:p14="http://schemas.microsoft.com/office/powerpoint/2010/main" val="220047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6</a:t>
            </a:fld>
            <a:endParaRPr lang="en-US"/>
          </a:p>
        </p:txBody>
      </p:sp>
      <p:sp>
        <p:nvSpPr>
          <p:cNvPr id="5" name="Content Placeholder 4"/>
          <p:cNvSpPr>
            <a:spLocks noGrp="1"/>
          </p:cNvSpPr>
          <p:nvPr>
            <p:ph idx="1"/>
          </p:nvPr>
        </p:nvSpPr>
        <p:spPr/>
        <p:txBody>
          <a:bodyPr/>
          <a:lstStyle/>
          <a:p>
            <a:pPr algn="just"/>
            <a:endParaRPr lang="bn-IN" dirty="0" smtClean="0"/>
          </a:p>
          <a:p>
            <a:pPr algn="just"/>
            <a:r>
              <a:rPr lang="as-IN" dirty="0" smtClean="0"/>
              <a:t>একজন </a:t>
            </a:r>
            <a:r>
              <a:rPr lang="as-IN" dirty="0"/>
              <a:t>ইউজার যখন কোন ওয়েবসাইটে প্রবেশ করেন তখন তার </a:t>
            </a:r>
            <a:r>
              <a:rPr lang="as-IN" dirty="0" smtClean="0"/>
              <a:t>কাছ </a:t>
            </a:r>
            <a:r>
              <a:rPr lang="as-IN" dirty="0"/>
              <a:t>থেকে সেই ওয়েবের সার্ভারে রিকোয়েস্ট </a:t>
            </a:r>
            <a:r>
              <a:rPr lang="as-IN" dirty="0" smtClean="0"/>
              <a:t>যায়</a:t>
            </a:r>
            <a:r>
              <a:rPr lang="bn-IN" dirty="0" smtClean="0"/>
              <a:t>। অল্প সংখ্যক রিকোয়েস্ট </a:t>
            </a:r>
            <a:r>
              <a:rPr lang="as-IN" dirty="0" smtClean="0"/>
              <a:t>সাধারন </a:t>
            </a:r>
            <a:r>
              <a:rPr lang="as-IN" dirty="0"/>
              <a:t>সার্ভারগুলো </a:t>
            </a:r>
            <a:r>
              <a:rPr lang="as-IN" dirty="0" smtClean="0"/>
              <a:t>হ্যান্ডেল </a:t>
            </a:r>
            <a:r>
              <a:rPr lang="as-IN" dirty="0"/>
              <a:t>করতে পারে। তবে যদি এমন হয় যে </a:t>
            </a:r>
            <a:r>
              <a:rPr lang="bn-IN" dirty="0" smtClean="0"/>
              <a:t>অনেক</a:t>
            </a:r>
            <a:r>
              <a:rPr lang="as-IN" dirty="0" smtClean="0"/>
              <a:t> </a:t>
            </a:r>
            <a:r>
              <a:rPr lang="as-IN" dirty="0"/>
              <a:t>ইউজার একই সময় একটা ওয়েবসাইটে ভিজিট </a:t>
            </a:r>
            <a:r>
              <a:rPr lang="as-IN" dirty="0" smtClean="0"/>
              <a:t>করে</a:t>
            </a:r>
            <a:r>
              <a:rPr lang="bn-IN" dirty="0" smtClean="0"/>
              <a:t> (যেমন ইউটিউব)</a:t>
            </a:r>
            <a:r>
              <a:rPr lang="as-IN" dirty="0" smtClean="0"/>
              <a:t> </a:t>
            </a:r>
            <a:r>
              <a:rPr lang="as-IN" dirty="0"/>
              <a:t>তাহলে সেই সাইটের সার্ভারে অনেক বেশি চাপ পড়ে। ফলে সে সাইট স্লো হয়ে যায় অথবা ক্র্যাশ </a:t>
            </a:r>
            <a:r>
              <a:rPr lang="as-IN" dirty="0" smtClean="0"/>
              <a:t>করে</a:t>
            </a:r>
            <a:r>
              <a:rPr lang="bn-IN" dirty="0" smtClean="0"/>
              <a:t> অথবা ইউজারের কাছে তথ্য অনেক দেরিতে পৌছায়</a:t>
            </a:r>
            <a:r>
              <a:rPr lang="as-IN" dirty="0" smtClean="0"/>
              <a:t>।</a:t>
            </a:r>
            <a:endParaRPr lang="as-IN" dirty="0"/>
          </a:p>
          <a:p>
            <a:pPr algn="just"/>
            <a:r>
              <a:rPr lang="as-IN" dirty="0"/>
              <a:t>এই সমস্যার সমাধানের জন্য সিডিএন বা কনটেন্ট ডেলিভারী নেটওয়ার্ক এর সূচনা। এটা হল এমন একটি সিস্টেম যেটা ওয়েব সার্ভারের উপর থেকে চাপ কমিয়ে দেয়। ফলে সাইট লোড হয় আরো </a:t>
            </a:r>
            <a:r>
              <a:rPr lang="as-IN" dirty="0" smtClean="0"/>
              <a:t>দ্রুত</a:t>
            </a:r>
            <a:r>
              <a:rPr lang="bn-IN" dirty="0" smtClean="0"/>
              <a:t>, স্ট্রিমিং বা ডাউনলোডও হয় দ্রুত।</a:t>
            </a:r>
            <a:endParaRPr lang="en-US" dirty="0"/>
          </a:p>
        </p:txBody>
      </p:sp>
      <p:sp>
        <p:nvSpPr>
          <p:cNvPr id="6" name="Title 5"/>
          <p:cNvSpPr>
            <a:spLocks noGrp="1"/>
          </p:cNvSpPr>
          <p:nvPr>
            <p:ph type="title"/>
          </p:nvPr>
        </p:nvSpPr>
        <p:spPr/>
        <p:txBody>
          <a:bodyPr/>
          <a:lstStyle/>
          <a:p>
            <a:r>
              <a:rPr lang="en-US" dirty="0"/>
              <a:t>CDN</a:t>
            </a:r>
            <a:r>
              <a:rPr lang="bn-IN" dirty="0"/>
              <a:t> কী?</a:t>
            </a:r>
            <a:endParaRPr lang="en-US" dirty="0"/>
          </a:p>
        </p:txBody>
      </p:sp>
    </p:spTree>
    <p:extLst>
      <p:ext uri="{BB962C8B-B14F-4D97-AF65-F5344CB8AC3E}">
        <p14:creationId xmlns:p14="http://schemas.microsoft.com/office/powerpoint/2010/main" val="20391793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7</a:t>
            </a:fld>
            <a:endParaRPr lang="en-US"/>
          </a:p>
        </p:txBody>
      </p:sp>
      <p:sp>
        <p:nvSpPr>
          <p:cNvPr id="5" name="Content Placeholder 4"/>
          <p:cNvSpPr>
            <a:spLocks noGrp="1"/>
          </p:cNvSpPr>
          <p:nvPr>
            <p:ph idx="1"/>
          </p:nvPr>
        </p:nvSpPr>
        <p:spPr/>
        <p:txBody>
          <a:bodyPr/>
          <a:lstStyle/>
          <a:p>
            <a:pPr algn="just"/>
            <a:r>
              <a:rPr lang="as-IN" dirty="0"/>
              <a:t>সিডিএন এর কাজ হল ওয়েবসার্ভারের তথ্য, ভিডিও, ছবি বা স্ক্রিপ্ট ইত্যাদি নিজস্ব ক্লাউড সার্ভারে ক্যাশ করে রাখা। </a:t>
            </a:r>
            <a:r>
              <a:rPr lang="as-IN" dirty="0" smtClean="0"/>
              <a:t>যখন </a:t>
            </a:r>
            <a:r>
              <a:rPr lang="as-IN" dirty="0"/>
              <a:t>সে ওয়েব সাইটে কোন ভিজিটর প্রবেশ করে, তখন ভিজিটরের রিকোয়েস্ট শুধু মেইন সার্ভারে যায় কিন্তু ওয়েবসাইটের  তথ্য, ভিডিও, ছবি বা স্ক্রিপ্ট ইত্যাদি মেইন  সার্ভার থেকে লোড না হয়ে সিডিএন এর ক্লাউড সার্ভার </a:t>
            </a:r>
            <a:r>
              <a:rPr lang="as-IN" dirty="0" smtClean="0"/>
              <a:t>থে</a:t>
            </a:r>
            <a:r>
              <a:rPr lang="bn-IN" dirty="0" smtClean="0"/>
              <a:t>কে, </a:t>
            </a:r>
            <a:r>
              <a:rPr lang="as-IN" dirty="0" smtClean="0"/>
              <a:t> যেটা</a:t>
            </a:r>
            <a:r>
              <a:rPr lang="bn-IN" dirty="0" smtClean="0"/>
              <a:t> </a:t>
            </a:r>
            <a:r>
              <a:rPr lang="as-IN" dirty="0" smtClean="0"/>
              <a:t>ভিজিটরের </a:t>
            </a:r>
            <a:r>
              <a:rPr lang="as-IN" dirty="0"/>
              <a:t>সবচেয়ে নিকটে রয়েছে সেটা </a:t>
            </a:r>
            <a:r>
              <a:rPr lang="as-IN" dirty="0" smtClean="0"/>
              <a:t>থে</a:t>
            </a:r>
            <a:r>
              <a:rPr lang="bn-IN" dirty="0" smtClean="0"/>
              <a:t>কে, </a:t>
            </a:r>
            <a:r>
              <a:rPr lang="as-IN" dirty="0" smtClean="0"/>
              <a:t>ভিজিটরের </a:t>
            </a:r>
            <a:r>
              <a:rPr lang="as-IN" dirty="0"/>
              <a:t>কম্পিউটারে লোড হয়ে। একারনে মেইন সার্ভারে চাপ কম পড়ে এবং মেইন সার্ভারের গতি ঠিক থাকে।</a:t>
            </a:r>
          </a:p>
          <a:p>
            <a:pPr algn="just"/>
            <a:r>
              <a:rPr lang="as-IN" dirty="0"/>
              <a:t>বিশ্বের বড় বড় ওয়েব সাইটগুলো সিডিএন ব্যবহার করে। যেমন ফেসবুক ব্যবহার করে এফবিসিডিএন ডট কম নামে তাদের নিজস্ব সিডিএন।</a:t>
            </a:r>
          </a:p>
          <a:p>
            <a:pPr algn="just"/>
            <a:r>
              <a:rPr lang="bn-IN" dirty="0" smtClean="0"/>
              <a:t>বিভিন্ন </a:t>
            </a:r>
            <a:r>
              <a:rPr lang="as-IN" dirty="0" smtClean="0"/>
              <a:t>ওয়েব </a:t>
            </a:r>
            <a:r>
              <a:rPr lang="bn-IN" dirty="0" smtClean="0"/>
              <a:t>সার্ভিসের</a:t>
            </a:r>
            <a:r>
              <a:rPr lang="as-IN" dirty="0" smtClean="0"/>
              <a:t> মত </a:t>
            </a:r>
            <a:r>
              <a:rPr lang="as-IN" dirty="0"/>
              <a:t>সিডিএন ও টাকা দিয়ে নিতে হয়। তবে অনেক ফ্রী সার্ভিসও </a:t>
            </a:r>
            <a:r>
              <a:rPr lang="as-IN" dirty="0" smtClean="0"/>
              <a:t>আছে</a:t>
            </a:r>
            <a:r>
              <a:rPr lang="bn-IN" dirty="0" smtClean="0"/>
              <a:t>, যেমন- </a:t>
            </a:r>
            <a:r>
              <a:rPr lang="as-IN" dirty="0" smtClean="0"/>
              <a:t>ক্লাউড ফ্লেয়ার </a:t>
            </a:r>
            <a:r>
              <a:rPr lang="as-IN" dirty="0"/>
              <a:t>২ গিগাবাইট </a:t>
            </a:r>
            <a:r>
              <a:rPr lang="as-IN" dirty="0" smtClean="0"/>
              <a:t>ফ্রী দেয়</a:t>
            </a:r>
            <a:r>
              <a:rPr lang="bn-IN" dirty="0" smtClean="0"/>
              <a:t>,</a:t>
            </a:r>
            <a:r>
              <a:rPr lang="as-IN" dirty="0"/>
              <a:t> এমাজনের সিডিএন সার্ভিস </a:t>
            </a:r>
            <a:r>
              <a:rPr lang="as-IN" dirty="0" smtClean="0"/>
              <a:t>৫ গিগাবাইট </a:t>
            </a:r>
            <a:r>
              <a:rPr lang="as-IN" dirty="0"/>
              <a:t>পর্যন্ত ফ্রি পাওয়া </a:t>
            </a:r>
            <a:r>
              <a:rPr lang="as-IN" dirty="0" smtClean="0"/>
              <a:t>যায়</a:t>
            </a:r>
            <a:r>
              <a:rPr lang="bn-IN" dirty="0" smtClean="0"/>
              <a:t>।</a:t>
            </a:r>
            <a:endParaRPr lang="en-US" dirty="0"/>
          </a:p>
        </p:txBody>
      </p:sp>
      <p:sp>
        <p:nvSpPr>
          <p:cNvPr id="6" name="Title 5"/>
          <p:cNvSpPr>
            <a:spLocks noGrp="1"/>
          </p:cNvSpPr>
          <p:nvPr>
            <p:ph type="title"/>
          </p:nvPr>
        </p:nvSpPr>
        <p:spPr/>
        <p:txBody>
          <a:bodyPr/>
          <a:lstStyle/>
          <a:p>
            <a:r>
              <a:rPr lang="en-US" dirty="0"/>
              <a:t>CDN</a:t>
            </a:r>
            <a:r>
              <a:rPr lang="bn-IN" dirty="0"/>
              <a:t> কী?</a:t>
            </a:r>
            <a:endParaRPr lang="en-US" dirty="0"/>
          </a:p>
        </p:txBody>
      </p:sp>
    </p:spTree>
    <p:extLst>
      <p:ext uri="{BB962C8B-B14F-4D97-AF65-F5344CB8AC3E}">
        <p14:creationId xmlns:p14="http://schemas.microsoft.com/office/powerpoint/2010/main" val="880906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smtClean="0"/>
              <a:t>Turzo Ahsan Sami</a:t>
            </a:r>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8</a:t>
            </a:fld>
            <a:endParaRPr lang="en-US"/>
          </a:p>
        </p:txBody>
      </p:sp>
      <p:sp>
        <p:nvSpPr>
          <p:cNvPr id="5" name="Content Placeholder 4"/>
          <p:cNvSpPr>
            <a:spLocks noGrp="1"/>
          </p:cNvSpPr>
          <p:nvPr>
            <p:ph idx="1"/>
          </p:nvPr>
        </p:nvSpPr>
        <p:spPr/>
        <p:txBody>
          <a:bodyPr/>
          <a:lstStyle/>
          <a:p>
            <a:endParaRPr lang="en-US" dirty="0" smtClean="0"/>
          </a:p>
          <a:p>
            <a:r>
              <a:rPr lang="bn-IN" dirty="0" smtClean="0"/>
              <a:t>গুরুত্বপূর্ণ </a:t>
            </a:r>
            <a:r>
              <a:rPr lang="en-US" dirty="0" smtClean="0"/>
              <a:t>time sensitive</a:t>
            </a:r>
            <a:r>
              <a:rPr lang="bn-IN" dirty="0" smtClean="0"/>
              <a:t> তথ্য (স্টক প্রাইস, ব্রেকিং নিউজ) কত দ্রুত বিভিন্ন সার্ভারে আপডেট করা হচ্ছে</a:t>
            </a:r>
          </a:p>
          <a:p>
            <a:endParaRPr lang="bn-IN" dirty="0"/>
          </a:p>
          <a:p>
            <a:r>
              <a:rPr lang="bn-IN" dirty="0" smtClean="0"/>
              <a:t>দক্ষতার সাথে তথ্য বন্টণ</a:t>
            </a:r>
          </a:p>
          <a:p>
            <a:endParaRPr lang="bn-IN" dirty="0"/>
          </a:p>
          <a:p>
            <a:r>
              <a:rPr lang="bn-IN" dirty="0" smtClean="0"/>
              <a:t>ইউজারের ব্যান্ডউইডথের সর্বোত্তম ব্যাবহার</a:t>
            </a:r>
            <a:endParaRPr lang="en-US" dirty="0"/>
          </a:p>
        </p:txBody>
      </p:sp>
      <p:sp>
        <p:nvSpPr>
          <p:cNvPr id="6" name="Title 5"/>
          <p:cNvSpPr>
            <a:spLocks noGrp="1"/>
          </p:cNvSpPr>
          <p:nvPr>
            <p:ph type="title"/>
          </p:nvPr>
        </p:nvSpPr>
        <p:spPr/>
        <p:txBody>
          <a:bodyPr/>
          <a:lstStyle/>
          <a:p>
            <a:r>
              <a:rPr lang="en-US" dirty="0"/>
              <a:t>CDN</a:t>
            </a:r>
            <a:r>
              <a:rPr lang="bn-IN" dirty="0"/>
              <a:t> </a:t>
            </a:r>
            <a:r>
              <a:rPr lang="bn-IN" dirty="0" smtClean="0"/>
              <a:t>এর </a:t>
            </a:r>
            <a:r>
              <a:rPr lang="en-US" dirty="0" smtClean="0"/>
              <a:t>challenges</a:t>
            </a:r>
            <a:endParaRPr lang="en-US" dirty="0"/>
          </a:p>
        </p:txBody>
      </p:sp>
    </p:spTree>
    <p:extLst>
      <p:ext uri="{BB962C8B-B14F-4D97-AF65-F5344CB8AC3E}">
        <p14:creationId xmlns:p14="http://schemas.microsoft.com/office/powerpoint/2010/main" val="2183218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23/01/2017</a:t>
            </a:r>
            <a:endParaRPr lang="en-US"/>
          </a:p>
        </p:txBody>
      </p:sp>
      <p:sp>
        <p:nvSpPr>
          <p:cNvPr id="3" name="Footer Placeholder 2"/>
          <p:cNvSpPr>
            <a:spLocks noGrp="1"/>
          </p:cNvSpPr>
          <p:nvPr>
            <p:ph type="ftr" sz="quarter" idx="11"/>
          </p:nvPr>
        </p:nvSpPr>
        <p:spPr/>
        <p:txBody>
          <a:bodyPr/>
          <a:lstStyle/>
          <a:p>
            <a:r>
              <a:rPr lang="en-US" dirty="0" err="1" smtClean="0"/>
              <a:t>Turzo</a:t>
            </a:r>
            <a:r>
              <a:rPr lang="en-US" dirty="0" smtClean="0"/>
              <a:t> Ahsan Sami</a:t>
            </a:r>
            <a:endParaRPr lang="en-US" dirty="0"/>
          </a:p>
        </p:txBody>
      </p:sp>
      <p:sp>
        <p:nvSpPr>
          <p:cNvPr id="4" name="Slide Number Placeholder 3"/>
          <p:cNvSpPr>
            <a:spLocks noGrp="1"/>
          </p:cNvSpPr>
          <p:nvPr>
            <p:ph type="sldNum" sz="quarter" idx="12"/>
          </p:nvPr>
        </p:nvSpPr>
        <p:spPr/>
        <p:txBody>
          <a:bodyPr/>
          <a:lstStyle/>
          <a:p>
            <a:fld id="{E5137D0E-4A4F-4307-8994-C1891D747D59}" type="slidenum">
              <a:rPr lang="en-US" smtClean="0"/>
              <a:t>9</a:t>
            </a:fld>
            <a:endParaRPr lang="en-US"/>
          </a:p>
        </p:txBody>
      </p:sp>
      <p:sp>
        <p:nvSpPr>
          <p:cNvPr id="5" name="Content Placeholder 4"/>
          <p:cNvSpPr>
            <a:spLocks noGrp="1"/>
          </p:cNvSpPr>
          <p:nvPr>
            <p:ph idx="1"/>
          </p:nvPr>
        </p:nvSpPr>
        <p:spPr>
          <a:xfrm>
            <a:off x="1522414" y="1828800"/>
            <a:ext cx="4571999" cy="4191000"/>
          </a:xfrm>
        </p:spPr>
        <p:txBody>
          <a:bodyPr>
            <a:normAutofit/>
          </a:bodyPr>
          <a:lstStyle/>
          <a:p>
            <a:endParaRPr lang="en-US" dirty="0" smtClean="0"/>
          </a:p>
          <a:p>
            <a:r>
              <a:rPr lang="en-US" dirty="0" smtClean="0"/>
              <a:t>AKAMAI</a:t>
            </a:r>
          </a:p>
          <a:p>
            <a:r>
              <a:rPr lang="en-US" dirty="0" smtClean="0"/>
              <a:t>CLOUDFLARE</a:t>
            </a:r>
          </a:p>
          <a:p>
            <a:r>
              <a:rPr lang="en-US" dirty="0" smtClean="0"/>
              <a:t>AMAZON CLOUDFRONT</a:t>
            </a:r>
          </a:p>
          <a:p>
            <a:r>
              <a:rPr lang="en-US" dirty="0" err="1" smtClean="0"/>
              <a:t>MaxCDN</a:t>
            </a:r>
            <a:endParaRPr lang="en-US" dirty="0" smtClean="0"/>
          </a:p>
          <a:p>
            <a:r>
              <a:rPr lang="en-US" dirty="0" smtClean="0"/>
              <a:t>FASTLY</a:t>
            </a:r>
          </a:p>
          <a:p>
            <a:r>
              <a:rPr lang="en-US" dirty="0" err="1" smtClean="0"/>
              <a:t>KeyCDN</a:t>
            </a:r>
            <a:endParaRPr lang="en-US" dirty="0" smtClean="0"/>
          </a:p>
          <a:p>
            <a:r>
              <a:rPr lang="en-US" dirty="0" err="1" smtClean="0"/>
              <a:t>Cashfly</a:t>
            </a:r>
            <a:endParaRPr lang="en-US" dirty="0" smtClean="0"/>
          </a:p>
          <a:p>
            <a:endParaRPr lang="en-US" dirty="0" smtClean="0"/>
          </a:p>
        </p:txBody>
      </p:sp>
      <p:sp>
        <p:nvSpPr>
          <p:cNvPr id="6" name="Title 5"/>
          <p:cNvSpPr>
            <a:spLocks noGrp="1"/>
          </p:cNvSpPr>
          <p:nvPr>
            <p:ph type="title"/>
          </p:nvPr>
        </p:nvSpPr>
        <p:spPr/>
        <p:txBody>
          <a:bodyPr/>
          <a:lstStyle/>
          <a:p>
            <a:r>
              <a:rPr lang="en-US" dirty="0" smtClean="0"/>
              <a:t>CDN </a:t>
            </a:r>
            <a:r>
              <a:rPr lang="bn-IN" dirty="0" smtClean="0"/>
              <a:t>প্রোভাইডারসমূহ</a:t>
            </a:r>
            <a:endParaRPr lang="en-US" dirty="0"/>
          </a:p>
        </p:txBody>
      </p:sp>
      <p:sp>
        <p:nvSpPr>
          <p:cNvPr id="8" name="Content Placeholder 4"/>
          <p:cNvSpPr txBox="1">
            <a:spLocks/>
          </p:cNvSpPr>
          <p:nvPr/>
        </p:nvSpPr>
        <p:spPr>
          <a:xfrm>
            <a:off x="6354556" y="1828800"/>
            <a:ext cx="4571999" cy="419100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2"/>
              </a:buClr>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Clr>
                <a:schemeClr val="accent2"/>
              </a:buClr>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Clr>
                <a:schemeClr val="accent2"/>
              </a:buClr>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Clr>
                <a:schemeClr val="accent2"/>
              </a:buClr>
              <a:buFont typeface="Arial" pitchFamily="34" charset="0"/>
              <a:buChar char="–"/>
              <a:defRPr sz="1400" kern="1200" baseline="0">
                <a:solidFill>
                  <a:schemeClr val="tx1"/>
                </a:solidFill>
                <a:latin typeface="+mn-lt"/>
                <a:ea typeface="+mn-ea"/>
                <a:cs typeface="+mn-cs"/>
              </a:defRPr>
            </a:lvl6pPr>
            <a:lvl7pPr marL="1682496" indent="-173736" algn="l" defTabSz="914400" rtl="0" eaLnBrk="1" latinLnBrk="0" hangingPunct="1">
              <a:lnSpc>
                <a:spcPct val="90000"/>
              </a:lnSpc>
              <a:spcBef>
                <a:spcPts val="600"/>
              </a:spcBef>
              <a:buClr>
                <a:schemeClr val="accent2"/>
              </a:buClr>
              <a:buFont typeface="Arial" pitchFamily="34" charset="0"/>
              <a:buChar char="•"/>
              <a:defRPr sz="1400" kern="1200" baseline="0">
                <a:solidFill>
                  <a:schemeClr val="tx1"/>
                </a:solidFill>
                <a:latin typeface="+mn-lt"/>
                <a:ea typeface="+mn-ea"/>
                <a:cs typeface="+mn-cs"/>
              </a:defRPr>
            </a:lvl7pPr>
            <a:lvl8pPr marL="1920240" indent="-173736" algn="l" defTabSz="914400" rtl="0" eaLnBrk="1" latinLnBrk="0" hangingPunct="1">
              <a:lnSpc>
                <a:spcPct val="90000"/>
              </a:lnSpc>
              <a:spcBef>
                <a:spcPts val="600"/>
              </a:spcBef>
              <a:buClr>
                <a:schemeClr val="accent2"/>
              </a:buClr>
              <a:buFont typeface="Arial" pitchFamily="34" charset="0"/>
              <a:buChar char="–"/>
              <a:defRPr sz="1400" kern="1200" baseline="0">
                <a:solidFill>
                  <a:schemeClr val="tx1"/>
                </a:solidFill>
                <a:latin typeface="+mn-lt"/>
                <a:ea typeface="+mn-ea"/>
                <a:cs typeface="+mn-cs"/>
              </a:defRPr>
            </a:lvl8pPr>
            <a:lvl9pPr marL="2157984" indent="-173736" algn="l" defTabSz="914400" rtl="0" eaLnBrk="1" latinLnBrk="0" hangingPunct="1">
              <a:lnSpc>
                <a:spcPct val="90000"/>
              </a:lnSpc>
              <a:spcBef>
                <a:spcPts val="600"/>
              </a:spcBef>
              <a:buClr>
                <a:schemeClr val="accent2"/>
              </a:buClr>
              <a:buFont typeface="Arial" pitchFamily="34" charset="0"/>
              <a:buChar char="•"/>
              <a:defRPr sz="1400" kern="1200" baseline="0">
                <a:solidFill>
                  <a:schemeClr val="tx1"/>
                </a:solidFill>
                <a:latin typeface="+mn-lt"/>
                <a:ea typeface="+mn-ea"/>
                <a:cs typeface="+mn-cs"/>
              </a:defRPr>
            </a:lvl9pPr>
          </a:lstStyle>
          <a:p>
            <a:endParaRPr lang="en-US" dirty="0" smtClean="0"/>
          </a:p>
          <a:p>
            <a:r>
              <a:rPr lang="en-US" dirty="0" smtClean="0"/>
              <a:t>Digital </a:t>
            </a:r>
            <a:r>
              <a:rPr lang="en-US" dirty="0"/>
              <a:t>Island  </a:t>
            </a:r>
            <a:endParaRPr lang="en-US" dirty="0" smtClean="0"/>
          </a:p>
          <a:p>
            <a:r>
              <a:rPr lang="en-US" dirty="0" err="1" smtClean="0"/>
              <a:t>Globix</a:t>
            </a:r>
            <a:r>
              <a:rPr lang="en-US" dirty="0" smtClean="0"/>
              <a:t> </a:t>
            </a:r>
            <a:endParaRPr lang="en-US" dirty="0"/>
          </a:p>
          <a:p>
            <a:r>
              <a:rPr lang="en-US" dirty="0" smtClean="0"/>
              <a:t>Mirror-Image  </a:t>
            </a:r>
          </a:p>
          <a:p>
            <a:r>
              <a:rPr lang="en-US" dirty="0" err="1" smtClean="0"/>
              <a:t>Ibeam</a:t>
            </a:r>
            <a:r>
              <a:rPr lang="en-US" dirty="0" smtClean="0"/>
              <a:t> </a:t>
            </a:r>
            <a:endParaRPr lang="en-US" dirty="0"/>
          </a:p>
          <a:p>
            <a:r>
              <a:rPr lang="en-US" dirty="0" err="1" smtClean="0"/>
              <a:t>CacheWare</a:t>
            </a:r>
            <a:r>
              <a:rPr lang="en-US" dirty="0" smtClean="0"/>
              <a:t>  </a:t>
            </a:r>
          </a:p>
          <a:p>
            <a:r>
              <a:rPr lang="en-US" dirty="0" err="1" smtClean="0"/>
              <a:t>Inktomi</a:t>
            </a:r>
            <a:r>
              <a:rPr lang="en-US" dirty="0" smtClean="0"/>
              <a:t> </a:t>
            </a:r>
            <a:endParaRPr lang="en-US" dirty="0"/>
          </a:p>
          <a:p>
            <a:r>
              <a:rPr lang="en-US" dirty="0" smtClean="0"/>
              <a:t>Cache </a:t>
            </a:r>
            <a:r>
              <a:rPr lang="en-US" dirty="0"/>
              <a:t>Flow</a:t>
            </a:r>
            <a:endParaRPr lang="en-US" dirty="0" smtClean="0"/>
          </a:p>
        </p:txBody>
      </p:sp>
    </p:spTree>
    <p:extLst>
      <p:ext uri="{BB962C8B-B14F-4D97-AF65-F5344CB8AC3E}">
        <p14:creationId xmlns:p14="http://schemas.microsoft.com/office/powerpoint/2010/main" val="1013686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ertical and Horizontal design templat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Vertical and Horizontal design template" id="{937EFE6A-8CE5-4A5C-8AD7-E2948927A036}" vid="{D6F8E6E7-0932-4929-AF45-A0C96E4D3BC0}"/>
    </a:ext>
  </a:extLst>
</a:theme>
</file>

<file path=ppt/theme/theme2.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FA80C33-DBF0-414D-A0CF-0F4E51886A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Vertical and horizontal design slides</Template>
  <TotalTime>0</TotalTime>
  <Words>1018</Words>
  <Application>Microsoft Office PowerPoint</Application>
  <PresentationFormat>Custom</PresentationFormat>
  <Paragraphs>305</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Gulim</vt:lpstr>
      <vt:lpstr>Arial</vt:lpstr>
      <vt:lpstr>Century Gothic</vt:lpstr>
      <vt:lpstr>Vrinda</vt:lpstr>
      <vt:lpstr>Vertical and Horizontal design template</vt:lpstr>
      <vt:lpstr>Content Delivery Network  কন্টেন্ট ডেলিভারি নেটওয়ার্ক </vt:lpstr>
      <vt:lpstr>কনটেন্ট</vt:lpstr>
      <vt:lpstr>CDN কী?</vt:lpstr>
      <vt:lpstr>CDN কী?</vt:lpstr>
      <vt:lpstr>CDN কী?</vt:lpstr>
      <vt:lpstr>CDN কী?</vt:lpstr>
      <vt:lpstr>CDN কী?</vt:lpstr>
      <vt:lpstr>CDN এর challenges</vt:lpstr>
      <vt:lpstr>CDN প্রোভাইডারসমূহ</vt:lpstr>
      <vt:lpstr>CDN প্রজন্ম</vt:lpstr>
      <vt:lpstr>CDN প্রযুক্তি</vt:lpstr>
      <vt:lpstr>CDN প্রযুক্তি</vt:lpstr>
      <vt:lpstr>CDN প্রযুক্তি</vt:lpstr>
      <vt:lpstr>CDN প্রযুক্তি</vt:lpstr>
      <vt:lpstr>CDN প্রযুক্তি</vt:lpstr>
      <vt:lpstr>CDN প্রযুক্তি</vt:lpstr>
      <vt:lpstr>CDN নির্মাণকৌশল</vt:lpstr>
      <vt:lpstr>CDN নির্মাণকৌশল</vt:lpstr>
      <vt:lpstr>CDN নির্মাণকৌশল</vt:lpstr>
      <vt:lpstr>CDN নির্মাণকৌশল</vt:lpstr>
      <vt:lpstr>CDN নির্মাণকৌশল</vt:lpstr>
      <vt:lpstr>CDN নির্মাণকৌশল</vt:lpstr>
      <vt:lpstr>CDN নির্মাণকৌশল</vt:lpstr>
      <vt:lpstr>CDN নির্মাণকৌশল</vt:lpstr>
      <vt:lpstr>CDN ধরণ</vt:lpstr>
      <vt:lpstr>CDN ধরণ</vt:lpstr>
      <vt:lpstr>CDN ধরণ</vt:lpstr>
      <vt:lpstr>বাংলাদেশে ব্যাবহৃত CDN source: https://trends.builtwith.com/cdn/country/Bangladesh</vt:lpstr>
      <vt:lpstr>রেফারেন্সঃ</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2017-01-23T06:56:03Z</dcterms:created>
  <dcterms:modified xsi:type="dcterms:W3CDTF">2017-01-23T14:41:10Z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TC034606069991</vt:lpwstr>
  </property>
</Properties>
</file>