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3" r:id="rId2"/>
    <p:sldMasterId id="2147483686" r:id="rId3"/>
  </p:sldMasterIdLst>
  <p:sldIdLst>
    <p:sldId id="256" r:id="rId4"/>
    <p:sldId id="257" r:id="rId5"/>
    <p:sldId id="258" r:id="rId6"/>
    <p:sldId id="290" r:id="rId7"/>
    <p:sldId id="291" r:id="rId8"/>
    <p:sldId id="261" r:id="rId9"/>
    <p:sldId id="262" r:id="rId10"/>
    <p:sldId id="292" r:id="rId11"/>
    <p:sldId id="264" r:id="rId12"/>
    <p:sldId id="265" r:id="rId13"/>
    <p:sldId id="266" r:id="rId14"/>
    <p:sldId id="267" r:id="rId15"/>
    <p:sldId id="268" r:id="rId16"/>
    <p:sldId id="301" r:id="rId17"/>
    <p:sldId id="302" r:id="rId18"/>
    <p:sldId id="303" r:id="rId19"/>
    <p:sldId id="274" r:id="rId20"/>
    <p:sldId id="275" r:id="rId21"/>
    <p:sldId id="276" r:id="rId22"/>
    <p:sldId id="277" r:id="rId23"/>
    <p:sldId id="278" r:id="rId24"/>
    <p:sldId id="279" r:id="rId25"/>
    <p:sldId id="293" r:id="rId26"/>
    <p:sldId id="294" r:id="rId27"/>
    <p:sldId id="295" r:id="rId28"/>
    <p:sldId id="296" r:id="rId29"/>
    <p:sldId id="297" r:id="rId30"/>
    <p:sldId id="298" r:id="rId31"/>
    <p:sldId id="299" r:id="rId32"/>
    <p:sldId id="300" r:id="rId3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940284"/>
            <a:ext cx="9144000" cy="696967"/>
          </a:xfrm>
          <a:prstGeom prst="rect">
            <a:avLst/>
          </a:prstGeom>
        </p:spPr>
        <p:txBody>
          <a:bodyPr anchor="ctr"/>
          <a:lstStyle>
            <a:lvl1pPr marL="0" indent="0" algn="ctr">
              <a:lnSpc>
                <a:spcPct val="100000"/>
              </a:lnSpc>
              <a:buNone/>
              <a:defRPr sz="3048" b="1" baseline="0">
                <a:solidFill>
                  <a:schemeClr val="tx1">
                    <a:lumMod val="75000"/>
                    <a:lumOff val="25000"/>
                  </a:schemeClr>
                </a:solidFill>
                <a:latin typeface="+mj-lt"/>
                <a:cs typeface="Arial" pitchFamily="34" charset="0"/>
              </a:defRPr>
            </a:lvl1pPr>
          </a:lstStyle>
          <a:p>
            <a:pPr lvl="0"/>
            <a:r>
              <a:rPr lang="en-US" altLang="ko-KR" dirty="0" smtClean="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5637247"/>
            <a:ext cx="9144000" cy="384043"/>
          </a:xfrm>
          <a:prstGeom prst="rect">
            <a:avLst/>
          </a:prstGeom>
        </p:spPr>
        <p:txBody>
          <a:bodyPr anchor="ctr"/>
          <a:lstStyle>
            <a:lvl1pPr marL="0" indent="0" algn="ctr">
              <a:lnSpc>
                <a:spcPct val="100000"/>
              </a:lnSpc>
              <a:buNone/>
              <a:defRPr sz="1185"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822566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644692"/>
            <a:ext cx="4248472" cy="768085"/>
          </a:xfrm>
          <a:prstGeom prst="rect">
            <a:avLst/>
          </a:prstGeom>
        </p:spPr>
        <p:txBody>
          <a:bodyPr anchor="ctr"/>
          <a:lstStyle>
            <a:lvl1pPr marL="0" indent="0" algn="l">
              <a:buNone/>
              <a:defRPr sz="3048"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508790"/>
            <a:ext cx="4248472" cy="384043"/>
          </a:xfrm>
          <a:prstGeom prst="rect">
            <a:avLst/>
          </a:prstGeom>
        </p:spPr>
        <p:txBody>
          <a:bodyPr anchor="ctr"/>
          <a:lstStyle>
            <a:lvl1pPr marL="0" indent="0" algn="l">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968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41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524">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607922"/>
            <a:ext cx="9144000" cy="768085"/>
          </a:xfrm>
          <a:prstGeom prst="rect">
            <a:avLst/>
          </a:prstGeom>
        </p:spPr>
        <p:txBody>
          <a:bodyPr anchor="ctr"/>
          <a:lstStyle>
            <a:lvl1pPr marL="0" indent="0" algn="ctr">
              <a:buNone/>
              <a:defRPr sz="1524"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183987"/>
            <a:ext cx="9144000" cy="384043"/>
          </a:xfrm>
          <a:prstGeom prst="rect">
            <a:avLst/>
          </a:prstGeom>
        </p:spPr>
        <p:txBody>
          <a:bodyPr anchor="ctr"/>
          <a:lstStyle>
            <a:lvl1pPr marL="0" indent="0" algn="ctr">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50" y="1700810"/>
            <a:ext cx="1648869"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4" y="1700810"/>
            <a:ext cx="1648869"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8" y="1700810"/>
            <a:ext cx="1648869"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83" y="1700810"/>
            <a:ext cx="1648869" cy="2198492"/>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Tree>
    <p:extLst>
      <p:ext uri="{BB962C8B-B14F-4D97-AF65-F5344CB8AC3E}">
        <p14:creationId xmlns:p14="http://schemas.microsoft.com/office/powerpoint/2010/main" val="3531957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6858000"/>
          </a:xfrm>
          <a:prstGeom prst="rect">
            <a:avLst/>
          </a:prstGeom>
          <a:noFill/>
        </p:spPr>
        <p:txBody>
          <a:bodyPr lIns="720000" anchor="ctr"/>
          <a:lstStyle>
            <a:lvl1pPr marL="0" indent="0" algn="l">
              <a:buNone/>
              <a:defRPr sz="1524"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Tree>
    <p:extLst>
      <p:ext uri="{BB962C8B-B14F-4D97-AF65-F5344CB8AC3E}">
        <p14:creationId xmlns:p14="http://schemas.microsoft.com/office/powerpoint/2010/main" val="416637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48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836714"/>
            <a:ext cx="5796136" cy="1402669"/>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2397761"/>
            <a:ext cx="5040000" cy="2064000"/>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4620143"/>
            <a:ext cx="4320000" cy="1401147"/>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Tree>
    <p:extLst>
      <p:ext uri="{BB962C8B-B14F-4D97-AF65-F5344CB8AC3E}">
        <p14:creationId xmlns:p14="http://schemas.microsoft.com/office/powerpoint/2010/main" val="297603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836714"/>
            <a:ext cx="1872000" cy="5088565"/>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836714"/>
            <a:ext cx="1872000" cy="5088565"/>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836714"/>
            <a:ext cx="1872000" cy="5088565"/>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Insert Your Image</a:t>
            </a:r>
            <a:endParaRPr lang="ko-KR" altLang="en-US" dirty="0"/>
          </a:p>
        </p:txBody>
      </p:sp>
    </p:spTree>
    <p:extLst>
      <p:ext uri="{BB962C8B-B14F-4D97-AF65-F5344CB8AC3E}">
        <p14:creationId xmlns:p14="http://schemas.microsoft.com/office/powerpoint/2010/main" val="2364430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836711"/>
            <a:ext cx="3294112" cy="1487404"/>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7" y="4532365"/>
            <a:ext cx="3293944" cy="1488927"/>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2420131"/>
            <a:ext cx="1728192" cy="3601161"/>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2419365"/>
            <a:ext cx="1468228" cy="2016224"/>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9" y="836711"/>
            <a:ext cx="1728192" cy="3599640"/>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Tree>
    <p:extLst>
      <p:ext uri="{BB962C8B-B14F-4D97-AF65-F5344CB8AC3E}">
        <p14:creationId xmlns:p14="http://schemas.microsoft.com/office/powerpoint/2010/main" val="1952892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548682"/>
            <a:ext cx="9144000" cy="768085"/>
          </a:xfrm>
          <a:prstGeom prst="rect">
            <a:avLst/>
          </a:prstGeom>
        </p:spPr>
        <p:txBody>
          <a:bodyPr anchor="ctr"/>
          <a:lstStyle>
            <a:lvl1pPr marL="0" indent="0" algn="ctr">
              <a:buNone/>
              <a:defRPr sz="1524"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316767"/>
            <a:ext cx="9144000" cy="384043"/>
          </a:xfrm>
          <a:prstGeom prst="rect">
            <a:avLst/>
          </a:prstGeom>
        </p:spPr>
        <p:txBody>
          <a:bodyPr anchor="ctr"/>
          <a:lstStyle>
            <a:lvl1pPr marL="0" indent="0" algn="ctr">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41" y="1751815"/>
            <a:ext cx="6438182" cy="436608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902" y="2308375"/>
            <a:ext cx="3085597" cy="3042491"/>
          </a:xfrm>
          <a:prstGeom prst="rect">
            <a:avLst/>
          </a:prstGeom>
          <a:solidFill>
            <a:schemeClr val="bg1">
              <a:lumMod val="95000"/>
            </a:schemeClr>
          </a:solidFill>
        </p:spPr>
        <p:txBody>
          <a:bodyPr anchor="ctr"/>
          <a:lstStyle>
            <a:lvl1pPr marL="0" indent="0" algn="ctr">
              <a:buNone/>
              <a:defRPr sz="1016" baseline="0">
                <a:solidFill>
                  <a:schemeClr val="tx1">
                    <a:lumMod val="75000"/>
                    <a:lumOff val="25000"/>
                  </a:schemeClr>
                </a:solidFill>
                <a:latin typeface="+mn-lt"/>
                <a:cs typeface="Arial" pitchFamily="34" charset="0"/>
              </a:defRPr>
            </a:lvl1pPr>
            <a:lvl2pPr marL="387066" indent="0">
              <a:buNone/>
              <a:defRPr sz="2370"/>
            </a:lvl2pPr>
            <a:lvl3pPr marL="774131" indent="0">
              <a:buNone/>
              <a:defRPr sz="2032"/>
            </a:lvl3pPr>
            <a:lvl4pPr marL="1161197" indent="0">
              <a:buNone/>
              <a:defRPr sz="1693"/>
            </a:lvl4pPr>
            <a:lvl5pPr marL="1548262" indent="0">
              <a:buNone/>
              <a:defRPr sz="1693"/>
            </a:lvl5pPr>
            <a:lvl6pPr marL="1935328" indent="0">
              <a:buNone/>
              <a:defRPr sz="1693"/>
            </a:lvl6pPr>
            <a:lvl7pPr marL="2322393" indent="0">
              <a:buNone/>
              <a:defRPr sz="1693"/>
            </a:lvl7pPr>
            <a:lvl8pPr marL="2709459" indent="0">
              <a:buNone/>
              <a:defRPr sz="1693"/>
            </a:lvl8pPr>
            <a:lvl9pPr marL="3096524" indent="0">
              <a:buNone/>
              <a:defRPr sz="1693"/>
            </a:lvl9pPr>
          </a:lstStyle>
          <a:p>
            <a:r>
              <a:rPr lang="en-US" altLang="ko-KR" dirty="0"/>
              <a:t>Your Picture Here</a:t>
            </a:r>
            <a:endParaRPr lang="ko-KR" altLang="en-US" dirty="0"/>
          </a:p>
        </p:txBody>
      </p:sp>
    </p:spTree>
    <p:extLst>
      <p:ext uri="{BB962C8B-B14F-4D97-AF65-F5344CB8AC3E}">
        <p14:creationId xmlns:p14="http://schemas.microsoft.com/office/powerpoint/2010/main" val="3006527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34139"/>
            <a:ext cx="9144000" cy="768085"/>
          </a:xfrm>
          <a:prstGeom prst="rect">
            <a:avLst/>
          </a:prstGeom>
        </p:spPr>
        <p:txBody>
          <a:bodyPr anchor="ctr"/>
          <a:lstStyle>
            <a:lvl1pPr marL="0" indent="0" algn="ctr">
              <a:buNone/>
              <a:defRPr sz="3048"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p:nvGrpSpPr>
        <p:grpSpPr>
          <a:xfrm>
            <a:off x="354008" y="1508788"/>
            <a:ext cx="2849840" cy="4512503"/>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524"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524">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524">
                <a:solidFill>
                  <a:schemeClr val="tx1"/>
                </a:solidFill>
              </a:endParaRPr>
            </a:p>
          </p:txBody>
        </p:sp>
      </p:grpSp>
    </p:spTree>
    <p:extLst>
      <p:ext uri="{BB962C8B-B14F-4D97-AF65-F5344CB8AC3E}">
        <p14:creationId xmlns:p14="http://schemas.microsoft.com/office/powerpoint/2010/main" val="3610678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3004319"/>
            <a:ext cx="4572000" cy="631435"/>
          </a:xfrm>
          <a:prstGeom prst="rect">
            <a:avLst/>
          </a:prstGeom>
        </p:spPr>
        <p:txBody>
          <a:bodyPr anchor="ctr"/>
          <a:lstStyle>
            <a:lvl1pPr marL="0" indent="0" algn="l">
              <a:buNone/>
              <a:defRPr sz="3048"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3635754"/>
            <a:ext cx="4572000" cy="384043"/>
          </a:xfrm>
          <a:prstGeom prst="rect">
            <a:avLst/>
          </a:prstGeom>
        </p:spPr>
        <p:txBody>
          <a:bodyPr anchor="ctr"/>
          <a:lstStyle>
            <a:lvl1pPr marL="0" indent="0" algn="l">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5876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p:nvSpPr>
        <p:spPr>
          <a:xfrm>
            <a:off x="2699645" y="932726"/>
            <a:ext cx="3744416" cy="4992555"/>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524"/>
          </a:p>
        </p:txBody>
      </p:sp>
      <p:sp>
        <p:nvSpPr>
          <p:cNvPr id="10" name="Text Placeholder 9"/>
          <p:cNvSpPr>
            <a:spLocks noGrp="1"/>
          </p:cNvSpPr>
          <p:nvPr>
            <p:ph type="body" sz="quarter" idx="10" hasCustomPrompt="1"/>
          </p:nvPr>
        </p:nvSpPr>
        <p:spPr>
          <a:xfrm>
            <a:off x="2699793" y="2908307"/>
            <a:ext cx="3744416" cy="768084"/>
          </a:xfrm>
          <a:prstGeom prst="rect">
            <a:avLst/>
          </a:prstGeom>
        </p:spPr>
        <p:txBody>
          <a:bodyPr anchor="ctr"/>
          <a:lstStyle>
            <a:lvl1pPr marL="0" indent="0" algn="ctr">
              <a:buNone/>
              <a:defRPr sz="3048"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5" y="3676395"/>
            <a:ext cx="3744416" cy="384043"/>
          </a:xfrm>
          <a:prstGeom prst="rect">
            <a:avLst/>
          </a:prstGeom>
        </p:spPr>
        <p:txBody>
          <a:bodyPr anchor="ctr"/>
          <a:lstStyle>
            <a:lvl1pPr marL="0" indent="0" algn="ctr">
              <a:buNone/>
              <a:defRPr sz="1185"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1113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a:prstGeom prst="rect">
            <a:avLst/>
          </a:prstGeom>
        </p:spPr>
        <p:txBody>
          <a:bodyPr anchor="t"/>
          <a:lstStyle>
            <a:lvl1pPr algn="l">
              <a:defRPr sz="3386"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693">
                <a:solidFill>
                  <a:schemeClr val="tx1">
                    <a:tint val="75000"/>
                  </a:schemeClr>
                </a:solidFill>
              </a:defRPr>
            </a:lvl1pPr>
            <a:lvl2pPr marL="387066" indent="0">
              <a:buNone/>
              <a:defRPr sz="1524">
                <a:solidFill>
                  <a:schemeClr val="tx1">
                    <a:tint val="75000"/>
                  </a:schemeClr>
                </a:solidFill>
              </a:defRPr>
            </a:lvl2pPr>
            <a:lvl3pPr marL="774131" indent="0">
              <a:buNone/>
              <a:defRPr sz="1355">
                <a:solidFill>
                  <a:schemeClr val="tx1">
                    <a:tint val="75000"/>
                  </a:schemeClr>
                </a:solidFill>
              </a:defRPr>
            </a:lvl3pPr>
            <a:lvl4pPr marL="1161197" indent="0">
              <a:buNone/>
              <a:defRPr sz="1185">
                <a:solidFill>
                  <a:schemeClr val="tx1">
                    <a:tint val="75000"/>
                  </a:schemeClr>
                </a:solidFill>
              </a:defRPr>
            </a:lvl4pPr>
            <a:lvl5pPr marL="1548262" indent="0">
              <a:buNone/>
              <a:defRPr sz="1185">
                <a:solidFill>
                  <a:schemeClr val="tx1">
                    <a:tint val="75000"/>
                  </a:schemeClr>
                </a:solidFill>
              </a:defRPr>
            </a:lvl5pPr>
            <a:lvl6pPr marL="1935328" indent="0">
              <a:buNone/>
              <a:defRPr sz="1185">
                <a:solidFill>
                  <a:schemeClr val="tx1">
                    <a:tint val="75000"/>
                  </a:schemeClr>
                </a:solidFill>
              </a:defRPr>
            </a:lvl6pPr>
            <a:lvl7pPr marL="2322393" indent="0">
              <a:buNone/>
              <a:defRPr sz="1185">
                <a:solidFill>
                  <a:schemeClr val="tx1">
                    <a:tint val="75000"/>
                  </a:schemeClr>
                </a:solidFill>
              </a:defRPr>
            </a:lvl7pPr>
            <a:lvl8pPr marL="2709459" indent="0">
              <a:buNone/>
              <a:defRPr sz="1185">
                <a:solidFill>
                  <a:schemeClr val="tx1">
                    <a:tint val="75000"/>
                  </a:schemeClr>
                </a:solidFill>
              </a:defRPr>
            </a:lvl8pPr>
            <a:lvl9pPr marL="3096524" indent="0">
              <a:buNone/>
              <a:defRPr sz="118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1" y="6356353"/>
            <a:ext cx="2133600" cy="365125"/>
          </a:xfrm>
          <a:prstGeom prst="rect">
            <a:avLst/>
          </a:prstGeom>
        </p:spPr>
        <p:txBody>
          <a:bodyPr/>
          <a:lstStyle/>
          <a:p>
            <a:fld id="{1D8BD707-D9CF-40AE-B4C6-C98DA3205C09}" type="datetimeFigureOut">
              <a:rPr lang="en-US" smtClean="0"/>
              <a:t>3/26/2021</a:t>
            </a:fld>
            <a:endParaRPr lang="en-US"/>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6356353"/>
            <a:ext cx="2133600" cy="365125"/>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08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1" y="1600203"/>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1" y="6356353"/>
            <a:ext cx="2133600" cy="365125"/>
          </a:xfrm>
          <a:prstGeom prst="rect">
            <a:avLst/>
          </a:prstGeom>
        </p:spPr>
        <p:txBody>
          <a:bodyPr/>
          <a:lstStyle/>
          <a:p>
            <a:fld id="{1D8BD707-D9CF-40AE-B4C6-C98DA3205C09}" type="datetimeFigureOut">
              <a:rPr lang="en-US" smtClean="0"/>
              <a:t>3/26/2021</a:t>
            </a:fld>
            <a:endParaRPr lang="en-US"/>
          </a:p>
        </p:txBody>
      </p:sp>
      <p:sp>
        <p:nvSpPr>
          <p:cNvPr id="5" name="Footer Placeholder 4"/>
          <p:cNvSpPr>
            <a:spLocks noGrp="1"/>
          </p:cNvSpPr>
          <p:nvPr>
            <p:ph type="ftr" sz="quarter" idx="11"/>
          </p:nvPr>
        </p:nvSpPr>
        <p:spPr>
          <a:xfrm>
            <a:off x="3124200" y="6356353"/>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6356353"/>
            <a:ext cx="2133600" cy="365125"/>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825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53871" y="2481148"/>
            <a:ext cx="7236256" cy="697230"/>
          </a:xfrm>
          <a:prstGeom prst="rect">
            <a:avLst/>
          </a:prstGeom>
        </p:spPr>
        <p:txBody>
          <a:bodyPr lIns="0" tIns="0" rIns="0" bIns="0"/>
          <a:lstStyle>
            <a:lvl1pPr>
              <a:defRPr sz="4400" b="1" i="0">
                <a:solidFill>
                  <a:schemeClr val="tx1"/>
                </a:solidFill>
                <a:latin typeface="Carlito"/>
                <a:cs typeface="Carlito"/>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3/26/2021</a:t>
            </a:fld>
            <a:endParaRPr lang="en-US"/>
          </a:p>
        </p:txBody>
      </p:sp>
      <p:sp>
        <p:nvSpPr>
          <p:cNvPr id="5" name="Holder 5"/>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236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3/26/2021</a:t>
            </a:fld>
            <a:endParaRPr lang="en-US"/>
          </a:p>
        </p:txBody>
      </p:sp>
      <p:sp>
        <p:nvSpPr>
          <p:cNvPr id="4" name="Holder 4"/>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1270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65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644692"/>
            <a:ext cx="9144000" cy="768085"/>
          </a:xfrm>
          <a:prstGeom prst="rect">
            <a:avLst/>
          </a:prstGeom>
        </p:spPr>
        <p:txBody>
          <a:bodyPr anchor="ctr"/>
          <a:lstStyle>
            <a:lvl1pPr marL="0" indent="0" algn="ctr">
              <a:buNone/>
              <a:defRPr sz="3048"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412779"/>
            <a:ext cx="9144000" cy="384043"/>
          </a:xfrm>
          <a:prstGeom prst="rect">
            <a:avLst/>
          </a:prstGeom>
        </p:spPr>
        <p:txBody>
          <a:bodyPr anchor="ctr"/>
          <a:lstStyle>
            <a:lvl1pPr marL="0" indent="0" algn="ctr">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507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740705"/>
            <a:ext cx="8424936" cy="768085"/>
          </a:xfrm>
          <a:prstGeom prst="rect">
            <a:avLst/>
          </a:prstGeom>
        </p:spPr>
        <p:txBody>
          <a:bodyPr anchor="ctr"/>
          <a:lstStyle>
            <a:lvl1pPr marL="0" indent="0" algn="l">
              <a:buNone/>
              <a:defRPr sz="3048"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604797"/>
            <a:ext cx="8424936" cy="384043"/>
          </a:xfrm>
          <a:prstGeom prst="rect">
            <a:avLst/>
          </a:prstGeom>
        </p:spPr>
        <p:txBody>
          <a:bodyPr anchor="ctr"/>
          <a:lstStyle>
            <a:lvl1pPr marL="0" indent="0" algn="l">
              <a:buNone/>
              <a:defRPr sz="1185"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4898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2.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8"/>
          <a:stretch>
            <a:fillRect/>
          </a:stretch>
        </p:blipFill>
        <p:spPr>
          <a:xfrm>
            <a:off x="3070851" y="0"/>
            <a:ext cx="6088050" cy="735000"/>
          </a:xfrm>
          <a:prstGeom prst="rect">
            <a:avLst/>
          </a:prstGeom>
        </p:spPr>
      </p:pic>
      <p:pic>
        <p:nvPicPr>
          <p:cNvPr id="3" name="Picture 2"/>
          <p:cNvPicPr>
            <a:picLocks noChangeAspect="1"/>
          </p:cNvPicPr>
          <p:nvPr/>
        </p:nvPicPr>
        <p:blipFill>
          <a:blip r:embed="rId8"/>
          <a:stretch>
            <a:fillRect/>
          </a:stretch>
        </p:blipFill>
        <p:spPr>
          <a:xfrm rot="10800000">
            <a:off x="-23338" y="6123000"/>
            <a:ext cx="6088050" cy="735000"/>
          </a:xfrm>
          <a:prstGeom prst="rect">
            <a:avLst/>
          </a:prstGeom>
        </p:spPr>
      </p:pic>
      <p:sp>
        <p:nvSpPr>
          <p:cNvPr id="4" name="TextBox 3"/>
          <p:cNvSpPr txBox="1"/>
          <p:nvPr/>
        </p:nvSpPr>
        <p:spPr>
          <a:xfrm>
            <a:off x="179513" y="164638"/>
            <a:ext cx="1440160" cy="300852"/>
          </a:xfrm>
          <a:prstGeom prst="rect">
            <a:avLst/>
          </a:prstGeom>
          <a:blipFill>
            <a:blip r:embed="rId9"/>
            <a:stretch>
              <a:fillRect/>
            </a:stretch>
          </a:blipFill>
        </p:spPr>
        <p:txBody>
          <a:bodyPr wrap="square" rtlCol="0">
            <a:spAutoFit/>
          </a:bodyPr>
          <a:lstStyle/>
          <a:p>
            <a:pPr algn="ctr"/>
            <a:endParaRPr lang="ko-KR" altLang="en-US" sz="1355"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939515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txStyles>
    <p:titleStyle>
      <a:lvl1pPr algn="ctr" defTabSz="774131" rtl="0" eaLnBrk="1" latinLnBrk="1" hangingPunct="1">
        <a:spcBef>
          <a:spcPct val="0"/>
        </a:spcBef>
        <a:buNone/>
        <a:defRPr sz="3725" kern="1200">
          <a:solidFill>
            <a:schemeClr val="tx1"/>
          </a:solidFill>
          <a:latin typeface="+mj-lt"/>
          <a:ea typeface="+mj-ea"/>
          <a:cs typeface="+mj-cs"/>
        </a:defRPr>
      </a:lvl1pPr>
    </p:titleStyle>
    <p:bodyStyle>
      <a:lvl1pPr marL="290299" indent="-290299" algn="l" defTabSz="774131" rtl="0" eaLnBrk="1" latinLnBrk="1" hangingPunct="1">
        <a:spcBef>
          <a:spcPct val="20000"/>
        </a:spcBef>
        <a:buFont typeface="Arial" pitchFamily="34" charset="0"/>
        <a:buChar char="•"/>
        <a:defRPr sz="2709" kern="1200">
          <a:solidFill>
            <a:schemeClr val="tx1"/>
          </a:solidFill>
          <a:latin typeface="+mn-lt"/>
          <a:ea typeface="+mn-ea"/>
          <a:cs typeface="+mn-cs"/>
        </a:defRPr>
      </a:lvl1pPr>
      <a:lvl2pPr marL="628981" indent="-241916" algn="l" defTabSz="774131" rtl="0" eaLnBrk="1" latinLnBrk="1" hangingPunct="1">
        <a:spcBef>
          <a:spcPct val="20000"/>
        </a:spcBef>
        <a:buFont typeface="Arial" pitchFamily="34" charset="0"/>
        <a:buChar char="–"/>
        <a:defRPr sz="2370" kern="1200">
          <a:solidFill>
            <a:schemeClr val="tx1"/>
          </a:solidFill>
          <a:latin typeface="+mn-lt"/>
          <a:ea typeface="+mn-ea"/>
          <a:cs typeface="+mn-cs"/>
        </a:defRPr>
      </a:lvl2pPr>
      <a:lvl3pPr marL="967664" indent="-193533" algn="l" defTabSz="774131" rtl="0" eaLnBrk="1" latinLnBrk="1" hangingPunct="1">
        <a:spcBef>
          <a:spcPct val="20000"/>
        </a:spcBef>
        <a:buFont typeface="Arial" pitchFamily="34" charset="0"/>
        <a:buChar char="•"/>
        <a:defRPr sz="2032" kern="1200">
          <a:solidFill>
            <a:schemeClr val="tx1"/>
          </a:solidFill>
          <a:latin typeface="+mn-lt"/>
          <a:ea typeface="+mn-ea"/>
          <a:cs typeface="+mn-cs"/>
        </a:defRPr>
      </a:lvl3pPr>
      <a:lvl4pPr marL="1354729"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4pPr>
      <a:lvl5pPr marL="1741795"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5pPr>
      <a:lvl6pPr marL="2128860"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6pPr>
      <a:lvl7pPr marL="2515926"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7pPr>
      <a:lvl8pPr marL="2902991"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8pPr>
      <a:lvl9pPr marL="3290057"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9pPr>
    </p:bodyStyle>
    <p:otherStyle>
      <a:defPPr>
        <a:defRPr lang="ko-KR"/>
      </a:defPPr>
      <a:lvl1pPr marL="0" algn="l" defTabSz="774131" rtl="0" eaLnBrk="1" latinLnBrk="1" hangingPunct="1">
        <a:defRPr sz="1524" kern="1200">
          <a:solidFill>
            <a:schemeClr val="tx1"/>
          </a:solidFill>
          <a:latin typeface="+mn-lt"/>
          <a:ea typeface="+mn-ea"/>
          <a:cs typeface="+mn-cs"/>
        </a:defRPr>
      </a:lvl1pPr>
      <a:lvl2pPr marL="387066" algn="l" defTabSz="774131" rtl="0" eaLnBrk="1" latinLnBrk="1" hangingPunct="1">
        <a:defRPr sz="1524" kern="1200">
          <a:solidFill>
            <a:schemeClr val="tx1"/>
          </a:solidFill>
          <a:latin typeface="+mn-lt"/>
          <a:ea typeface="+mn-ea"/>
          <a:cs typeface="+mn-cs"/>
        </a:defRPr>
      </a:lvl2pPr>
      <a:lvl3pPr marL="774131" algn="l" defTabSz="774131" rtl="0" eaLnBrk="1" latinLnBrk="1" hangingPunct="1">
        <a:defRPr sz="1524" kern="1200">
          <a:solidFill>
            <a:schemeClr val="tx1"/>
          </a:solidFill>
          <a:latin typeface="+mn-lt"/>
          <a:ea typeface="+mn-ea"/>
          <a:cs typeface="+mn-cs"/>
        </a:defRPr>
      </a:lvl3pPr>
      <a:lvl4pPr marL="1161197" algn="l" defTabSz="774131" rtl="0" eaLnBrk="1" latinLnBrk="1" hangingPunct="1">
        <a:defRPr sz="1524" kern="1200">
          <a:solidFill>
            <a:schemeClr val="tx1"/>
          </a:solidFill>
          <a:latin typeface="+mn-lt"/>
          <a:ea typeface="+mn-ea"/>
          <a:cs typeface="+mn-cs"/>
        </a:defRPr>
      </a:lvl4pPr>
      <a:lvl5pPr marL="1548262" algn="l" defTabSz="774131" rtl="0" eaLnBrk="1" latinLnBrk="1" hangingPunct="1">
        <a:defRPr sz="1524" kern="1200">
          <a:solidFill>
            <a:schemeClr val="tx1"/>
          </a:solidFill>
          <a:latin typeface="+mn-lt"/>
          <a:ea typeface="+mn-ea"/>
          <a:cs typeface="+mn-cs"/>
        </a:defRPr>
      </a:lvl5pPr>
      <a:lvl6pPr marL="1935328" algn="l" defTabSz="774131" rtl="0" eaLnBrk="1" latinLnBrk="1" hangingPunct="1">
        <a:defRPr sz="1524" kern="1200">
          <a:solidFill>
            <a:schemeClr val="tx1"/>
          </a:solidFill>
          <a:latin typeface="+mn-lt"/>
          <a:ea typeface="+mn-ea"/>
          <a:cs typeface="+mn-cs"/>
        </a:defRPr>
      </a:lvl6pPr>
      <a:lvl7pPr marL="2322393" algn="l" defTabSz="774131" rtl="0" eaLnBrk="1" latinLnBrk="1" hangingPunct="1">
        <a:defRPr sz="1524" kern="1200">
          <a:solidFill>
            <a:schemeClr val="tx1"/>
          </a:solidFill>
          <a:latin typeface="+mn-lt"/>
          <a:ea typeface="+mn-ea"/>
          <a:cs typeface="+mn-cs"/>
        </a:defRPr>
      </a:lvl7pPr>
      <a:lvl8pPr marL="2709459" algn="l" defTabSz="774131" rtl="0" eaLnBrk="1" latinLnBrk="1" hangingPunct="1">
        <a:defRPr sz="1524" kern="1200">
          <a:solidFill>
            <a:schemeClr val="tx1"/>
          </a:solidFill>
          <a:latin typeface="+mn-lt"/>
          <a:ea typeface="+mn-ea"/>
          <a:cs typeface="+mn-cs"/>
        </a:defRPr>
      </a:lvl8pPr>
      <a:lvl9pPr marL="3096524" algn="l" defTabSz="774131" rtl="0" eaLnBrk="1" latinLnBrk="1" hangingPunct="1">
        <a:defRPr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stretch>
            <a:fillRect/>
          </a:stretch>
        </p:blipFill>
        <p:spPr>
          <a:xfrm>
            <a:off x="3070851" y="0"/>
            <a:ext cx="6088050" cy="735000"/>
          </a:xfrm>
          <a:prstGeom prst="rect">
            <a:avLst/>
          </a:prstGeom>
        </p:spPr>
      </p:pic>
      <p:pic>
        <p:nvPicPr>
          <p:cNvPr id="3" name="Picture 2"/>
          <p:cNvPicPr>
            <a:picLocks noChangeAspect="1"/>
          </p:cNvPicPr>
          <p:nvPr/>
        </p:nvPicPr>
        <p:blipFill>
          <a:blip r:embed="rId14"/>
          <a:stretch>
            <a:fillRect/>
          </a:stretch>
        </p:blipFill>
        <p:spPr>
          <a:xfrm rot="10800000">
            <a:off x="-36511" y="6123000"/>
            <a:ext cx="6088050" cy="735000"/>
          </a:xfrm>
          <a:prstGeom prst="rect">
            <a:avLst/>
          </a:prstGeom>
        </p:spPr>
      </p:pic>
      <p:sp>
        <p:nvSpPr>
          <p:cNvPr id="4" name="TextBox 3"/>
          <p:cNvSpPr txBox="1"/>
          <p:nvPr/>
        </p:nvSpPr>
        <p:spPr>
          <a:xfrm>
            <a:off x="179513" y="164638"/>
            <a:ext cx="1440160" cy="300852"/>
          </a:xfrm>
          <a:prstGeom prst="rect">
            <a:avLst/>
          </a:prstGeom>
          <a:blipFill>
            <a:blip r:embed="rId15"/>
            <a:stretch>
              <a:fillRect/>
            </a:stretch>
          </a:blipFill>
        </p:spPr>
        <p:txBody>
          <a:bodyPr wrap="square" rtlCol="0">
            <a:spAutoFit/>
          </a:bodyPr>
          <a:lstStyle/>
          <a:p>
            <a:pPr algn="ctr"/>
            <a:endParaRPr lang="ko-KR" altLang="en-US" sz="1355"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51387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774131" rtl="0" eaLnBrk="1" latinLnBrk="1" hangingPunct="1">
        <a:spcBef>
          <a:spcPct val="0"/>
        </a:spcBef>
        <a:buNone/>
        <a:defRPr sz="3725" kern="1200">
          <a:solidFill>
            <a:schemeClr val="tx1"/>
          </a:solidFill>
          <a:latin typeface="+mj-lt"/>
          <a:ea typeface="+mj-ea"/>
          <a:cs typeface="+mj-cs"/>
        </a:defRPr>
      </a:lvl1pPr>
    </p:titleStyle>
    <p:bodyStyle>
      <a:lvl1pPr marL="290299" indent="-290299" algn="l" defTabSz="774131" rtl="0" eaLnBrk="1" latinLnBrk="1" hangingPunct="1">
        <a:spcBef>
          <a:spcPct val="20000"/>
        </a:spcBef>
        <a:buFont typeface="Arial" pitchFamily="34" charset="0"/>
        <a:buChar char="•"/>
        <a:defRPr sz="2709" kern="1200">
          <a:solidFill>
            <a:schemeClr val="tx1"/>
          </a:solidFill>
          <a:latin typeface="+mn-lt"/>
          <a:ea typeface="+mn-ea"/>
          <a:cs typeface="+mn-cs"/>
        </a:defRPr>
      </a:lvl1pPr>
      <a:lvl2pPr marL="628981" indent="-241916" algn="l" defTabSz="774131" rtl="0" eaLnBrk="1" latinLnBrk="1" hangingPunct="1">
        <a:spcBef>
          <a:spcPct val="20000"/>
        </a:spcBef>
        <a:buFont typeface="Arial" pitchFamily="34" charset="0"/>
        <a:buChar char="–"/>
        <a:defRPr sz="2370" kern="1200">
          <a:solidFill>
            <a:schemeClr val="tx1"/>
          </a:solidFill>
          <a:latin typeface="+mn-lt"/>
          <a:ea typeface="+mn-ea"/>
          <a:cs typeface="+mn-cs"/>
        </a:defRPr>
      </a:lvl2pPr>
      <a:lvl3pPr marL="967664" indent="-193533" algn="l" defTabSz="774131" rtl="0" eaLnBrk="1" latinLnBrk="1" hangingPunct="1">
        <a:spcBef>
          <a:spcPct val="20000"/>
        </a:spcBef>
        <a:buFont typeface="Arial" pitchFamily="34" charset="0"/>
        <a:buChar char="•"/>
        <a:defRPr sz="2032" kern="1200">
          <a:solidFill>
            <a:schemeClr val="tx1"/>
          </a:solidFill>
          <a:latin typeface="+mn-lt"/>
          <a:ea typeface="+mn-ea"/>
          <a:cs typeface="+mn-cs"/>
        </a:defRPr>
      </a:lvl3pPr>
      <a:lvl4pPr marL="1354729"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4pPr>
      <a:lvl5pPr marL="1741795"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5pPr>
      <a:lvl6pPr marL="2128860"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6pPr>
      <a:lvl7pPr marL="2515926"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7pPr>
      <a:lvl8pPr marL="2902991"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8pPr>
      <a:lvl9pPr marL="3290057"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9pPr>
    </p:bodyStyle>
    <p:otherStyle>
      <a:defPPr>
        <a:defRPr lang="ko-KR"/>
      </a:defPPr>
      <a:lvl1pPr marL="0" algn="l" defTabSz="774131" rtl="0" eaLnBrk="1" latinLnBrk="1" hangingPunct="1">
        <a:defRPr sz="1524" kern="1200">
          <a:solidFill>
            <a:schemeClr val="tx1"/>
          </a:solidFill>
          <a:latin typeface="+mn-lt"/>
          <a:ea typeface="+mn-ea"/>
          <a:cs typeface="+mn-cs"/>
        </a:defRPr>
      </a:lvl1pPr>
      <a:lvl2pPr marL="387066" algn="l" defTabSz="774131" rtl="0" eaLnBrk="1" latinLnBrk="1" hangingPunct="1">
        <a:defRPr sz="1524" kern="1200">
          <a:solidFill>
            <a:schemeClr val="tx1"/>
          </a:solidFill>
          <a:latin typeface="+mn-lt"/>
          <a:ea typeface="+mn-ea"/>
          <a:cs typeface="+mn-cs"/>
        </a:defRPr>
      </a:lvl2pPr>
      <a:lvl3pPr marL="774131" algn="l" defTabSz="774131" rtl="0" eaLnBrk="1" latinLnBrk="1" hangingPunct="1">
        <a:defRPr sz="1524" kern="1200">
          <a:solidFill>
            <a:schemeClr val="tx1"/>
          </a:solidFill>
          <a:latin typeface="+mn-lt"/>
          <a:ea typeface="+mn-ea"/>
          <a:cs typeface="+mn-cs"/>
        </a:defRPr>
      </a:lvl3pPr>
      <a:lvl4pPr marL="1161197" algn="l" defTabSz="774131" rtl="0" eaLnBrk="1" latinLnBrk="1" hangingPunct="1">
        <a:defRPr sz="1524" kern="1200">
          <a:solidFill>
            <a:schemeClr val="tx1"/>
          </a:solidFill>
          <a:latin typeface="+mn-lt"/>
          <a:ea typeface="+mn-ea"/>
          <a:cs typeface="+mn-cs"/>
        </a:defRPr>
      </a:lvl4pPr>
      <a:lvl5pPr marL="1548262" algn="l" defTabSz="774131" rtl="0" eaLnBrk="1" latinLnBrk="1" hangingPunct="1">
        <a:defRPr sz="1524" kern="1200">
          <a:solidFill>
            <a:schemeClr val="tx1"/>
          </a:solidFill>
          <a:latin typeface="+mn-lt"/>
          <a:ea typeface="+mn-ea"/>
          <a:cs typeface="+mn-cs"/>
        </a:defRPr>
      </a:lvl5pPr>
      <a:lvl6pPr marL="1935328" algn="l" defTabSz="774131" rtl="0" eaLnBrk="1" latinLnBrk="1" hangingPunct="1">
        <a:defRPr sz="1524" kern="1200">
          <a:solidFill>
            <a:schemeClr val="tx1"/>
          </a:solidFill>
          <a:latin typeface="+mn-lt"/>
          <a:ea typeface="+mn-ea"/>
          <a:cs typeface="+mn-cs"/>
        </a:defRPr>
      </a:lvl6pPr>
      <a:lvl7pPr marL="2322393" algn="l" defTabSz="774131" rtl="0" eaLnBrk="1" latinLnBrk="1" hangingPunct="1">
        <a:defRPr sz="1524" kern="1200">
          <a:solidFill>
            <a:schemeClr val="tx1"/>
          </a:solidFill>
          <a:latin typeface="+mn-lt"/>
          <a:ea typeface="+mn-ea"/>
          <a:cs typeface="+mn-cs"/>
        </a:defRPr>
      </a:lvl7pPr>
      <a:lvl8pPr marL="2709459" algn="l" defTabSz="774131" rtl="0" eaLnBrk="1" latinLnBrk="1" hangingPunct="1">
        <a:defRPr sz="1524" kern="1200">
          <a:solidFill>
            <a:schemeClr val="tx1"/>
          </a:solidFill>
          <a:latin typeface="+mn-lt"/>
          <a:ea typeface="+mn-ea"/>
          <a:cs typeface="+mn-cs"/>
        </a:defRPr>
      </a:lvl8pPr>
      <a:lvl9pPr marL="3096524" algn="l" defTabSz="774131" rtl="0" eaLnBrk="1" latinLnBrk="1" hangingPunct="1">
        <a:defRPr sz="152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70851" y="0"/>
            <a:ext cx="6088050" cy="735000"/>
          </a:xfrm>
          <a:prstGeom prst="rect">
            <a:avLst/>
          </a:prstGeom>
        </p:spPr>
      </p:pic>
      <p:pic>
        <p:nvPicPr>
          <p:cNvPr id="3" name="Picture 2"/>
          <p:cNvPicPr>
            <a:picLocks noChangeAspect="1"/>
          </p:cNvPicPr>
          <p:nvPr/>
        </p:nvPicPr>
        <p:blipFill>
          <a:blip r:embed="rId3"/>
          <a:stretch>
            <a:fillRect/>
          </a:stretch>
        </p:blipFill>
        <p:spPr>
          <a:xfrm rot="10800000">
            <a:off x="-36511" y="6123000"/>
            <a:ext cx="6088050" cy="735000"/>
          </a:xfrm>
          <a:prstGeom prst="rect">
            <a:avLst/>
          </a:prstGeom>
        </p:spPr>
      </p:pic>
      <p:sp>
        <p:nvSpPr>
          <p:cNvPr id="4" name="TextBox 3"/>
          <p:cNvSpPr txBox="1"/>
          <p:nvPr/>
        </p:nvSpPr>
        <p:spPr>
          <a:xfrm>
            <a:off x="179513" y="164638"/>
            <a:ext cx="1440160" cy="300852"/>
          </a:xfrm>
          <a:prstGeom prst="rect">
            <a:avLst/>
          </a:prstGeom>
          <a:blipFill>
            <a:blip r:embed="rId4"/>
            <a:stretch>
              <a:fillRect/>
            </a:stretch>
          </a:blipFill>
        </p:spPr>
        <p:txBody>
          <a:bodyPr wrap="square" rtlCol="0">
            <a:spAutoFit/>
          </a:bodyPr>
          <a:lstStyle/>
          <a:p>
            <a:pPr algn="ctr"/>
            <a:endParaRPr lang="ko-KR" altLang="en-US" sz="1355"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221657871"/>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774131" rtl="0" eaLnBrk="1" latinLnBrk="1" hangingPunct="1">
        <a:spcBef>
          <a:spcPct val="0"/>
        </a:spcBef>
        <a:buNone/>
        <a:defRPr sz="3725" kern="1200">
          <a:solidFill>
            <a:schemeClr val="tx1"/>
          </a:solidFill>
          <a:latin typeface="+mj-lt"/>
          <a:ea typeface="+mj-ea"/>
          <a:cs typeface="+mj-cs"/>
        </a:defRPr>
      </a:lvl1pPr>
    </p:titleStyle>
    <p:bodyStyle>
      <a:lvl1pPr marL="290299" indent="-290299" algn="l" defTabSz="774131" rtl="0" eaLnBrk="1" latinLnBrk="1" hangingPunct="1">
        <a:spcBef>
          <a:spcPct val="20000"/>
        </a:spcBef>
        <a:buFont typeface="Arial" pitchFamily="34" charset="0"/>
        <a:buChar char="•"/>
        <a:defRPr sz="2709" kern="1200">
          <a:solidFill>
            <a:schemeClr val="tx1"/>
          </a:solidFill>
          <a:latin typeface="+mn-lt"/>
          <a:ea typeface="+mn-ea"/>
          <a:cs typeface="+mn-cs"/>
        </a:defRPr>
      </a:lvl1pPr>
      <a:lvl2pPr marL="628981" indent="-241916" algn="l" defTabSz="774131" rtl="0" eaLnBrk="1" latinLnBrk="1" hangingPunct="1">
        <a:spcBef>
          <a:spcPct val="20000"/>
        </a:spcBef>
        <a:buFont typeface="Arial" pitchFamily="34" charset="0"/>
        <a:buChar char="–"/>
        <a:defRPr sz="2370" kern="1200">
          <a:solidFill>
            <a:schemeClr val="tx1"/>
          </a:solidFill>
          <a:latin typeface="+mn-lt"/>
          <a:ea typeface="+mn-ea"/>
          <a:cs typeface="+mn-cs"/>
        </a:defRPr>
      </a:lvl2pPr>
      <a:lvl3pPr marL="967664" indent="-193533" algn="l" defTabSz="774131" rtl="0" eaLnBrk="1" latinLnBrk="1" hangingPunct="1">
        <a:spcBef>
          <a:spcPct val="20000"/>
        </a:spcBef>
        <a:buFont typeface="Arial" pitchFamily="34" charset="0"/>
        <a:buChar char="•"/>
        <a:defRPr sz="2032" kern="1200">
          <a:solidFill>
            <a:schemeClr val="tx1"/>
          </a:solidFill>
          <a:latin typeface="+mn-lt"/>
          <a:ea typeface="+mn-ea"/>
          <a:cs typeface="+mn-cs"/>
        </a:defRPr>
      </a:lvl3pPr>
      <a:lvl4pPr marL="1354729"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4pPr>
      <a:lvl5pPr marL="1741795"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5pPr>
      <a:lvl6pPr marL="2128860"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6pPr>
      <a:lvl7pPr marL="2515926"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7pPr>
      <a:lvl8pPr marL="2902991"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8pPr>
      <a:lvl9pPr marL="3290057" indent="-193533" algn="l" defTabSz="774131" rtl="0" eaLnBrk="1" latinLnBrk="1" hangingPunct="1">
        <a:spcBef>
          <a:spcPct val="20000"/>
        </a:spcBef>
        <a:buFont typeface="Arial" pitchFamily="34" charset="0"/>
        <a:buChar char="•"/>
        <a:defRPr sz="1693" kern="1200">
          <a:solidFill>
            <a:schemeClr val="tx1"/>
          </a:solidFill>
          <a:latin typeface="+mn-lt"/>
          <a:ea typeface="+mn-ea"/>
          <a:cs typeface="+mn-cs"/>
        </a:defRPr>
      </a:lvl9pPr>
    </p:bodyStyle>
    <p:otherStyle>
      <a:defPPr>
        <a:defRPr lang="ko-KR"/>
      </a:defPPr>
      <a:lvl1pPr marL="0" algn="l" defTabSz="774131" rtl="0" eaLnBrk="1" latinLnBrk="1" hangingPunct="1">
        <a:defRPr sz="1524" kern="1200">
          <a:solidFill>
            <a:schemeClr val="tx1"/>
          </a:solidFill>
          <a:latin typeface="+mn-lt"/>
          <a:ea typeface="+mn-ea"/>
          <a:cs typeface="+mn-cs"/>
        </a:defRPr>
      </a:lvl1pPr>
      <a:lvl2pPr marL="387066" algn="l" defTabSz="774131" rtl="0" eaLnBrk="1" latinLnBrk="1" hangingPunct="1">
        <a:defRPr sz="1524" kern="1200">
          <a:solidFill>
            <a:schemeClr val="tx1"/>
          </a:solidFill>
          <a:latin typeface="+mn-lt"/>
          <a:ea typeface="+mn-ea"/>
          <a:cs typeface="+mn-cs"/>
        </a:defRPr>
      </a:lvl2pPr>
      <a:lvl3pPr marL="774131" algn="l" defTabSz="774131" rtl="0" eaLnBrk="1" latinLnBrk="1" hangingPunct="1">
        <a:defRPr sz="1524" kern="1200">
          <a:solidFill>
            <a:schemeClr val="tx1"/>
          </a:solidFill>
          <a:latin typeface="+mn-lt"/>
          <a:ea typeface="+mn-ea"/>
          <a:cs typeface="+mn-cs"/>
        </a:defRPr>
      </a:lvl3pPr>
      <a:lvl4pPr marL="1161197" algn="l" defTabSz="774131" rtl="0" eaLnBrk="1" latinLnBrk="1" hangingPunct="1">
        <a:defRPr sz="1524" kern="1200">
          <a:solidFill>
            <a:schemeClr val="tx1"/>
          </a:solidFill>
          <a:latin typeface="+mn-lt"/>
          <a:ea typeface="+mn-ea"/>
          <a:cs typeface="+mn-cs"/>
        </a:defRPr>
      </a:lvl4pPr>
      <a:lvl5pPr marL="1548262" algn="l" defTabSz="774131" rtl="0" eaLnBrk="1" latinLnBrk="1" hangingPunct="1">
        <a:defRPr sz="1524" kern="1200">
          <a:solidFill>
            <a:schemeClr val="tx1"/>
          </a:solidFill>
          <a:latin typeface="+mn-lt"/>
          <a:ea typeface="+mn-ea"/>
          <a:cs typeface="+mn-cs"/>
        </a:defRPr>
      </a:lvl5pPr>
      <a:lvl6pPr marL="1935328" algn="l" defTabSz="774131" rtl="0" eaLnBrk="1" latinLnBrk="1" hangingPunct="1">
        <a:defRPr sz="1524" kern="1200">
          <a:solidFill>
            <a:schemeClr val="tx1"/>
          </a:solidFill>
          <a:latin typeface="+mn-lt"/>
          <a:ea typeface="+mn-ea"/>
          <a:cs typeface="+mn-cs"/>
        </a:defRPr>
      </a:lvl6pPr>
      <a:lvl7pPr marL="2322393" algn="l" defTabSz="774131" rtl="0" eaLnBrk="1" latinLnBrk="1" hangingPunct="1">
        <a:defRPr sz="1524" kern="1200">
          <a:solidFill>
            <a:schemeClr val="tx1"/>
          </a:solidFill>
          <a:latin typeface="+mn-lt"/>
          <a:ea typeface="+mn-ea"/>
          <a:cs typeface="+mn-cs"/>
        </a:defRPr>
      </a:lvl7pPr>
      <a:lvl8pPr marL="2709459" algn="l" defTabSz="774131" rtl="0" eaLnBrk="1" latinLnBrk="1" hangingPunct="1">
        <a:defRPr sz="1524" kern="1200">
          <a:solidFill>
            <a:schemeClr val="tx1"/>
          </a:solidFill>
          <a:latin typeface="+mn-lt"/>
          <a:ea typeface="+mn-ea"/>
          <a:cs typeface="+mn-cs"/>
        </a:defRPr>
      </a:lvl8pPr>
      <a:lvl9pPr marL="3096524" algn="l" defTabSz="774131" rtl="0" eaLnBrk="1" latinLnBrk="1" hangingPunct="1">
        <a:defRPr sz="15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stbytes.net/blog/agile-software-development-methodologie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922" y="2148967"/>
            <a:ext cx="6908800" cy="1550670"/>
          </a:xfrm>
          <a:prstGeom prst="rect">
            <a:avLst/>
          </a:prstGeom>
        </p:spPr>
        <p:txBody>
          <a:bodyPr vert="horz" wrap="square" lIns="0" tIns="13335" rIns="0" bIns="0" rtlCol="0">
            <a:spAutoFit/>
          </a:bodyPr>
          <a:lstStyle/>
          <a:p>
            <a:pPr marL="2094230" marR="5080" indent="-2082164">
              <a:lnSpc>
                <a:spcPct val="100000"/>
              </a:lnSpc>
              <a:spcBef>
                <a:spcPts val="105"/>
              </a:spcBef>
            </a:pPr>
            <a:r>
              <a:rPr sz="5000" spc="-35" dirty="0">
                <a:latin typeface="Arial"/>
                <a:cs typeface="Arial"/>
              </a:rPr>
              <a:t>SOFTWARE</a:t>
            </a:r>
            <a:r>
              <a:rPr sz="5000" spc="-80" dirty="0">
                <a:latin typeface="Arial"/>
                <a:cs typeface="Arial"/>
              </a:rPr>
              <a:t> </a:t>
            </a:r>
            <a:r>
              <a:rPr sz="5000" dirty="0">
                <a:latin typeface="Arial"/>
                <a:cs typeface="Arial"/>
              </a:rPr>
              <a:t>PROCESS  MODELS</a:t>
            </a:r>
            <a:endParaRPr sz="5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0601" y="354583"/>
            <a:ext cx="3170555" cy="696595"/>
          </a:xfrm>
          <a:prstGeom prst="rect">
            <a:avLst/>
          </a:prstGeom>
        </p:spPr>
        <p:txBody>
          <a:bodyPr vert="horz" wrap="square" lIns="0" tIns="12700" rIns="0" bIns="0" rtlCol="0">
            <a:spAutoFit/>
          </a:bodyPr>
          <a:lstStyle/>
          <a:p>
            <a:pPr marL="12700">
              <a:lnSpc>
                <a:spcPct val="100000"/>
              </a:lnSpc>
              <a:spcBef>
                <a:spcPts val="100"/>
              </a:spcBef>
            </a:pPr>
            <a:r>
              <a:rPr dirty="0"/>
              <a:t>A</a:t>
            </a:r>
            <a:r>
              <a:rPr spc="-70" dirty="0"/>
              <a:t>D</a:t>
            </a:r>
            <a:r>
              <a:rPr spc="-229" dirty="0"/>
              <a:t>V</a:t>
            </a:r>
            <a:r>
              <a:rPr dirty="0"/>
              <a:t>AN</a:t>
            </a:r>
            <a:r>
              <a:rPr spc="-350" dirty="0"/>
              <a:t>T</a:t>
            </a:r>
            <a:r>
              <a:rPr spc="-55" dirty="0"/>
              <a:t>A</a:t>
            </a:r>
            <a:r>
              <a:rPr spc="-5" dirty="0"/>
              <a:t>G</a:t>
            </a:r>
            <a:r>
              <a:rPr spc="-50" dirty="0"/>
              <a:t>E</a:t>
            </a:r>
            <a:r>
              <a:rPr dirty="0"/>
              <a:t>S</a:t>
            </a:r>
          </a:p>
        </p:txBody>
      </p:sp>
      <p:sp>
        <p:nvSpPr>
          <p:cNvPr id="3" name="object 3"/>
          <p:cNvSpPr txBox="1"/>
          <p:nvPr/>
        </p:nvSpPr>
        <p:spPr>
          <a:xfrm>
            <a:off x="78739" y="1150365"/>
            <a:ext cx="8921115" cy="3257943"/>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2000" spc="-20" dirty="0">
                <a:latin typeface="Times New Roman" panose="02020603050405020304" pitchFamily="18" charset="0"/>
                <a:cs typeface="Times New Roman" panose="02020603050405020304" pitchFamily="18" charset="0"/>
              </a:rPr>
              <a:t>Customers </a:t>
            </a:r>
            <a:r>
              <a:rPr sz="2000" spc="-15" dirty="0">
                <a:latin typeface="Times New Roman" panose="02020603050405020304" pitchFamily="18" charset="0"/>
                <a:cs typeface="Times New Roman" panose="02020603050405020304" pitchFamily="18" charset="0"/>
              </a:rPr>
              <a:t>get </a:t>
            </a:r>
            <a:r>
              <a:rPr sz="2000" spc="-5" dirty="0">
                <a:latin typeface="Times New Roman" panose="02020603050405020304" pitchFamily="18" charset="0"/>
                <a:cs typeface="Times New Roman" panose="02020603050405020304" pitchFamily="18" charset="0"/>
              </a:rPr>
              <a:t>usable functionality </a:t>
            </a:r>
            <a:r>
              <a:rPr sz="2000" dirty="0">
                <a:latin typeface="Times New Roman" panose="02020603050405020304" pitchFamily="18" charset="0"/>
                <a:cs typeface="Times New Roman" panose="02020603050405020304" pitchFamily="18" charset="0"/>
              </a:rPr>
              <a:t>earlier </a:t>
            </a:r>
            <a:r>
              <a:rPr sz="2000" spc="-5" dirty="0">
                <a:latin typeface="Times New Roman" panose="02020603050405020304" pitchFamily="18" charset="0"/>
                <a:cs typeface="Times New Roman" panose="02020603050405020304" pitchFamily="18" charset="0"/>
              </a:rPr>
              <a:t>than </a:t>
            </a:r>
            <a:r>
              <a:rPr sz="2000" dirty="0">
                <a:latin typeface="Times New Roman" panose="02020603050405020304" pitchFamily="18" charset="0"/>
                <a:cs typeface="Times New Roman" panose="02020603050405020304" pitchFamily="18" charset="0"/>
              </a:rPr>
              <a:t>with  </a:t>
            </a:r>
            <a:r>
              <a:rPr sz="2000" spc="-20" dirty="0">
                <a:latin typeface="Times New Roman" panose="02020603050405020304" pitchFamily="18" charset="0"/>
                <a:cs typeface="Times New Roman" panose="02020603050405020304" pitchFamily="18" charset="0"/>
              </a:rPr>
              <a:t>waterfall.</a:t>
            </a:r>
            <a:endParaRPr sz="2000" dirty="0">
              <a:latin typeface="Times New Roman" panose="02020603050405020304" pitchFamily="18" charset="0"/>
              <a:cs typeface="Times New Roman" panose="02020603050405020304" pitchFamily="18" charset="0"/>
            </a:endParaRPr>
          </a:p>
          <a:p>
            <a:pPr marL="355600" marR="382905" indent="-342900">
              <a:lnSpc>
                <a:spcPct val="100000"/>
              </a:lnSpc>
              <a:spcBef>
                <a:spcPts val="770"/>
              </a:spcBef>
              <a:buFont typeface="Arial"/>
              <a:buChar char="•"/>
              <a:tabLst>
                <a:tab pos="354965" algn="l"/>
                <a:tab pos="355600" algn="l"/>
              </a:tabLst>
            </a:pPr>
            <a:r>
              <a:rPr sz="2000" spc="-10" dirty="0">
                <a:latin typeface="Times New Roman" panose="02020603050405020304" pitchFamily="18" charset="0"/>
                <a:cs typeface="Times New Roman" panose="02020603050405020304" pitchFamily="18" charset="0"/>
              </a:rPr>
              <a:t>Early feedback </a:t>
            </a:r>
            <a:r>
              <a:rPr sz="2000" spc="-15" dirty="0">
                <a:latin typeface="Times New Roman" panose="02020603050405020304" pitchFamily="18" charset="0"/>
                <a:cs typeface="Times New Roman" panose="02020603050405020304" pitchFamily="18" charset="0"/>
              </a:rPr>
              <a:t>improves likelihood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producing </a:t>
            </a:r>
            <a:r>
              <a:rPr sz="2000" dirty="0">
                <a:latin typeface="Times New Roman" panose="02020603050405020304" pitchFamily="18" charset="0"/>
                <a:cs typeface="Times New Roman" panose="02020603050405020304" pitchFamily="18" charset="0"/>
              </a:rPr>
              <a:t>a  </a:t>
            </a:r>
            <a:r>
              <a:rPr sz="2000" spc="-10" dirty="0">
                <a:latin typeface="Times New Roman" panose="02020603050405020304" pitchFamily="18" charset="0"/>
                <a:cs typeface="Times New Roman" panose="02020603050405020304" pitchFamily="18" charset="0"/>
              </a:rPr>
              <a:t>product that satisfies</a:t>
            </a:r>
            <a:r>
              <a:rPr sz="2000" spc="1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customers.</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770"/>
              </a:spcBef>
              <a:buFont typeface="Arial"/>
              <a:buChar char="•"/>
              <a:tabLst>
                <a:tab pos="354965" algn="l"/>
                <a:tab pos="355600" algn="l"/>
              </a:tabLst>
            </a:pPr>
            <a:r>
              <a:rPr sz="2000" spc="-5" dirty="0">
                <a:latin typeface="Times New Roman" panose="02020603050405020304" pitchFamily="18" charset="0"/>
                <a:cs typeface="Times New Roman" panose="02020603050405020304" pitchFamily="18" charset="0"/>
              </a:rPr>
              <a:t>The quality of the final </a:t>
            </a:r>
            <a:r>
              <a:rPr sz="2000" spc="-10" dirty="0">
                <a:latin typeface="Times New Roman" panose="02020603050405020304" pitchFamily="18" charset="0"/>
                <a:cs typeface="Times New Roman" panose="02020603050405020304" pitchFamily="18" charset="0"/>
              </a:rPr>
              <a:t>product </a:t>
            </a:r>
            <a:r>
              <a:rPr sz="2000" dirty="0">
                <a:latin typeface="Times New Roman" panose="02020603050405020304" pitchFamily="18" charset="0"/>
                <a:cs typeface="Times New Roman" panose="02020603050405020304" pitchFamily="18" charset="0"/>
              </a:rPr>
              <a:t>is</a:t>
            </a:r>
            <a:r>
              <a:rPr sz="2000" spc="4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better</a:t>
            </a:r>
            <a:endParaRPr sz="2000" dirty="0">
              <a:latin typeface="Times New Roman" panose="02020603050405020304" pitchFamily="18" charset="0"/>
              <a:cs typeface="Times New Roman" panose="02020603050405020304" pitchFamily="18" charset="0"/>
            </a:endParaRPr>
          </a:p>
          <a:p>
            <a:pPr marL="756285" marR="708660" lvl="1" indent="-287020">
              <a:lnSpc>
                <a:spcPct val="100000"/>
              </a:lnSpc>
              <a:spcBef>
                <a:spcPts val="685"/>
              </a:spcBef>
              <a:buFont typeface="Arial"/>
              <a:buChar char="–"/>
              <a:tabLst>
                <a:tab pos="756920" algn="l"/>
              </a:tabLst>
            </a:pPr>
            <a:r>
              <a:rPr sz="2000" spc="-1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core </a:t>
            </a:r>
            <a:r>
              <a:rPr sz="2000" spc="-10" dirty="0">
                <a:latin typeface="Times New Roman" panose="02020603050405020304" pitchFamily="18" charset="0"/>
                <a:cs typeface="Times New Roman" panose="02020603050405020304" pitchFamily="18" charset="0"/>
              </a:rPr>
              <a:t>functionality </a:t>
            </a:r>
            <a:r>
              <a:rPr sz="2000" spc="-5" dirty="0">
                <a:latin typeface="Times New Roman" panose="02020603050405020304" pitchFamily="18" charset="0"/>
                <a:cs typeface="Times New Roman" panose="02020603050405020304" pitchFamily="18" charset="0"/>
              </a:rPr>
              <a:t>is </a:t>
            </a:r>
            <a:r>
              <a:rPr sz="2000" spc="-10" dirty="0">
                <a:latin typeface="Times New Roman" panose="02020603050405020304" pitchFamily="18" charset="0"/>
                <a:cs typeface="Times New Roman" panose="02020603050405020304" pitchFamily="18" charset="0"/>
              </a:rPr>
              <a:t>developed </a:t>
            </a:r>
            <a:r>
              <a:rPr sz="2000" spc="-5" dirty="0">
                <a:latin typeface="Times New Roman" panose="02020603050405020304" pitchFamily="18" charset="0"/>
                <a:cs typeface="Times New Roman" panose="02020603050405020304" pitchFamily="18" charset="0"/>
              </a:rPr>
              <a:t>early and </a:t>
            </a:r>
            <a:r>
              <a:rPr sz="2000" spc="-20" dirty="0">
                <a:latin typeface="Times New Roman" panose="02020603050405020304" pitchFamily="18" charset="0"/>
                <a:cs typeface="Times New Roman" panose="02020603050405020304" pitchFamily="18" charset="0"/>
              </a:rPr>
              <a:t>tested  </a:t>
            </a:r>
            <a:r>
              <a:rPr sz="2000" spc="-10" dirty="0">
                <a:latin typeface="Times New Roman" panose="02020603050405020304" pitchFamily="18" charset="0"/>
                <a:cs typeface="Times New Roman" panose="02020603050405020304" pitchFamily="18" charset="0"/>
              </a:rPr>
              <a:t>multiple </a:t>
            </a:r>
            <a:r>
              <a:rPr sz="2000" spc="-5" dirty="0">
                <a:latin typeface="Times New Roman" panose="02020603050405020304" pitchFamily="18" charset="0"/>
                <a:cs typeface="Times New Roman" panose="02020603050405020304" pitchFamily="18" charset="0"/>
              </a:rPr>
              <a:t>times </a:t>
            </a:r>
            <a:r>
              <a:rPr sz="2000" spc="-10" dirty="0">
                <a:latin typeface="Times New Roman" panose="02020603050405020304" pitchFamily="18" charset="0"/>
                <a:cs typeface="Times New Roman" panose="02020603050405020304" pitchFamily="18" charset="0"/>
              </a:rPr>
              <a:t>(during </a:t>
            </a:r>
            <a:r>
              <a:rPr sz="2000" spc="-5" dirty="0">
                <a:latin typeface="Times New Roman" panose="02020603050405020304" pitchFamily="18" charset="0"/>
                <a:cs typeface="Times New Roman" panose="02020603050405020304" pitchFamily="18" charset="0"/>
              </a:rPr>
              <a:t>each</a:t>
            </a:r>
            <a:r>
              <a:rPr sz="2000" spc="6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release)</a:t>
            </a:r>
            <a:endParaRPr sz="2000" dirty="0">
              <a:latin typeface="Times New Roman" panose="02020603050405020304" pitchFamily="18" charset="0"/>
              <a:cs typeface="Times New Roman" panose="02020603050405020304" pitchFamily="18" charset="0"/>
            </a:endParaRPr>
          </a:p>
          <a:p>
            <a:pPr marL="756285" marR="158115" lvl="1" indent="-287020">
              <a:lnSpc>
                <a:spcPct val="100000"/>
              </a:lnSpc>
              <a:spcBef>
                <a:spcPts val="675"/>
              </a:spcBef>
              <a:buFont typeface="Arial"/>
              <a:buChar char="–"/>
              <a:tabLst>
                <a:tab pos="756920" algn="l"/>
              </a:tabLst>
            </a:pPr>
            <a:r>
              <a:rPr sz="2000" spc="-10" dirty="0">
                <a:latin typeface="Times New Roman" panose="02020603050405020304" pitchFamily="18" charset="0"/>
                <a:cs typeface="Times New Roman" panose="02020603050405020304" pitchFamily="18" charset="0"/>
              </a:rPr>
              <a:t>Only </a:t>
            </a:r>
            <a:r>
              <a:rPr sz="2000" spc="-5" dirty="0">
                <a:latin typeface="Times New Roman" panose="02020603050405020304" pitchFamily="18" charset="0"/>
                <a:cs typeface="Times New Roman" panose="02020603050405020304" pitchFamily="18" charset="0"/>
              </a:rPr>
              <a:t>a </a:t>
            </a:r>
            <a:r>
              <a:rPr sz="2000" spc="-15" dirty="0">
                <a:latin typeface="Times New Roman" panose="02020603050405020304" pitchFamily="18" charset="0"/>
                <a:cs typeface="Times New Roman" panose="02020603050405020304" pitchFamily="18" charset="0"/>
              </a:rPr>
              <a:t>relatively </a:t>
            </a:r>
            <a:r>
              <a:rPr sz="2000" spc="-10" dirty="0">
                <a:latin typeface="Times New Roman" panose="02020603050405020304" pitchFamily="18" charset="0"/>
                <a:cs typeface="Times New Roman" panose="02020603050405020304" pitchFamily="18" charset="0"/>
              </a:rPr>
              <a:t>small amount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functionality </a:t>
            </a:r>
            <a:r>
              <a:rPr sz="2000" spc="-5" dirty="0">
                <a:latin typeface="Times New Roman" panose="02020603050405020304" pitchFamily="18" charset="0"/>
                <a:cs typeface="Times New Roman" panose="02020603050405020304" pitchFamily="18" charset="0"/>
              </a:rPr>
              <a:t>added in  each </a:t>
            </a:r>
            <a:r>
              <a:rPr sz="2000" spc="-10" dirty="0">
                <a:latin typeface="Times New Roman" panose="02020603050405020304" pitchFamily="18" charset="0"/>
                <a:cs typeface="Times New Roman" panose="02020603050405020304" pitchFamily="18" charset="0"/>
              </a:rPr>
              <a:t>release: </a:t>
            </a:r>
            <a:r>
              <a:rPr sz="2000" spc="-5" dirty="0">
                <a:latin typeface="Times New Roman" panose="02020603050405020304" pitchFamily="18" charset="0"/>
                <a:cs typeface="Times New Roman" panose="02020603050405020304" pitchFamily="18" charset="0"/>
              </a:rPr>
              <a:t>easier </a:t>
            </a:r>
            <a:r>
              <a:rPr sz="2000" spc="-20" dirty="0">
                <a:latin typeface="Times New Roman" panose="02020603050405020304" pitchFamily="18" charset="0"/>
                <a:cs typeface="Times New Roman" panose="02020603050405020304" pitchFamily="18" charset="0"/>
              </a:rPr>
              <a:t>to </a:t>
            </a:r>
            <a:r>
              <a:rPr sz="2000" spc="-15" dirty="0">
                <a:latin typeface="Times New Roman" panose="02020603050405020304" pitchFamily="18" charset="0"/>
                <a:cs typeface="Times New Roman" panose="02020603050405020304" pitchFamily="18" charset="0"/>
              </a:rPr>
              <a:t>get </a:t>
            </a:r>
            <a:r>
              <a:rPr sz="2000" spc="-5" dirty="0">
                <a:latin typeface="Times New Roman" panose="02020603050405020304" pitchFamily="18" charset="0"/>
                <a:cs typeface="Times New Roman" panose="02020603050405020304" pitchFamily="18" charset="0"/>
              </a:rPr>
              <a:t>it </a:t>
            </a:r>
            <a:r>
              <a:rPr sz="2000" spc="-10" dirty="0">
                <a:latin typeface="Times New Roman" panose="02020603050405020304" pitchFamily="18" charset="0"/>
                <a:cs typeface="Times New Roman" panose="02020603050405020304" pitchFamily="18" charset="0"/>
              </a:rPr>
              <a:t>right </a:t>
            </a:r>
            <a:r>
              <a:rPr sz="2000" spc="-5" dirty="0">
                <a:latin typeface="Times New Roman" panose="02020603050405020304" pitchFamily="18" charset="0"/>
                <a:cs typeface="Times New Roman" panose="02020603050405020304" pitchFamily="18" charset="0"/>
              </a:rPr>
              <a:t>and </a:t>
            </a:r>
            <a:r>
              <a:rPr sz="2000" spc="-20" dirty="0">
                <a:latin typeface="Times New Roman" panose="02020603050405020304" pitchFamily="18" charset="0"/>
                <a:cs typeface="Times New Roman" panose="02020603050405020304" pitchFamily="18" charset="0"/>
              </a:rPr>
              <a:t>test </a:t>
            </a:r>
            <a:r>
              <a:rPr sz="2000" spc="-5" dirty="0">
                <a:latin typeface="Times New Roman" panose="02020603050405020304" pitchFamily="18" charset="0"/>
                <a:cs typeface="Times New Roman" panose="02020603050405020304" pitchFamily="18" charset="0"/>
              </a:rPr>
              <a:t>it</a:t>
            </a:r>
            <a:r>
              <a:rPr sz="2000" spc="9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thoroughly</a:t>
            </a:r>
            <a:endParaRPr sz="2000" dirty="0">
              <a:latin typeface="Times New Roman" panose="02020603050405020304" pitchFamily="18" charset="0"/>
              <a:cs typeface="Times New Roman" panose="02020603050405020304" pitchFamily="18" charset="0"/>
            </a:endParaRPr>
          </a:p>
          <a:p>
            <a:pPr marL="756285" marR="1047750" lvl="1" indent="-287020">
              <a:lnSpc>
                <a:spcPct val="100000"/>
              </a:lnSpc>
              <a:spcBef>
                <a:spcPts val="675"/>
              </a:spcBef>
              <a:buFont typeface="Arial"/>
              <a:buChar char="–"/>
              <a:tabLst>
                <a:tab pos="756920" algn="l"/>
              </a:tabLst>
            </a:pPr>
            <a:r>
              <a:rPr sz="2000" spc="-15" dirty="0">
                <a:latin typeface="Times New Roman" panose="02020603050405020304" pitchFamily="18" charset="0"/>
                <a:cs typeface="Times New Roman" panose="02020603050405020304" pitchFamily="18" charset="0"/>
              </a:rPr>
              <a:t>Detect </a:t>
            </a:r>
            <a:r>
              <a:rPr sz="2000" spc="-10" dirty="0">
                <a:latin typeface="Times New Roman" panose="02020603050405020304" pitchFamily="18" charset="0"/>
                <a:cs typeface="Times New Roman" panose="02020603050405020304" pitchFamily="18" charset="0"/>
              </a:rPr>
              <a:t>design </a:t>
            </a:r>
            <a:r>
              <a:rPr sz="2000" spc="-15" dirty="0">
                <a:latin typeface="Times New Roman" panose="02020603050405020304" pitchFamily="18" charset="0"/>
                <a:cs typeface="Times New Roman" panose="02020603050405020304" pitchFamily="18" charset="0"/>
              </a:rPr>
              <a:t>problems </a:t>
            </a:r>
            <a:r>
              <a:rPr sz="2000" spc="-5" dirty="0">
                <a:latin typeface="Times New Roman" panose="02020603050405020304" pitchFamily="18" charset="0"/>
                <a:cs typeface="Times New Roman" panose="02020603050405020304" pitchFamily="18" charset="0"/>
              </a:rPr>
              <a:t>early and </a:t>
            </a:r>
            <a:r>
              <a:rPr sz="2000" spc="-15" dirty="0">
                <a:latin typeface="Times New Roman" panose="02020603050405020304" pitchFamily="18" charset="0"/>
                <a:cs typeface="Times New Roman" panose="02020603050405020304" pitchFamily="18" charset="0"/>
              </a:rPr>
              <a:t>get </a:t>
            </a:r>
            <a:r>
              <a:rPr sz="2000" spc="-5" dirty="0">
                <a:latin typeface="Times New Roman" panose="02020603050405020304" pitchFamily="18" charset="0"/>
                <a:cs typeface="Times New Roman" panose="02020603050405020304" pitchFamily="18" charset="0"/>
              </a:rPr>
              <a:t>a chance </a:t>
            </a:r>
            <a:r>
              <a:rPr sz="2000" spc="-20" dirty="0">
                <a:latin typeface="Times New Roman" panose="02020603050405020304" pitchFamily="18" charset="0"/>
                <a:cs typeface="Times New Roman" panose="02020603050405020304" pitchFamily="18" charset="0"/>
              </a:rPr>
              <a:t>to  </a:t>
            </a:r>
            <a:r>
              <a:rPr sz="2000" spc="-10" dirty="0">
                <a:latin typeface="Times New Roman" panose="02020603050405020304" pitchFamily="18" charset="0"/>
                <a:cs typeface="Times New Roman" panose="02020603050405020304" pitchFamily="18" charset="0"/>
              </a:rPr>
              <a:t>redesign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990600"/>
            <a:ext cx="3927475" cy="696595"/>
          </a:xfrm>
          <a:prstGeom prst="rect">
            <a:avLst/>
          </a:prstGeom>
        </p:spPr>
        <p:txBody>
          <a:bodyPr vert="horz" wrap="square" lIns="0" tIns="12700" rIns="0" bIns="0" rtlCol="0">
            <a:spAutoFit/>
          </a:bodyPr>
          <a:lstStyle/>
          <a:p>
            <a:pPr marL="12700">
              <a:lnSpc>
                <a:spcPct val="100000"/>
              </a:lnSpc>
              <a:spcBef>
                <a:spcPts val="100"/>
              </a:spcBef>
            </a:pPr>
            <a:r>
              <a:rPr spc="-65" dirty="0"/>
              <a:t>DISADVANTAGES</a:t>
            </a:r>
          </a:p>
        </p:txBody>
      </p:sp>
      <p:sp>
        <p:nvSpPr>
          <p:cNvPr id="3" name="object 3"/>
          <p:cNvSpPr txBox="1"/>
          <p:nvPr/>
        </p:nvSpPr>
        <p:spPr>
          <a:xfrm>
            <a:off x="152400" y="2133600"/>
            <a:ext cx="8816975" cy="2757170"/>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3200" dirty="0">
                <a:latin typeface="Carlito"/>
                <a:cs typeface="Carlito"/>
              </a:rPr>
              <a:t>Needs </a:t>
            </a:r>
            <a:r>
              <a:rPr sz="3200" spc="-10" dirty="0">
                <a:latin typeface="Carlito"/>
                <a:cs typeface="Carlito"/>
              </a:rPr>
              <a:t>good </a:t>
            </a:r>
            <a:r>
              <a:rPr sz="3200" spc="-5" dirty="0">
                <a:latin typeface="Carlito"/>
                <a:cs typeface="Carlito"/>
              </a:rPr>
              <a:t>planning </a:t>
            </a:r>
            <a:r>
              <a:rPr sz="3200" dirty="0">
                <a:latin typeface="Carlito"/>
                <a:cs typeface="Carlito"/>
              </a:rPr>
              <a:t>and</a:t>
            </a:r>
            <a:r>
              <a:rPr sz="3200" spc="20" dirty="0">
                <a:latin typeface="Carlito"/>
                <a:cs typeface="Carlito"/>
              </a:rPr>
              <a:t> </a:t>
            </a:r>
            <a:r>
              <a:rPr sz="3200" spc="-5" dirty="0">
                <a:latin typeface="Carlito"/>
                <a:cs typeface="Carlito"/>
              </a:rPr>
              <a:t>design.</a:t>
            </a:r>
            <a:endParaRPr sz="3200" dirty="0">
              <a:latin typeface="Carlito"/>
              <a:cs typeface="Carlito"/>
            </a:endParaRPr>
          </a:p>
          <a:p>
            <a:pPr marL="355600" marR="5080" indent="-342900">
              <a:lnSpc>
                <a:spcPct val="100000"/>
              </a:lnSpc>
              <a:spcBef>
                <a:spcPts val="770"/>
              </a:spcBef>
              <a:buFont typeface="Arial"/>
              <a:buChar char="•"/>
              <a:tabLst>
                <a:tab pos="354965" algn="l"/>
                <a:tab pos="355600" algn="l"/>
              </a:tabLst>
            </a:pPr>
            <a:r>
              <a:rPr sz="3200" dirty="0">
                <a:latin typeface="Carlito"/>
                <a:cs typeface="Carlito"/>
              </a:rPr>
              <a:t>Needs a clear </a:t>
            </a:r>
            <a:r>
              <a:rPr sz="3200" spc="-5" dirty="0">
                <a:latin typeface="Carlito"/>
                <a:cs typeface="Carlito"/>
              </a:rPr>
              <a:t>and </a:t>
            </a:r>
            <a:r>
              <a:rPr sz="3200" spc="-15" dirty="0">
                <a:latin typeface="Carlito"/>
                <a:cs typeface="Carlito"/>
              </a:rPr>
              <a:t>complete </a:t>
            </a:r>
            <a:r>
              <a:rPr sz="3200" spc="-10" dirty="0">
                <a:latin typeface="Carlito"/>
                <a:cs typeface="Carlito"/>
              </a:rPr>
              <a:t>definition </a:t>
            </a:r>
            <a:r>
              <a:rPr sz="3200" dirty="0">
                <a:latin typeface="Carlito"/>
                <a:cs typeface="Carlito"/>
              </a:rPr>
              <a:t>of the whole  </a:t>
            </a:r>
            <a:r>
              <a:rPr sz="3200" spc="-30" dirty="0">
                <a:latin typeface="Carlito"/>
                <a:cs typeface="Carlito"/>
              </a:rPr>
              <a:t>system before </a:t>
            </a:r>
            <a:r>
              <a:rPr sz="3200" dirty="0">
                <a:latin typeface="Carlito"/>
                <a:cs typeface="Carlito"/>
              </a:rPr>
              <a:t>it </a:t>
            </a:r>
            <a:r>
              <a:rPr sz="3200" spc="-5" dirty="0">
                <a:latin typeface="Carlito"/>
                <a:cs typeface="Carlito"/>
              </a:rPr>
              <a:t>can be </a:t>
            </a:r>
            <a:r>
              <a:rPr sz="3200" spc="-30" dirty="0">
                <a:latin typeface="Carlito"/>
                <a:cs typeface="Carlito"/>
              </a:rPr>
              <a:t>broken </a:t>
            </a:r>
            <a:r>
              <a:rPr sz="3200" spc="-5" dirty="0">
                <a:latin typeface="Carlito"/>
                <a:cs typeface="Carlito"/>
              </a:rPr>
              <a:t>down </a:t>
            </a:r>
            <a:r>
              <a:rPr sz="3200" dirty="0">
                <a:latin typeface="Carlito"/>
                <a:cs typeface="Carlito"/>
              </a:rPr>
              <a:t>and </a:t>
            </a:r>
            <a:r>
              <a:rPr sz="3200" spc="-5" dirty="0">
                <a:latin typeface="Carlito"/>
                <a:cs typeface="Carlito"/>
              </a:rPr>
              <a:t>built  </a:t>
            </a:r>
            <a:r>
              <a:rPr sz="3200" spc="-25" dirty="0">
                <a:latin typeface="Carlito"/>
                <a:cs typeface="Carlito"/>
              </a:rPr>
              <a:t>incrementally.</a:t>
            </a:r>
            <a:endParaRPr sz="3200" dirty="0">
              <a:latin typeface="Carlito"/>
              <a:cs typeface="Carlito"/>
            </a:endParaRPr>
          </a:p>
          <a:p>
            <a:pPr marL="355600" indent="-342900">
              <a:lnSpc>
                <a:spcPct val="100000"/>
              </a:lnSpc>
              <a:spcBef>
                <a:spcPts val="770"/>
              </a:spcBef>
              <a:buFont typeface="Arial"/>
              <a:buChar char="•"/>
              <a:tabLst>
                <a:tab pos="354965" algn="l"/>
                <a:tab pos="355600" algn="l"/>
              </a:tabLst>
            </a:pPr>
            <a:r>
              <a:rPr sz="3200" spc="-70" dirty="0">
                <a:latin typeface="Carlito"/>
                <a:cs typeface="Carlito"/>
              </a:rPr>
              <a:t>Total </a:t>
            </a:r>
            <a:r>
              <a:rPr sz="3200" spc="-20" dirty="0">
                <a:latin typeface="Carlito"/>
                <a:cs typeface="Carlito"/>
              </a:rPr>
              <a:t>cost </a:t>
            </a:r>
            <a:r>
              <a:rPr sz="3200" dirty="0">
                <a:latin typeface="Carlito"/>
                <a:cs typeface="Carlito"/>
              </a:rPr>
              <a:t>is </a:t>
            </a:r>
            <a:r>
              <a:rPr sz="3200" spc="-5" dirty="0">
                <a:latin typeface="Carlito"/>
                <a:cs typeface="Carlito"/>
              </a:rPr>
              <a:t>higher </a:t>
            </a:r>
            <a:r>
              <a:rPr sz="3200" dirty="0">
                <a:latin typeface="Carlito"/>
                <a:cs typeface="Carlito"/>
              </a:rPr>
              <a:t>than</a:t>
            </a:r>
            <a:r>
              <a:rPr sz="3200" spc="95" dirty="0">
                <a:latin typeface="Carlito"/>
                <a:cs typeface="Carlito"/>
              </a:rPr>
              <a:t> </a:t>
            </a:r>
            <a:r>
              <a:rPr sz="3200" spc="-20" dirty="0">
                <a:latin typeface="Carlito"/>
                <a:cs typeface="Carlito"/>
              </a:rPr>
              <a:t>waterfall.</a:t>
            </a:r>
            <a:endParaRPr sz="320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295400"/>
            <a:ext cx="6547484" cy="696595"/>
          </a:xfrm>
          <a:prstGeom prst="rect">
            <a:avLst/>
          </a:prstGeom>
        </p:spPr>
        <p:txBody>
          <a:bodyPr vert="horz" wrap="square" lIns="0" tIns="12700" rIns="0" bIns="0" rtlCol="0">
            <a:spAutoFit/>
          </a:bodyPr>
          <a:lstStyle/>
          <a:p>
            <a:pPr marL="12700">
              <a:lnSpc>
                <a:spcPct val="100000"/>
              </a:lnSpc>
              <a:spcBef>
                <a:spcPts val="100"/>
              </a:spcBef>
            </a:pPr>
            <a:r>
              <a:rPr dirty="0"/>
              <a:t>RAD </a:t>
            </a:r>
            <a:r>
              <a:rPr spc="-10" dirty="0"/>
              <a:t>DEVELOPMENT</a:t>
            </a:r>
            <a:r>
              <a:rPr spc="-90" dirty="0"/>
              <a:t> </a:t>
            </a:r>
            <a:r>
              <a:rPr spc="-5" dirty="0"/>
              <a:t>MODEL</a:t>
            </a:r>
          </a:p>
        </p:txBody>
      </p:sp>
      <p:sp>
        <p:nvSpPr>
          <p:cNvPr id="3" name="object 3"/>
          <p:cNvSpPr txBox="1"/>
          <p:nvPr/>
        </p:nvSpPr>
        <p:spPr>
          <a:xfrm>
            <a:off x="322266" y="2133600"/>
            <a:ext cx="8787765" cy="158750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dirty="0">
                <a:latin typeface="Carlito"/>
                <a:cs typeface="Carlito"/>
              </a:rPr>
              <a:t>RAD is an </a:t>
            </a:r>
            <a:r>
              <a:rPr sz="3200" spc="-10" dirty="0">
                <a:latin typeface="Carlito"/>
                <a:cs typeface="Carlito"/>
              </a:rPr>
              <a:t>incremental </a:t>
            </a:r>
            <a:r>
              <a:rPr sz="3200" spc="-15" dirty="0">
                <a:latin typeface="Carlito"/>
                <a:cs typeface="Carlito"/>
              </a:rPr>
              <a:t>software </a:t>
            </a:r>
            <a:r>
              <a:rPr sz="3200" spc="-10" dirty="0">
                <a:latin typeface="Carlito"/>
                <a:cs typeface="Carlito"/>
              </a:rPr>
              <a:t>process </a:t>
            </a:r>
            <a:r>
              <a:rPr sz="3200" dirty="0">
                <a:latin typeface="Carlito"/>
                <a:cs typeface="Carlito"/>
              </a:rPr>
              <a:t>model </a:t>
            </a:r>
            <a:r>
              <a:rPr sz="3200" spc="-10" dirty="0">
                <a:latin typeface="Carlito"/>
                <a:cs typeface="Carlito"/>
              </a:rPr>
              <a:t>that  emphasizes </a:t>
            </a:r>
            <a:r>
              <a:rPr sz="3200" dirty="0">
                <a:latin typeface="Carlito"/>
                <a:cs typeface="Carlito"/>
              </a:rPr>
              <a:t>a </a:t>
            </a:r>
            <a:r>
              <a:rPr sz="3200" spc="-5" dirty="0">
                <a:latin typeface="Carlito"/>
                <a:cs typeface="Carlito"/>
              </a:rPr>
              <a:t>short </a:t>
            </a:r>
            <a:r>
              <a:rPr sz="3200" spc="-10" dirty="0">
                <a:latin typeface="Carlito"/>
                <a:cs typeface="Carlito"/>
              </a:rPr>
              <a:t>development</a:t>
            </a:r>
            <a:r>
              <a:rPr sz="3200" spc="5" dirty="0">
                <a:latin typeface="Carlito"/>
                <a:cs typeface="Carlito"/>
              </a:rPr>
              <a:t> </a:t>
            </a:r>
            <a:r>
              <a:rPr sz="3200" spc="-5" dirty="0">
                <a:latin typeface="Carlito"/>
                <a:cs typeface="Carlito"/>
              </a:rPr>
              <a:t>cycle.</a:t>
            </a:r>
            <a:endParaRPr sz="3200" dirty="0">
              <a:latin typeface="Carlito"/>
              <a:cs typeface="Carlito"/>
            </a:endParaRPr>
          </a:p>
          <a:p>
            <a:pPr marL="355600" indent="-342900">
              <a:lnSpc>
                <a:spcPct val="100000"/>
              </a:lnSpc>
              <a:spcBef>
                <a:spcPts val="770"/>
              </a:spcBef>
              <a:buFont typeface="Arial"/>
              <a:buChar char="•"/>
              <a:tabLst>
                <a:tab pos="354965" algn="l"/>
                <a:tab pos="355600" algn="l"/>
              </a:tabLst>
            </a:pPr>
            <a:r>
              <a:rPr sz="3200" spc="-5" dirty="0">
                <a:latin typeface="Carlito"/>
                <a:cs typeface="Carlito"/>
              </a:rPr>
              <a:t>Using </a:t>
            </a:r>
            <a:r>
              <a:rPr sz="3200" spc="-10" dirty="0">
                <a:latin typeface="Carlito"/>
                <a:cs typeface="Carlito"/>
              </a:rPr>
              <a:t>Component </a:t>
            </a:r>
            <a:r>
              <a:rPr sz="3200" spc="-5" dirty="0">
                <a:latin typeface="Carlito"/>
                <a:cs typeface="Carlito"/>
              </a:rPr>
              <a:t>based </a:t>
            </a:r>
            <a:r>
              <a:rPr sz="3200" spc="-10" dirty="0">
                <a:latin typeface="Carlito"/>
                <a:cs typeface="Carlito"/>
              </a:rPr>
              <a:t>construction</a:t>
            </a:r>
            <a:r>
              <a:rPr sz="3200" spc="60" dirty="0">
                <a:latin typeface="Carlito"/>
                <a:cs typeface="Carlito"/>
              </a:rPr>
              <a:t> </a:t>
            </a:r>
            <a:r>
              <a:rPr sz="3200" spc="-10" dirty="0">
                <a:latin typeface="Carlito"/>
                <a:cs typeface="Carlito"/>
              </a:rPr>
              <a:t>approach.</a:t>
            </a:r>
            <a:endParaRPr sz="32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512" y="533400"/>
            <a:ext cx="8229600" cy="1143000"/>
          </a:xfrm>
        </p:spPr>
        <p:txBody>
          <a:bodyPr/>
          <a:lstStyle/>
          <a:p>
            <a:r>
              <a:rPr lang="en-US" b="1" dirty="0" smtClean="0"/>
              <a:t>Rapid application development</a:t>
            </a:r>
            <a:endParaRPr lang="en-US" dirty="0"/>
          </a:p>
        </p:txBody>
      </p:sp>
      <p:sp>
        <p:nvSpPr>
          <p:cNvPr id="3" name="Content Placeholder 2"/>
          <p:cNvSpPr>
            <a:spLocks noGrp="1"/>
          </p:cNvSpPr>
          <p:nvPr>
            <p:ph idx="1"/>
          </p:nvPr>
        </p:nvSpPr>
        <p:spPr/>
        <p:txBody>
          <a:bodyPr/>
          <a:lstStyle/>
          <a:p>
            <a:r>
              <a:rPr lang="en-US" dirty="0" smtClean="0"/>
              <a:t>This is another incremental model like the </a:t>
            </a:r>
            <a:r>
              <a:rPr lang="en-US" dirty="0" smtClean="0">
                <a:hlinkClick r:id="rId2"/>
              </a:rPr>
              <a:t>Agile model.</a:t>
            </a:r>
            <a:r>
              <a:rPr lang="en-US" dirty="0" smtClean="0"/>
              <a:t> Here the components are developed </a:t>
            </a:r>
            <a:r>
              <a:rPr lang="en-US" dirty="0" err="1" smtClean="0"/>
              <a:t>parallelly</a:t>
            </a:r>
            <a:r>
              <a:rPr lang="en-US" dirty="0" smtClean="0"/>
              <a:t> to each other. The developments are then assembled into a product.</a:t>
            </a:r>
            <a:endParaRPr lang="en-US" dirty="0"/>
          </a:p>
        </p:txBody>
      </p:sp>
    </p:spTree>
    <p:extLst>
      <p:ext uri="{BB962C8B-B14F-4D97-AF65-F5344CB8AC3E}">
        <p14:creationId xmlns:p14="http://schemas.microsoft.com/office/powerpoint/2010/main" val="36226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Advantages</a:t>
            </a:r>
            <a:endParaRPr lang="en-US" dirty="0" smtClean="0"/>
          </a:p>
          <a:p>
            <a:r>
              <a:rPr lang="en-US" dirty="0" smtClean="0"/>
              <a:t>The development time is reduced due to simultaneous development of components and the components can be reused</a:t>
            </a:r>
          </a:p>
          <a:p>
            <a:r>
              <a:rPr lang="en-US" dirty="0" smtClean="0"/>
              <a:t>A lot of integration issues are resolved due to integration from the initial stage</a:t>
            </a:r>
          </a:p>
          <a:p>
            <a:endParaRPr lang="en-US" dirty="0"/>
          </a:p>
        </p:txBody>
      </p:sp>
    </p:spTree>
    <p:extLst>
      <p:ext uri="{BB962C8B-B14F-4D97-AF65-F5344CB8AC3E}">
        <p14:creationId xmlns:p14="http://schemas.microsoft.com/office/powerpoint/2010/main" val="323223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Disadvantages</a:t>
            </a:r>
            <a:endParaRPr lang="en-US" dirty="0" smtClean="0"/>
          </a:p>
          <a:p>
            <a:r>
              <a:rPr lang="en-US" dirty="0" smtClean="0"/>
              <a:t>It requires a strong team of highly capable developers with individual efficacy in identifying business requirements</a:t>
            </a:r>
          </a:p>
          <a:p>
            <a:r>
              <a:rPr lang="en-US" dirty="0" smtClean="0"/>
              <a:t>It is a module based model, so systems that can be modularized can only be developed in this model</a:t>
            </a:r>
          </a:p>
          <a:p>
            <a:r>
              <a:rPr lang="en-US" dirty="0" smtClean="0"/>
              <a:t>As the cost is high, the model is not suitable for cheaper projects</a:t>
            </a:r>
          </a:p>
          <a:p>
            <a:endParaRPr lang="en-US" dirty="0"/>
          </a:p>
        </p:txBody>
      </p:sp>
    </p:spTree>
    <p:extLst>
      <p:ext uri="{BB962C8B-B14F-4D97-AF65-F5344CB8AC3E}">
        <p14:creationId xmlns:p14="http://schemas.microsoft.com/office/powerpoint/2010/main" val="311389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4569" y="392683"/>
            <a:ext cx="5219700" cy="696595"/>
          </a:xfrm>
          <a:prstGeom prst="rect">
            <a:avLst/>
          </a:prstGeom>
        </p:spPr>
        <p:txBody>
          <a:bodyPr vert="horz" wrap="square" lIns="0" tIns="13335" rIns="0" bIns="0" rtlCol="0">
            <a:spAutoFit/>
          </a:bodyPr>
          <a:lstStyle/>
          <a:p>
            <a:pPr marL="12700">
              <a:lnSpc>
                <a:spcPct val="100000"/>
              </a:lnSpc>
              <a:spcBef>
                <a:spcPts val="105"/>
              </a:spcBef>
            </a:pPr>
            <a:r>
              <a:rPr spc="-35" dirty="0"/>
              <a:t>PROTOTYPING</a:t>
            </a:r>
            <a:r>
              <a:rPr spc="-70" dirty="0"/>
              <a:t> </a:t>
            </a:r>
            <a:r>
              <a:rPr spc="-5" dirty="0"/>
              <a:t>MODEL</a:t>
            </a:r>
          </a:p>
        </p:txBody>
      </p:sp>
      <p:sp>
        <p:nvSpPr>
          <p:cNvPr id="3" name="object 3"/>
          <p:cNvSpPr txBox="1"/>
          <p:nvPr/>
        </p:nvSpPr>
        <p:spPr>
          <a:xfrm>
            <a:off x="78739" y="1302765"/>
            <a:ext cx="8491220" cy="2562860"/>
          </a:xfrm>
          <a:prstGeom prst="rect">
            <a:avLst/>
          </a:prstGeom>
        </p:spPr>
        <p:txBody>
          <a:bodyPr vert="horz" wrap="square" lIns="0" tIns="13335" rIns="0" bIns="0" rtlCol="0">
            <a:spAutoFit/>
          </a:bodyPr>
          <a:lstStyle/>
          <a:p>
            <a:pPr marL="355600" marR="286385" indent="-342900">
              <a:lnSpc>
                <a:spcPct val="100000"/>
              </a:lnSpc>
              <a:spcBef>
                <a:spcPts val="105"/>
              </a:spcBef>
              <a:buFont typeface="Arial"/>
              <a:buChar char="•"/>
              <a:tabLst>
                <a:tab pos="354965" algn="l"/>
                <a:tab pos="355600" algn="l"/>
              </a:tabLst>
            </a:pPr>
            <a:r>
              <a:rPr sz="3200" spc="-15" dirty="0">
                <a:latin typeface="Carlito"/>
                <a:cs typeface="Carlito"/>
              </a:rPr>
              <a:t>Customer </a:t>
            </a:r>
            <a:r>
              <a:rPr sz="3200" spc="-10" dirty="0">
                <a:latin typeface="Carlito"/>
                <a:cs typeface="Carlito"/>
              </a:rPr>
              <a:t>defines </a:t>
            </a:r>
            <a:r>
              <a:rPr sz="3200" dirty="0">
                <a:latin typeface="Carlito"/>
                <a:cs typeface="Carlito"/>
              </a:rPr>
              <a:t>a </a:t>
            </a:r>
            <a:r>
              <a:rPr sz="3200" spc="-10" dirty="0">
                <a:latin typeface="Carlito"/>
                <a:cs typeface="Carlito"/>
              </a:rPr>
              <a:t>set </a:t>
            </a:r>
            <a:r>
              <a:rPr sz="3200" spc="-5" dirty="0">
                <a:latin typeface="Carlito"/>
                <a:cs typeface="Carlito"/>
              </a:rPr>
              <a:t>of </a:t>
            </a:r>
            <a:r>
              <a:rPr sz="3200" spc="-10" dirty="0">
                <a:latin typeface="Carlito"/>
                <a:cs typeface="Carlito"/>
              </a:rPr>
              <a:t>general objectives </a:t>
            </a:r>
            <a:r>
              <a:rPr sz="3200" spc="-35" dirty="0">
                <a:latin typeface="Carlito"/>
                <a:cs typeface="Carlito"/>
              </a:rPr>
              <a:t>for  </a:t>
            </a:r>
            <a:r>
              <a:rPr sz="3200" spc="-85" dirty="0">
                <a:latin typeface="Arial"/>
                <a:cs typeface="Arial"/>
              </a:rPr>
              <a:t>software </a:t>
            </a:r>
            <a:r>
              <a:rPr sz="3200" spc="-10" dirty="0">
                <a:latin typeface="Arial"/>
                <a:cs typeface="Arial"/>
              </a:rPr>
              <a:t>but </a:t>
            </a:r>
            <a:r>
              <a:rPr sz="3200" spc="-85" dirty="0">
                <a:latin typeface="Arial"/>
                <a:cs typeface="Arial"/>
              </a:rPr>
              <a:t>doesn’t </a:t>
            </a:r>
            <a:r>
              <a:rPr sz="3200" spc="-35" dirty="0">
                <a:latin typeface="Arial"/>
                <a:cs typeface="Arial"/>
              </a:rPr>
              <a:t>identify the</a:t>
            </a:r>
            <a:r>
              <a:rPr sz="3200" spc="-615" dirty="0">
                <a:latin typeface="Arial"/>
                <a:cs typeface="Arial"/>
              </a:rPr>
              <a:t> </a:t>
            </a:r>
            <a:r>
              <a:rPr sz="3200" spc="-65" dirty="0">
                <a:latin typeface="Arial"/>
                <a:cs typeface="Arial"/>
              </a:rPr>
              <a:t>detail.</a:t>
            </a:r>
            <a:endParaRPr sz="3200">
              <a:latin typeface="Arial"/>
              <a:cs typeface="Arial"/>
            </a:endParaRPr>
          </a:p>
          <a:p>
            <a:pPr marL="355600" marR="5080" indent="-342900">
              <a:lnSpc>
                <a:spcPct val="100000"/>
              </a:lnSpc>
              <a:spcBef>
                <a:spcPts val="770"/>
              </a:spcBef>
              <a:buFont typeface="Arial"/>
              <a:buChar char="•"/>
              <a:tabLst>
                <a:tab pos="354965" algn="l"/>
                <a:tab pos="355600" algn="l"/>
              </a:tabLst>
            </a:pPr>
            <a:r>
              <a:rPr sz="3200" spc="-15" dirty="0">
                <a:latin typeface="Carlito"/>
                <a:cs typeface="Carlito"/>
              </a:rPr>
              <a:t>Assist </a:t>
            </a:r>
            <a:r>
              <a:rPr sz="3200" dirty="0">
                <a:latin typeface="Carlito"/>
                <a:cs typeface="Carlito"/>
              </a:rPr>
              <a:t>the </a:t>
            </a:r>
            <a:r>
              <a:rPr sz="3200" spc="-15" dirty="0">
                <a:latin typeface="Carlito"/>
                <a:cs typeface="Carlito"/>
              </a:rPr>
              <a:t>software </a:t>
            </a:r>
            <a:r>
              <a:rPr sz="3200" dirty="0">
                <a:latin typeface="Carlito"/>
                <a:cs typeface="Carlito"/>
              </a:rPr>
              <a:t>engineer and the </a:t>
            </a:r>
            <a:r>
              <a:rPr sz="3200" spc="-15" dirty="0">
                <a:latin typeface="Carlito"/>
                <a:cs typeface="Carlito"/>
              </a:rPr>
              <a:t>customer </a:t>
            </a:r>
            <a:r>
              <a:rPr sz="3200" spc="-20" dirty="0">
                <a:latin typeface="Carlito"/>
                <a:cs typeface="Carlito"/>
              </a:rPr>
              <a:t>to  better </a:t>
            </a:r>
            <a:r>
              <a:rPr sz="3200" spc="-15" dirty="0">
                <a:latin typeface="Carlito"/>
                <a:cs typeface="Carlito"/>
              </a:rPr>
              <a:t>understand </a:t>
            </a:r>
            <a:r>
              <a:rPr sz="3200" spc="-5" dirty="0">
                <a:latin typeface="Carlito"/>
                <a:cs typeface="Carlito"/>
              </a:rPr>
              <a:t>what </a:t>
            </a:r>
            <a:r>
              <a:rPr sz="3200" dirty="0">
                <a:latin typeface="Carlito"/>
                <a:cs typeface="Carlito"/>
              </a:rPr>
              <a:t>is </a:t>
            </a:r>
            <a:r>
              <a:rPr sz="3200" spc="-20" dirty="0">
                <a:latin typeface="Carlito"/>
                <a:cs typeface="Carlito"/>
              </a:rPr>
              <a:t>to </a:t>
            </a:r>
            <a:r>
              <a:rPr sz="3200" dirty="0">
                <a:latin typeface="Carlito"/>
                <a:cs typeface="Carlito"/>
              </a:rPr>
              <a:t>be </a:t>
            </a:r>
            <a:r>
              <a:rPr sz="3200" spc="-5" dirty="0">
                <a:latin typeface="Carlito"/>
                <a:cs typeface="Carlito"/>
              </a:rPr>
              <a:t>built </a:t>
            </a:r>
            <a:r>
              <a:rPr sz="3200" dirty="0">
                <a:latin typeface="Carlito"/>
                <a:cs typeface="Carlito"/>
              </a:rPr>
              <a:t>when  </a:t>
            </a:r>
            <a:r>
              <a:rPr sz="3200" spc="-10" dirty="0">
                <a:latin typeface="Carlito"/>
                <a:cs typeface="Carlito"/>
              </a:rPr>
              <a:t>requirement </a:t>
            </a:r>
            <a:r>
              <a:rPr sz="3200" spc="-15" dirty="0">
                <a:latin typeface="Carlito"/>
                <a:cs typeface="Carlito"/>
              </a:rPr>
              <a:t>are</a:t>
            </a:r>
            <a:r>
              <a:rPr sz="3200" spc="-35" dirty="0">
                <a:latin typeface="Carlito"/>
                <a:cs typeface="Carlito"/>
              </a:rPr>
              <a:t> </a:t>
            </a:r>
            <a:r>
              <a:rPr sz="3200" spc="-45" dirty="0">
                <a:latin typeface="Carlito"/>
                <a:cs typeface="Carlito"/>
              </a:rPr>
              <a:t>fuzzy.</a:t>
            </a:r>
            <a:endParaRPr sz="320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219200"/>
            <a:ext cx="7760334"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panose="02020603050405020304" pitchFamily="18" charset="0"/>
                <a:cs typeface="Times New Roman" panose="02020603050405020304" pitchFamily="18" charset="0"/>
              </a:rPr>
              <a:t>NEED </a:t>
            </a:r>
            <a:r>
              <a:rPr sz="2000" b="1" spc="-15" dirty="0">
                <a:latin typeface="Times New Roman" panose="02020603050405020304" pitchFamily="18" charset="0"/>
                <a:cs typeface="Times New Roman" panose="02020603050405020304" pitchFamily="18" charset="0"/>
              </a:rPr>
              <a:t>FOR </a:t>
            </a:r>
            <a:r>
              <a:rPr sz="2000" b="1" spc="-5" dirty="0">
                <a:latin typeface="Times New Roman" panose="02020603050405020304" pitchFamily="18" charset="0"/>
                <a:cs typeface="Times New Roman" panose="02020603050405020304" pitchFamily="18" charset="0"/>
              </a:rPr>
              <a:t>MODELING </a:t>
            </a:r>
            <a:r>
              <a:rPr sz="2000" b="1" dirty="0">
                <a:latin typeface="Times New Roman" panose="02020603050405020304" pitchFamily="18" charset="0"/>
                <a:cs typeface="Times New Roman" panose="02020603050405020304" pitchFamily="18" charset="0"/>
              </a:rPr>
              <a:t>A</a:t>
            </a:r>
            <a:r>
              <a:rPr sz="2000" b="1" spc="-4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PROCESS</a:t>
            </a:r>
          </a:p>
        </p:txBody>
      </p:sp>
      <p:sp>
        <p:nvSpPr>
          <p:cNvPr id="3" name="object 3"/>
          <p:cNvSpPr txBox="1"/>
          <p:nvPr/>
        </p:nvSpPr>
        <p:spPr>
          <a:xfrm>
            <a:off x="-1836" y="1905000"/>
            <a:ext cx="8989060" cy="2894254"/>
          </a:xfrm>
          <a:prstGeom prst="rect">
            <a:avLst/>
          </a:prstGeom>
        </p:spPr>
        <p:txBody>
          <a:bodyPr vert="horz" wrap="square" lIns="0" tIns="13335" rIns="0" bIns="0" rtlCol="0">
            <a:spAutoFit/>
          </a:bodyPr>
          <a:lstStyle/>
          <a:p>
            <a:pPr marL="355600" marR="6350" indent="-342900" algn="just">
              <a:lnSpc>
                <a:spcPct val="100000"/>
              </a:lnSpc>
              <a:spcBef>
                <a:spcPts val="105"/>
              </a:spcBef>
              <a:buFont typeface="Arial"/>
              <a:buChar char="•"/>
              <a:tabLst>
                <a:tab pos="355600" algn="l"/>
              </a:tabLst>
            </a:pPr>
            <a:r>
              <a:rPr sz="2400" dirty="0">
                <a:latin typeface="Carlito"/>
                <a:cs typeface="Carlito"/>
              </a:rPr>
              <a:t>When a </a:t>
            </a:r>
            <a:r>
              <a:rPr sz="2400" spc="-10" dirty="0">
                <a:latin typeface="Carlito"/>
                <a:cs typeface="Carlito"/>
              </a:rPr>
              <a:t>team writes </a:t>
            </a:r>
            <a:r>
              <a:rPr sz="2400" dirty="0">
                <a:latin typeface="Carlito"/>
                <a:cs typeface="Carlito"/>
              </a:rPr>
              <a:t>down a </a:t>
            </a:r>
            <a:r>
              <a:rPr sz="2400" spc="-5" dirty="0">
                <a:latin typeface="Carlito"/>
                <a:cs typeface="Carlito"/>
              </a:rPr>
              <a:t>description </a:t>
            </a:r>
            <a:r>
              <a:rPr sz="2400" dirty="0">
                <a:latin typeface="Carlito"/>
                <a:cs typeface="Carlito"/>
              </a:rPr>
              <a:t>of </a:t>
            </a:r>
            <a:r>
              <a:rPr sz="2400" spc="5" dirty="0">
                <a:latin typeface="Carlito"/>
                <a:cs typeface="Carlito"/>
              </a:rPr>
              <a:t>its  </a:t>
            </a:r>
            <a:r>
              <a:rPr sz="2400" spc="-10" dirty="0">
                <a:latin typeface="Carlito"/>
                <a:cs typeface="Carlito"/>
              </a:rPr>
              <a:t>development process </a:t>
            </a:r>
            <a:r>
              <a:rPr sz="2400" spc="-5" dirty="0">
                <a:latin typeface="Carlito"/>
                <a:cs typeface="Carlito"/>
              </a:rPr>
              <a:t>it </a:t>
            </a:r>
            <a:r>
              <a:rPr sz="2400" spc="-20" dirty="0">
                <a:latin typeface="Carlito"/>
                <a:cs typeface="Carlito"/>
              </a:rPr>
              <a:t>forms </a:t>
            </a:r>
            <a:r>
              <a:rPr sz="2400" dirty="0">
                <a:latin typeface="Carlito"/>
                <a:cs typeface="Carlito"/>
              </a:rPr>
              <a:t>a </a:t>
            </a:r>
            <a:r>
              <a:rPr sz="2400" spc="-5" dirty="0">
                <a:latin typeface="Carlito"/>
                <a:cs typeface="Carlito"/>
              </a:rPr>
              <a:t>common  </a:t>
            </a:r>
            <a:r>
              <a:rPr sz="2400" spc="-15" dirty="0">
                <a:latin typeface="Carlito"/>
                <a:cs typeface="Carlito"/>
              </a:rPr>
              <a:t>understanding </a:t>
            </a:r>
            <a:r>
              <a:rPr sz="2400" spc="5" dirty="0">
                <a:latin typeface="Carlito"/>
                <a:cs typeface="Carlito"/>
              </a:rPr>
              <a:t>of </a:t>
            </a:r>
            <a:r>
              <a:rPr sz="2400" dirty="0">
                <a:latin typeface="Carlito"/>
                <a:cs typeface="Carlito"/>
              </a:rPr>
              <a:t>the activities, </a:t>
            </a:r>
            <a:r>
              <a:rPr sz="2400" spc="-15" dirty="0">
                <a:latin typeface="Carlito"/>
                <a:cs typeface="Carlito"/>
              </a:rPr>
              <a:t>resources </a:t>
            </a:r>
            <a:r>
              <a:rPr sz="2400" dirty="0">
                <a:latin typeface="Carlito"/>
                <a:cs typeface="Carlito"/>
              </a:rPr>
              <a:t>and  </a:t>
            </a:r>
            <a:r>
              <a:rPr sz="2400" spc="-15" dirty="0">
                <a:latin typeface="Carlito"/>
                <a:cs typeface="Carlito"/>
              </a:rPr>
              <a:t>constraints involved </a:t>
            </a:r>
            <a:r>
              <a:rPr sz="2400" spc="-5" dirty="0">
                <a:latin typeface="Carlito"/>
                <a:cs typeface="Carlito"/>
              </a:rPr>
              <a:t>in </a:t>
            </a:r>
            <a:r>
              <a:rPr sz="2400" spc="-15" dirty="0">
                <a:latin typeface="Carlito"/>
                <a:cs typeface="Carlito"/>
              </a:rPr>
              <a:t>software</a:t>
            </a:r>
            <a:r>
              <a:rPr sz="2400" spc="30" dirty="0">
                <a:latin typeface="Carlito"/>
                <a:cs typeface="Carlito"/>
              </a:rPr>
              <a:t> </a:t>
            </a:r>
            <a:r>
              <a:rPr sz="2400" spc="-10" dirty="0">
                <a:latin typeface="Carlito"/>
                <a:cs typeface="Carlito"/>
              </a:rPr>
              <a:t>development.</a:t>
            </a:r>
            <a:endParaRPr sz="2400" dirty="0">
              <a:latin typeface="Carlito"/>
              <a:cs typeface="Carlito"/>
            </a:endParaRPr>
          </a:p>
          <a:p>
            <a:pPr marL="288290" marR="5080" indent="-276225" algn="just">
              <a:lnSpc>
                <a:spcPct val="120000"/>
              </a:lnSpc>
              <a:spcBef>
                <a:spcPts val="5"/>
              </a:spcBef>
              <a:buFont typeface="Arial"/>
              <a:buChar char="•"/>
              <a:tabLst>
                <a:tab pos="355600" algn="l"/>
              </a:tabLst>
            </a:pPr>
            <a:endParaRPr lang="en-US" sz="2400" dirty="0" smtClean="0"/>
          </a:p>
          <a:p>
            <a:pPr marL="288290" marR="5080" indent="-276225" algn="just">
              <a:lnSpc>
                <a:spcPct val="120000"/>
              </a:lnSpc>
              <a:spcBef>
                <a:spcPts val="5"/>
              </a:spcBef>
              <a:buFont typeface="Arial"/>
              <a:buChar char="•"/>
              <a:tabLst>
                <a:tab pos="355600" algn="l"/>
              </a:tabLst>
            </a:pPr>
            <a:r>
              <a:rPr sz="2400" dirty="0"/>
              <a:t>	</a:t>
            </a:r>
            <a:r>
              <a:rPr sz="2400" spc="-10" dirty="0">
                <a:latin typeface="Carlito"/>
                <a:cs typeface="Carlito"/>
              </a:rPr>
              <a:t>Creating </a:t>
            </a:r>
            <a:r>
              <a:rPr sz="2400" dirty="0">
                <a:latin typeface="Carlito"/>
                <a:cs typeface="Carlito"/>
              </a:rPr>
              <a:t>a </a:t>
            </a:r>
            <a:r>
              <a:rPr sz="2400" spc="-10" dirty="0">
                <a:latin typeface="Carlito"/>
                <a:cs typeface="Carlito"/>
              </a:rPr>
              <a:t>process </a:t>
            </a:r>
            <a:r>
              <a:rPr sz="2400" dirty="0">
                <a:latin typeface="Carlito"/>
                <a:cs typeface="Carlito"/>
              </a:rPr>
              <a:t>model </a:t>
            </a:r>
            <a:r>
              <a:rPr sz="2400" spc="-10" dirty="0">
                <a:latin typeface="Carlito"/>
                <a:cs typeface="Carlito"/>
              </a:rPr>
              <a:t>helps </a:t>
            </a:r>
            <a:r>
              <a:rPr sz="2400" dirty="0">
                <a:latin typeface="Carlito"/>
                <a:cs typeface="Carlito"/>
              </a:rPr>
              <a:t>the </a:t>
            </a:r>
            <a:r>
              <a:rPr sz="2400" spc="-10" dirty="0">
                <a:latin typeface="Carlito"/>
                <a:cs typeface="Carlito"/>
              </a:rPr>
              <a:t>team </a:t>
            </a:r>
            <a:r>
              <a:rPr sz="2400" spc="-5" dirty="0">
                <a:latin typeface="Carlito"/>
                <a:cs typeface="Carlito"/>
              </a:rPr>
              <a:t>find  </a:t>
            </a:r>
            <a:r>
              <a:rPr sz="2400" spc="-10" dirty="0">
                <a:latin typeface="Carlito"/>
                <a:cs typeface="Carlito"/>
              </a:rPr>
              <a:t>inconsistencies, </a:t>
            </a:r>
            <a:r>
              <a:rPr sz="2400" spc="-5" dirty="0">
                <a:latin typeface="Carlito"/>
                <a:cs typeface="Carlito"/>
              </a:rPr>
              <a:t>redundancies </a:t>
            </a:r>
            <a:r>
              <a:rPr sz="2400" dirty="0">
                <a:latin typeface="Carlito"/>
                <a:cs typeface="Carlito"/>
              </a:rPr>
              <a:t>and </a:t>
            </a:r>
            <a:r>
              <a:rPr sz="2400" spc="-15" dirty="0">
                <a:latin typeface="Carlito"/>
                <a:cs typeface="Carlito"/>
              </a:rPr>
              <a:t>removals </a:t>
            </a:r>
            <a:r>
              <a:rPr sz="2400" spc="-5" dirty="0">
                <a:latin typeface="Carlito"/>
                <a:cs typeface="Carlito"/>
              </a:rPr>
              <a:t>in</a:t>
            </a:r>
            <a:r>
              <a:rPr sz="2400" spc="500" dirty="0">
                <a:latin typeface="Carlito"/>
                <a:cs typeface="Carlito"/>
              </a:rPr>
              <a:t> </a:t>
            </a:r>
            <a:r>
              <a:rPr sz="2400" dirty="0" smtClean="0">
                <a:latin typeface="Carlito"/>
                <a:cs typeface="Carlito"/>
              </a:rPr>
              <a:t>the</a:t>
            </a:r>
            <a:r>
              <a:rPr lang="en-US" sz="2400" dirty="0" smtClean="0">
                <a:latin typeface="Carlito"/>
                <a:cs typeface="Carlito"/>
              </a:rPr>
              <a:t> </a:t>
            </a:r>
            <a:r>
              <a:rPr sz="2400" spc="-10" dirty="0" smtClean="0">
                <a:latin typeface="Carlito"/>
                <a:cs typeface="Carlito"/>
              </a:rPr>
              <a:t>process</a:t>
            </a:r>
            <a:r>
              <a:rPr sz="2400" spc="-10" dirty="0">
                <a:latin typeface="Carlito"/>
                <a:cs typeface="Carlito"/>
              </a:rPr>
              <a:t>, </a:t>
            </a:r>
            <a:r>
              <a:rPr sz="2400" dirty="0">
                <a:latin typeface="Carlito"/>
                <a:cs typeface="Carlito"/>
              </a:rPr>
              <a:t>as </a:t>
            </a:r>
            <a:r>
              <a:rPr sz="2400" spc="-5" dirty="0">
                <a:latin typeface="Carlito"/>
                <a:cs typeface="Carlito"/>
              </a:rPr>
              <a:t>these </a:t>
            </a:r>
            <a:r>
              <a:rPr sz="2400" spc="-10" dirty="0">
                <a:latin typeface="Carlito"/>
                <a:cs typeface="Carlito"/>
              </a:rPr>
              <a:t>problems </a:t>
            </a:r>
            <a:r>
              <a:rPr sz="2400" spc="-15" dirty="0">
                <a:latin typeface="Carlito"/>
                <a:cs typeface="Carlito"/>
              </a:rPr>
              <a:t>are </a:t>
            </a:r>
            <a:r>
              <a:rPr sz="2400" spc="-10" dirty="0">
                <a:latin typeface="Carlito"/>
                <a:cs typeface="Carlito"/>
              </a:rPr>
              <a:t>noted </a:t>
            </a:r>
            <a:r>
              <a:rPr sz="2400" dirty="0">
                <a:latin typeface="Carlito"/>
                <a:cs typeface="Carlito"/>
              </a:rPr>
              <a:t>and </a:t>
            </a:r>
            <a:r>
              <a:rPr sz="2400" spc="-15" dirty="0">
                <a:latin typeface="Carlito"/>
                <a:cs typeface="Carlito"/>
              </a:rPr>
              <a:t>corrected  </a:t>
            </a:r>
            <a:r>
              <a:rPr sz="2400" dirty="0">
                <a:latin typeface="Carlito"/>
                <a:cs typeface="Carlito"/>
              </a:rPr>
              <a:t>the </a:t>
            </a:r>
            <a:r>
              <a:rPr sz="2400" spc="-10" dirty="0">
                <a:latin typeface="Carlito"/>
                <a:cs typeface="Carlito"/>
              </a:rPr>
              <a:t>process becomes more</a:t>
            </a:r>
            <a:r>
              <a:rPr sz="2400" spc="-40" dirty="0">
                <a:latin typeface="Carlito"/>
                <a:cs typeface="Carlito"/>
              </a:rPr>
              <a:t> </a:t>
            </a:r>
            <a:r>
              <a:rPr sz="2400" spc="-20" dirty="0">
                <a:latin typeface="Carlito"/>
                <a:cs typeface="Carlito"/>
              </a:rPr>
              <a:t>effective</a:t>
            </a:r>
            <a:r>
              <a:rPr sz="2400" spc="-20" dirty="0" smtClean="0">
                <a:latin typeface="Carlito"/>
                <a:cs typeface="Carlito"/>
              </a:rPr>
              <a:t>.</a:t>
            </a:r>
            <a:endParaRPr sz="24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066800"/>
            <a:ext cx="5680075"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SPRIAL </a:t>
            </a:r>
            <a:r>
              <a:rPr sz="1800" spc="-15" dirty="0">
                <a:latin typeface="Times New Roman" panose="02020603050405020304" pitchFamily="18" charset="0"/>
                <a:cs typeface="Times New Roman" panose="02020603050405020304" pitchFamily="18" charset="0"/>
              </a:rPr>
              <a:t>PROCESS</a:t>
            </a:r>
            <a:r>
              <a:rPr sz="1800" spc="-1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a:t>
            </a:r>
          </a:p>
        </p:txBody>
      </p:sp>
      <p:sp>
        <p:nvSpPr>
          <p:cNvPr id="3" name="object 3"/>
          <p:cNvSpPr txBox="1"/>
          <p:nvPr/>
        </p:nvSpPr>
        <p:spPr>
          <a:xfrm>
            <a:off x="154940" y="1828800"/>
            <a:ext cx="8989060" cy="4082528"/>
          </a:xfrm>
          <a:prstGeom prst="rect">
            <a:avLst/>
          </a:prstGeom>
        </p:spPr>
        <p:txBody>
          <a:bodyPr vert="horz" wrap="square" lIns="0" tIns="52705" rIns="0" bIns="0" rtlCol="0">
            <a:spAutoFit/>
          </a:bodyPr>
          <a:lstStyle/>
          <a:p>
            <a:pPr marL="546100" marR="161290" indent="-533400">
              <a:lnSpc>
                <a:spcPct val="90000"/>
              </a:lnSpc>
              <a:spcBef>
                <a:spcPts val="415"/>
              </a:spcBef>
              <a:buFont typeface="Arial"/>
              <a:buChar char="•"/>
              <a:tabLst>
                <a:tab pos="545465" algn="l"/>
                <a:tab pos="546100" algn="l"/>
              </a:tabLst>
            </a:pPr>
            <a:r>
              <a:rPr sz="2000" dirty="0">
                <a:latin typeface="Times New Roman" panose="02020603050405020304" pitchFamily="18" charset="0"/>
                <a:cs typeface="Times New Roman" panose="02020603050405020304" pitchFamily="18" charset="0"/>
              </a:rPr>
              <a:t>A </a:t>
            </a:r>
            <a:r>
              <a:rPr sz="2000" spc="-10" dirty="0">
                <a:latin typeface="Times New Roman" panose="02020603050405020304" pitchFamily="18" charset="0"/>
                <a:cs typeface="Times New Roman" panose="02020603050405020304" pitchFamily="18" charset="0"/>
              </a:rPr>
              <a:t>hybrid </a:t>
            </a:r>
            <a:r>
              <a:rPr sz="2000" spc="-5" dirty="0">
                <a:latin typeface="Times New Roman" panose="02020603050405020304" pitchFamily="18" charset="0"/>
                <a:cs typeface="Times New Roman" panose="02020603050405020304" pitchFamily="18" charset="0"/>
              </a:rPr>
              <a:t>model where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development </a:t>
            </a:r>
            <a:r>
              <a:rPr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system </a:t>
            </a:r>
            <a:r>
              <a:rPr sz="2000" spc="-10" dirty="0">
                <a:latin typeface="Times New Roman" panose="02020603050405020304" pitchFamily="18" charset="0"/>
                <a:cs typeface="Times New Roman" panose="02020603050405020304" pitchFamily="18" charset="0"/>
              </a:rPr>
              <a:t>spirals  outward from </a:t>
            </a:r>
            <a:r>
              <a:rPr sz="2000" dirty="0">
                <a:latin typeface="Times New Roman" panose="02020603050405020304" pitchFamily="18" charset="0"/>
                <a:cs typeface="Times New Roman" panose="02020603050405020304" pitchFamily="18" charset="0"/>
              </a:rPr>
              <a:t>an initial </a:t>
            </a:r>
            <a:r>
              <a:rPr sz="2000" spc="-5" dirty="0">
                <a:latin typeface="Times New Roman" panose="02020603050405020304" pitchFamily="18" charset="0"/>
                <a:cs typeface="Times New Roman" panose="02020603050405020304" pitchFamily="18" charset="0"/>
              </a:rPr>
              <a:t>outline through </a:t>
            </a:r>
            <a:r>
              <a:rPr sz="2000" spc="-15" dirty="0">
                <a:latin typeface="Times New Roman" panose="02020603050405020304" pitchFamily="18" charset="0"/>
                <a:cs typeface="Times New Roman" panose="02020603050405020304" pitchFamily="18" charset="0"/>
              </a:rPr>
              <a:t>to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final developed  </a:t>
            </a:r>
            <a:r>
              <a:rPr sz="2000" spc="-20" dirty="0">
                <a:latin typeface="Times New Roman" panose="02020603050405020304" pitchFamily="18" charset="0"/>
                <a:cs typeface="Times New Roman" panose="02020603050405020304" pitchFamily="18" charset="0"/>
              </a:rPr>
              <a:t>system.</a:t>
            </a:r>
            <a:endParaRPr sz="2000" dirty="0">
              <a:latin typeface="Times New Roman" panose="02020603050405020304" pitchFamily="18" charset="0"/>
              <a:cs typeface="Times New Roman" panose="02020603050405020304" pitchFamily="18" charset="0"/>
            </a:endParaRPr>
          </a:p>
          <a:p>
            <a:pPr marL="546100" marR="760095" indent="-533400">
              <a:lnSpc>
                <a:spcPts val="2810"/>
              </a:lnSpc>
              <a:spcBef>
                <a:spcPts val="665"/>
              </a:spcBef>
              <a:buFont typeface="Arial"/>
              <a:buChar char="•"/>
              <a:tabLst>
                <a:tab pos="545465" algn="l"/>
                <a:tab pos="546100" algn="l"/>
              </a:tabLst>
            </a:pPr>
            <a:r>
              <a:rPr sz="2000" spc="-15" dirty="0">
                <a:latin typeface="Times New Roman" panose="02020603050405020304" pitchFamily="18" charset="0"/>
                <a:cs typeface="Times New Roman" panose="02020603050405020304" pitchFamily="18" charset="0"/>
              </a:rPr>
              <a:t>Each </a:t>
            </a:r>
            <a:r>
              <a:rPr sz="2000" dirty="0">
                <a:latin typeface="Times New Roman" panose="02020603050405020304" pitchFamily="18" charset="0"/>
                <a:cs typeface="Times New Roman" panose="02020603050405020304" pitchFamily="18" charset="0"/>
              </a:rPr>
              <a:t>loop in the </a:t>
            </a:r>
            <a:r>
              <a:rPr sz="2000" spc="-10" dirty="0">
                <a:latin typeface="Times New Roman" panose="02020603050405020304" pitchFamily="18" charset="0"/>
                <a:cs typeface="Times New Roman" panose="02020603050405020304" pitchFamily="18" charset="0"/>
              </a:rPr>
              <a:t>spiral represents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phase of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software  process.</a:t>
            </a:r>
            <a:endParaRPr sz="2000" dirty="0">
              <a:latin typeface="Times New Roman" panose="02020603050405020304" pitchFamily="18" charset="0"/>
              <a:cs typeface="Times New Roman" panose="02020603050405020304" pitchFamily="18" charset="0"/>
            </a:endParaRPr>
          </a:p>
          <a:p>
            <a:pPr marL="546100" marR="5080" indent="-533400" algn="just">
              <a:lnSpc>
                <a:spcPts val="2810"/>
              </a:lnSpc>
              <a:spcBef>
                <a:spcPts val="620"/>
              </a:spcBef>
              <a:buFont typeface="Arial"/>
              <a:buChar char="•"/>
              <a:tabLst>
                <a:tab pos="546100" algn="l"/>
              </a:tabLst>
            </a:pPr>
            <a:r>
              <a:rPr sz="2000" spc="-25" dirty="0">
                <a:latin typeface="Times New Roman" panose="02020603050405020304" pitchFamily="18" charset="0"/>
                <a:cs typeface="Times New Roman" panose="02020603050405020304" pitchFamily="18" charset="0"/>
              </a:rPr>
              <a:t>Like </a:t>
            </a:r>
            <a:r>
              <a:rPr sz="2000" spc="-5" dirty="0">
                <a:latin typeface="Times New Roman" panose="02020603050405020304" pitchFamily="18" charset="0"/>
                <a:cs typeface="Times New Roman" panose="02020603050405020304" pitchFamily="18" charset="0"/>
              </a:rPr>
              <a:t>the innermost loop might </a:t>
            </a:r>
            <a:r>
              <a:rPr sz="2000" dirty="0">
                <a:latin typeface="Times New Roman" panose="02020603050405020304" pitchFamily="18" charset="0"/>
                <a:cs typeface="Times New Roman" panose="02020603050405020304" pitchFamily="18" charset="0"/>
              </a:rPr>
              <a:t>be </a:t>
            </a:r>
            <a:r>
              <a:rPr sz="2000" spc="-10" dirty="0">
                <a:latin typeface="Times New Roman" panose="02020603050405020304" pitchFamily="18" charset="0"/>
                <a:cs typeface="Times New Roman" panose="02020603050405020304" pitchFamily="18" charset="0"/>
              </a:rPr>
              <a:t>concerned </a:t>
            </a:r>
            <a:r>
              <a:rPr sz="2000" dirty="0">
                <a:latin typeface="Times New Roman" panose="02020603050405020304" pitchFamily="18" charset="0"/>
                <a:cs typeface="Times New Roman" panose="02020603050405020304" pitchFamily="18" charset="0"/>
              </a:rPr>
              <a:t>with </a:t>
            </a:r>
            <a:r>
              <a:rPr sz="2000" spc="-25" dirty="0">
                <a:latin typeface="Times New Roman" panose="02020603050405020304" pitchFamily="18" charset="0"/>
                <a:cs typeface="Times New Roman" panose="02020603050405020304" pitchFamily="18" charset="0"/>
              </a:rPr>
              <a:t>system  feasibility, </a:t>
            </a:r>
            <a:r>
              <a:rPr sz="2000" spc="-10" dirty="0">
                <a:latin typeface="Times New Roman" panose="02020603050405020304" pitchFamily="18" charset="0"/>
                <a:cs typeface="Times New Roman" panose="02020603050405020304" pitchFamily="18" charset="0"/>
              </a:rPr>
              <a:t>next </a:t>
            </a:r>
            <a:r>
              <a:rPr sz="2000" dirty="0">
                <a:latin typeface="Times New Roman" panose="02020603050405020304" pitchFamily="18" charset="0"/>
                <a:cs typeface="Times New Roman" panose="02020603050405020304" pitchFamily="18" charset="0"/>
              </a:rPr>
              <a:t>loop with </a:t>
            </a:r>
            <a:r>
              <a:rPr sz="2000" spc="-30" dirty="0">
                <a:latin typeface="Times New Roman" panose="02020603050405020304" pitchFamily="18" charset="0"/>
                <a:cs typeface="Times New Roman" panose="02020603050405020304" pitchFamily="18" charset="0"/>
              </a:rPr>
              <a:t>system </a:t>
            </a:r>
            <a:r>
              <a:rPr sz="2000" spc="-15" dirty="0">
                <a:latin typeface="Times New Roman" panose="02020603050405020304" pitchFamily="18" charset="0"/>
                <a:cs typeface="Times New Roman" panose="02020603050405020304" pitchFamily="18" charset="0"/>
              </a:rPr>
              <a:t>requirements, next </a:t>
            </a:r>
            <a:r>
              <a:rPr sz="2000" dirty="0">
                <a:latin typeface="Times New Roman" panose="02020603050405020304" pitchFamily="18" charset="0"/>
                <a:cs typeface="Times New Roman" panose="02020603050405020304" pitchFamily="18" charset="0"/>
              </a:rPr>
              <a:t>loop </a:t>
            </a:r>
            <a:r>
              <a:rPr sz="2000" spc="-5" dirty="0">
                <a:latin typeface="Times New Roman" panose="02020603050405020304" pitchFamily="18" charset="0"/>
                <a:cs typeface="Times New Roman" panose="02020603050405020304" pitchFamily="18" charset="0"/>
              </a:rPr>
              <a:t>with  </a:t>
            </a:r>
            <a:r>
              <a:rPr sz="2000" spc="-20" dirty="0">
                <a:latin typeface="Times New Roman" panose="02020603050405020304" pitchFamily="18" charset="0"/>
                <a:cs typeface="Times New Roman" panose="02020603050405020304" pitchFamily="18" charset="0"/>
              </a:rPr>
              <a:t>system </a:t>
            </a:r>
            <a:r>
              <a:rPr sz="2000" spc="-5" dirty="0">
                <a:latin typeface="Times New Roman" panose="02020603050405020304" pitchFamily="18" charset="0"/>
                <a:cs typeface="Times New Roman" panose="02020603050405020304" pitchFamily="18" charset="0"/>
              </a:rPr>
              <a:t>design </a:t>
            </a:r>
            <a:r>
              <a:rPr sz="2000" dirty="0">
                <a:latin typeface="Times New Roman" panose="02020603050405020304" pitchFamily="18" charset="0"/>
                <a:cs typeface="Times New Roman" panose="02020603050405020304" pitchFamily="18" charset="0"/>
              </a:rPr>
              <a:t>and so</a:t>
            </a:r>
            <a:r>
              <a:rPr sz="2000" spc="-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a:t>
            </a:r>
            <a:endParaRPr sz="2000" dirty="0">
              <a:latin typeface="Times New Roman" panose="02020603050405020304" pitchFamily="18" charset="0"/>
              <a:cs typeface="Times New Roman" panose="02020603050405020304" pitchFamily="18" charset="0"/>
            </a:endParaRPr>
          </a:p>
          <a:p>
            <a:pPr marL="355600" indent="-342900" algn="just">
              <a:lnSpc>
                <a:spcPct val="100000"/>
              </a:lnSpc>
              <a:spcBef>
                <a:spcPts val="580"/>
              </a:spcBef>
              <a:buFont typeface="Arial"/>
              <a:buChar char="•"/>
              <a:tabLst>
                <a:tab pos="355600" algn="l"/>
              </a:tabLst>
            </a:pPr>
            <a:r>
              <a:rPr sz="2000" spc="-10" dirty="0">
                <a:latin typeface="Times New Roman" panose="02020603050405020304" pitchFamily="18" charset="0"/>
                <a:cs typeface="Times New Roman" panose="02020603050405020304" pitchFamily="18" charset="0"/>
              </a:rPr>
              <a:t>Each </a:t>
            </a:r>
            <a:r>
              <a:rPr sz="2000" dirty="0">
                <a:latin typeface="Times New Roman" panose="02020603050405020304" pitchFamily="18" charset="0"/>
                <a:cs typeface="Times New Roman" panose="02020603050405020304" pitchFamily="18" charset="0"/>
              </a:rPr>
              <a:t>loop in the </a:t>
            </a:r>
            <a:r>
              <a:rPr sz="2000" spc="-10" dirty="0">
                <a:latin typeface="Times New Roman" panose="02020603050405020304" pitchFamily="18" charset="0"/>
                <a:cs typeface="Times New Roman" panose="02020603050405020304" pitchFamily="18" charset="0"/>
              </a:rPr>
              <a:t>spiral </a:t>
            </a:r>
            <a:r>
              <a:rPr sz="2000" dirty="0">
                <a:latin typeface="Times New Roman" panose="02020603050405020304" pitchFamily="18" charset="0"/>
                <a:cs typeface="Times New Roman" panose="02020603050405020304" pitchFamily="18" charset="0"/>
              </a:rPr>
              <a:t>is </a:t>
            </a:r>
            <a:r>
              <a:rPr sz="2000" spc="-5" dirty="0">
                <a:latin typeface="Times New Roman" panose="02020603050405020304" pitchFamily="18" charset="0"/>
                <a:cs typeface="Times New Roman" panose="02020603050405020304" pitchFamily="18" charset="0"/>
              </a:rPr>
              <a:t>split </a:t>
            </a:r>
            <a:r>
              <a:rPr sz="2000" spc="-10" dirty="0">
                <a:latin typeface="Times New Roman" panose="02020603050405020304" pitchFamily="18" charset="0"/>
                <a:cs typeface="Times New Roman" panose="02020603050405020304" pitchFamily="18" charset="0"/>
              </a:rPr>
              <a:t>into </a:t>
            </a:r>
            <a:r>
              <a:rPr sz="2000" spc="-20" dirty="0">
                <a:latin typeface="Times New Roman" panose="02020603050405020304" pitchFamily="18" charset="0"/>
                <a:cs typeface="Times New Roman" panose="02020603050405020304" pitchFamily="18" charset="0"/>
              </a:rPr>
              <a:t>four</a:t>
            </a:r>
            <a:r>
              <a:rPr sz="2000" spc="-5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sectors:</a:t>
            </a:r>
            <a:endParaRPr sz="20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25"/>
              </a:spcBef>
              <a:buFont typeface="Arial"/>
              <a:buChar char="–"/>
              <a:tabLst>
                <a:tab pos="756920" algn="l"/>
              </a:tabLst>
            </a:pPr>
            <a:r>
              <a:rPr sz="2000" spc="-5" dirty="0">
                <a:latin typeface="Times New Roman" panose="02020603050405020304" pitchFamily="18" charset="0"/>
                <a:cs typeface="Times New Roman" panose="02020603050405020304" pitchFamily="18" charset="0"/>
              </a:rPr>
              <a:t>Object Setting: set specific object </a:t>
            </a:r>
            <a:r>
              <a:rPr sz="2000" spc="-25" dirty="0">
                <a:latin typeface="Times New Roman" panose="02020603050405020304" pitchFamily="18" charset="0"/>
                <a:cs typeface="Times New Roman" panose="02020603050405020304" pitchFamily="18" charset="0"/>
              </a:rPr>
              <a:t>for </a:t>
            </a:r>
            <a:r>
              <a:rPr sz="2000" spc="-5" dirty="0">
                <a:latin typeface="Times New Roman" panose="02020603050405020304" pitchFamily="18" charset="0"/>
                <a:cs typeface="Times New Roman" panose="02020603050405020304" pitchFamily="18" charset="0"/>
              </a:rPr>
              <a:t>that</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phase.</a:t>
            </a:r>
            <a:endParaRPr sz="20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25"/>
              </a:spcBef>
              <a:buFont typeface="Arial"/>
              <a:buChar char="–"/>
              <a:tabLst>
                <a:tab pos="756920" algn="l"/>
              </a:tabLst>
            </a:pPr>
            <a:r>
              <a:rPr sz="2000" dirty="0">
                <a:latin typeface="Times New Roman" panose="02020603050405020304" pitchFamily="18" charset="0"/>
                <a:cs typeface="Times New Roman" panose="02020603050405020304" pitchFamily="18" charset="0"/>
              </a:rPr>
              <a:t>Risk </a:t>
            </a:r>
            <a:r>
              <a:rPr sz="2000" spc="-5" dirty="0">
                <a:latin typeface="Times New Roman" panose="02020603050405020304" pitchFamily="18" charset="0"/>
                <a:cs typeface="Times New Roman" panose="02020603050405020304" pitchFamily="18" charset="0"/>
              </a:rPr>
              <a:t>assessment </a:t>
            </a:r>
            <a:r>
              <a:rPr sz="2000" dirty="0">
                <a:latin typeface="Times New Roman" panose="02020603050405020304" pitchFamily="18" charset="0"/>
                <a:cs typeface="Times New Roman" panose="02020603050405020304" pitchFamily="18" charset="0"/>
              </a:rPr>
              <a:t>and</a:t>
            </a:r>
            <a:r>
              <a:rPr sz="2000" spc="-7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reduction.</a:t>
            </a:r>
            <a:endParaRPr sz="2000" dirty="0">
              <a:latin typeface="Times New Roman" panose="02020603050405020304" pitchFamily="18" charset="0"/>
              <a:cs typeface="Times New Roman" panose="02020603050405020304" pitchFamily="18" charset="0"/>
            </a:endParaRPr>
          </a:p>
          <a:p>
            <a:pPr marL="756285" marR="487680" lvl="1" indent="-287020" algn="just">
              <a:lnSpc>
                <a:spcPct val="100000"/>
              </a:lnSpc>
              <a:spcBef>
                <a:spcPts val="625"/>
              </a:spcBef>
              <a:buFont typeface="Arial"/>
              <a:buChar char="–"/>
              <a:tabLst>
                <a:tab pos="756920" algn="l"/>
              </a:tabLst>
            </a:pPr>
            <a:r>
              <a:rPr sz="2000" spc="-5" dirty="0">
                <a:latin typeface="Times New Roman" panose="02020603050405020304" pitchFamily="18" charset="0"/>
                <a:cs typeface="Times New Roman" panose="02020603050405020304" pitchFamily="18" charset="0"/>
              </a:rPr>
              <a:t>Development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validation: select </a:t>
            </a:r>
            <a:r>
              <a:rPr sz="2000" dirty="0">
                <a:latin typeface="Times New Roman" panose="02020603050405020304" pitchFamily="18" charset="0"/>
                <a:cs typeface="Times New Roman" panose="02020603050405020304" pitchFamily="18" charset="0"/>
              </a:rPr>
              <a:t>a </a:t>
            </a:r>
            <a:r>
              <a:rPr sz="2000" spc="-10" dirty="0">
                <a:latin typeface="Times New Roman" panose="02020603050405020304" pitchFamily="18" charset="0"/>
                <a:cs typeface="Times New Roman" panose="02020603050405020304" pitchFamily="18" charset="0"/>
              </a:rPr>
              <a:t>development </a:t>
            </a:r>
            <a:r>
              <a:rPr sz="2000" spc="-5" dirty="0">
                <a:latin typeface="Times New Roman" panose="02020603050405020304" pitchFamily="18" charset="0"/>
                <a:cs typeface="Times New Roman" panose="02020603050405020304" pitchFamily="18" charset="0"/>
              </a:rPr>
              <a:t>model  based on </a:t>
            </a:r>
            <a:r>
              <a:rPr sz="2000" dirty="0">
                <a:latin typeface="Times New Roman" panose="02020603050405020304" pitchFamily="18" charset="0"/>
                <a:cs typeface="Times New Roman" panose="02020603050405020304" pitchFamily="18" charset="0"/>
              </a:rPr>
              <a:t>risk</a:t>
            </a:r>
            <a:r>
              <a:rPr sz="2000" spc="-4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levels.</a:t>
            </a:r>
            <a:endParaRPr sz="20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25"/>
              </a:spcBef>
              <a:buFont typeface="Arial"/>
              <a:buChar char="–"/>
              <a:tabLst>
                <a:tab pos="756920" algn="l"/>
              </a:tabLst>
            </a:pPr>
            <a:r>
              <a:rPr sz="2000" dirty="0">
                <a:latin typeface="Times New Roman" panose="02020603050405020304" pitchFamily="18" charset="0"/>
                <a:cs typeface="Times New Roman" panose="02020603050405020304" pitchFamily="18" charset="0"/>
              </a:rPr>
              <a:t>Planning: </a:t>
            </a:r>
            <a:r>
              <a:rPr sz="2000" spc="-5" dirty="0">
                <a:latin typeface="Times New Roman" panose="02020603050405020304" pitchFamily="18" charset="0"/>
                <a:cs typeface="Times New Roman" panose="02020603050405020304" pitchFamily="18" charset="0"/>
              </a:rPr>
              <a:t>decide </a:t>
            </a:r>
            <a:r>
              <a:rPr sz="2000" dirty="0">
                <a:latin typeface="Times New Roman" panose="02020603050405020304" pitchFamily="18" charset="0"/>
                <a:cs typeface="Times New Roman" panose="02020603050405020304" pitchFamily="18" charset="0"/>
              </a:rPr>
              <a:t>if a </a:t>
            </a:r>
            <a:r>
              <a:rPr sz="2000" spc="-10" dirty="0">
                <a:latin typeface="Times New Roman" panose="02020603050405020304" pitchFamily="18" charset="0"/>
                <a:cs typeface="Times New Roman" panose="02020603050405020304" pitchFamily="18" charset="0"/>
              </a:rPr>
              <a:t>next </a:t>
            </a:r>
            <a:r>
              <a:rPr sz="2000" dirty="0">
                <a:latin typeface="Times New Roman" panose="02020603050405020304" pitchFamily="18" charset="0"/>
                <a:cs typeface="Times New Roman" panose="02020603050405020304" pitchFamily="18" charset="0"/>
              </a:rPr>
              <a:t>loop is</a:t>
            </a:r>
            <a:r>
              <a:rPr sz="2000" spc="-9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required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57199"/>
            <a:ext cx="9144000" cy="64007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219200"/>
            <a:ext cx="7714615" cy="696595"/>
          </a:xfrm>
          <a:prstGeom prst="rect">
            <a:avLst/>
          </a:prstGeom>
        </p:spPr>
        <p:txBody>
          <a:bodyPr vert="horz" wrap="square" lIns="0" tIns="12700" rIns="0" bIns="0" rtlCol="0">
            <a:spAutoFit/>
          </a:bodyPr>
          <a:lstStyle/>
          <a:p>
            <a:pPr marL="12700">
              <a:lnSpc>
                <a:spcPct val="100000"/>
              </a:lnSpc>
              <a:spcBef>
                <a:spcPts val="100"/>
              </a:spcBef>
            </a:pPr>
            <a:r>
              <a:rPr spc="-75" dirty="0"/>
              <a:t>ADVANTAGES </a:t>
            </a:r>
            <a:r>
              <a:rPr dirty="0"/>
              <a:t>&amp;</a:t>
            </a:r>
            <a:r>
              <a:rPr spc="-10" dirty="0"/>
              <a:t> </a:t>
            </a:r>
            <a:r>
              <a:rPr spc="-65" dirty="0"/>
              <a:t>DISADVANTAGES</a:t>
            </a:r>
          </a:p>
        </p:txBody>
      </p:sp>
      <p:sp>
        <p:nvSpPr>
          <p:cNvPr id="3" name="object 3"/>
          <p:cNvSpPr txBox="1"/>
          <p:nvPr/>
        </p:nvSpPr>
        <p:spPr>
          <a:xfrm>
            <a:off x="381000" y="2743200"/>
            <a:ext cx="8588375" cy="3008515"/>
          </a:xfrm>
          <a:prstGeom prst="rect">
            <a:avLst/>
          </a:prstGeom>
        </p:spPr>
        <p:txBody>
          <a:bodyPr vert="horz" wrap="square" lIns="0" tIns="58419" rIns="0" bIns="0" rtlCol="0">
            <a:spAutoFit/>
          </a:bodyPr>
          <a:lstStyle/>
          <a:p>
            <a:pPr marL="355600" indent="-342900">
              <a:lnSpc>
                <a:spcPct val="100000"/>
              </a:lnSpc>
              <a:spcBef>
                <a:spcPts val="459"/>
              </a:spcBef>
              <a:buFont typeface="Arial"/>
              <a:buChar char="•"/>
              <a:tabLst>
                <a:tab pos="354965" algn="l"/>
                <a:tab pos="355600" algn="l"/>
              </a:tabLst>
            </a:pPr>
            <a:r>
              <a:rPr sz="2000" spc="-15" dirty="0">
                <a:latin typeface="Times New Roman" panose="02020603050405020304" pitchFamily="18" charset="0"/>
                <a:cs typeface="Times New Roman" panose="02020603050405020304" pitchFamily="18" charset="0"/>
              </a:rPr>
              <a:t>Advantages</a:t>
            </a:r>
            <a:endParaRPr sz="2000" dirty="0">
              <a:latin typeface="Times New Roman" panose="02020603050405020304" pitchFamily="18" charset="0"/>
              <a:cs typeface="Times New Roman" panose="02020603050405020304" pitchFamily="18" charset="0"/>
            </a:endParaRPr>
          </a:p>
          <a:p>
            <a:pPr marL="756285" marR="5080" lvl="1" indent="-287020">
              <a:lnSpc>
                <a:spcPts val="3240"/>
              </a:lnSpc>
              <a:spcBef>
                <a:spcPts val="770"/>
              </a:spcBef>
              <a:buFont typeface="Arial"/>
              <a:buChar char="–"/>
              <a:tabLst>
                <a:tab pos="756920" algn="l"/>
              </a:tabLst>
            </a:pPr>
            <a:r>
              <a:rPr sz="2000" spc="-5" dirty="0">
                <a:latin typeface="Times New Roman" panose="02020603050405020304" pitchFamily="18" charset="0"/>
                <a:cs typeface="Times New Roman" panose="02020603050405020304" pitchFamily="18" charset="0"/>
              </a:rPr>
              <a:t>Explicit </a:t>
            </a:r>
            <a:r>
              <a:rPr sz="2000" spc="-15" dirty="0">
                <a:latin typeface="Times New Roman" panose="02020603050405020304" pitchFamily="18" charset="0"/>
                <a:cs typeface="Times New Roman" panose="02020603050405020304" pitchFamily="18" charset="0"/>
              </a:rPr>
              <a:t>consideration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risks </a:t>
            </a:r>
            <a:r>
              <a:rPr sz="2000" spc="-15" dirty="0">
                <a:latin typeface="Times New Roman" panose="02020603050405020304" pitchFamily="18" charset="0"/>
                <a:cs typeface="Times New Roman" panose="02020603050405020304" pitchFamily="18" charset="0"/>
              </a:rPr>
              <a:t>(alternative </a:t>
            </a:r>
            <a:r>
              <a:rPr sz="2000" spc="-10" dirty="0">
                <a:latin typeface="Times New Roman" panose="02020603050405020304" pitchFamily="18" charset="0"/>
                <a:cs typeface="Times New Roman" panose="02020603050405020304" pitchFamily="18" charset="0"/>
              </a:rPr>
              <a:t>solutions  </a:t>
            </a:r>
            <a:r>
              <a:rPr sz="2000" spc="-15" dirty="0">
                <a:latin typeface="Times New Roman" panose="02020603050405020304" pitchFamily="18" charset="0"/>
                <a:cs typeface="Times New Roman" panose="02020603050405020304" pitchFamily="18" charset="0"/>
              </a:rPr>
              <a:t>are evaluated </a:t>
            </a:r>
            <a:r>
              <a:rPr sz="2000" spc="-10" dirty="0">
                <a:latin typeface="Times New Roman" panose="02020603050405020304" pitchFamily="18" charset="0"/>
                <a:cs typeface="Times New Roman" panose="02020603050405020304" pitchFamily="18" charset="0"/>
              </a:rPr>
              <a:t>in </a:t>
            </a:r>
            <a:r>
              <a:rPr sz="2000" dirty="0">
                <a:latin typeface="Times New Roman" panose="02020603050405020304" pitchFamily="18" charset="0"/>
                <a:cs typeface="Times New Roman" panose="02020603050405020304" pitchFamily="18" charset="0"/>
              </a:rPr>
              <a:t>each</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cycle).</a:t>
            </a:r>
            <a:endParaRPr sz="2000" dirty="0">
              <a:latin typeface="Times New Roman" panose="02020603050405020304" pitchFamily="18" charset="0"/>
              <a:cs typeface="Times New Roman" panose="02020603050405020304" pitchFamily="18" charset="0"/>
            </a:endParaRPr>
          </a:p>
          <a:p>
            <a:pPr marL="756285" marR="558800" lvl="1" indent="-287020">
              <a:lnSpc>
                <a:spcPts val="3240"/>
              </a:lnSpc>
              <a:spcBef>
                <a:spcPts val="720"/>
              </a:spcBef>
              <a:buFont typeface="Arial"/>
              <a:buChar char="–"/>
              <a:tabLst>
                <a:tab pos="756920" algn="l"/>
              </a:tabLst>
            </a:pPr>
            <a:r>
              <a:rPr sz="2000" spc="-10" dirty="0">
                <a:latin typeface="Times New Roman" panose="02020603050405020304" pitchFamily="18" charset="0"/>
                <a:cs typeface="Times New Roman" panose="02020603050405020304" pitchFamily="18" charset="0"/>
              </a:rPr>
              <a:t>More detailed </a:t>
            </a:r>
            <a:r>
              <a:rPr sz="2000" spc="-15" dirty="0">
                <a:latin typeface="Times New Roman" panose="02020603050405020304" pitchFamily="18" charset="0"/>
                <a:cs typeface="Times New Roman" panose="02020603050405020304" pitchFamily="18" charset="0"/>
              </a:rPr>
              <a:t>processes </a:t>
            </a:r>
            <a:r>
              <a:rPr sz="2000" spc="-25" dirty="0">
                <a:latin typeface="Times New Roman" panose="02020603050405020304" pitchFamily="18" charset="0"/>
                <a:cs typeface="Times New Roman" panose="02020603050405020304" pitchFamily="18" charset="0"/>
              </a:rPr>
              <a:t>for </a:t>
            </a:r>
            <a:r>
              <a:rPr sz="2000" dirty="0">
                <a:latin typeface="Times New Roman" panose="02020603050405020304" pitchFamily="18" charset="0"/>
                <a:cs typeface="Times New Roman" panose="02020603050405020304" pitchFamily="18" charset="0"/>
              </a:rPr>
              <a:t>each </a:t>
            </a:r>
            <a:r>
              <a:rPr sz="2000" spc="-15" dirty="0">
                <a:latin typeface="Times New Roman" panose="02020603050405020304" pitchFamily="18" charset="0"/>
                <a:cs typeface="Times New Roman" panose="02020603050405020304" pitchFamily="18" charset="0"/>
              </a:rPr>
              <a:t>development  </a:t>
            </a:r>
            <a:r>
              <a:rPr sz="2000" spc="-5" dirty="0">
                <a:latin typeface="Times New Roman" panose="02020603050405020304" pitchFamily="18" charset="0"/>
                <a:cs typeface="Times New Roman" panose="02020603050405020304" pitchFamily="18" charset="0"/>
              </a:rPr>
              <a:t>phase.</a:t>
            </a:r>
            <a:endParaRPr sz="2000" dirty="0">
              <a:latin typeface="Times New Roman" panose="02020603050405020304" pitchFamily="18" charset="0"/>
              <a:cs typeface="Times New Roman" panose="02020603050405020304" pitchFamily="18" charset="0"/>
            </a:endParaRPr>
          </a:p>
          <a:p>
            <a:pPr marL="342265" marR="6003925" indent="-342265" algn="r">
              <a:lnSpc>
                <a:spcPct val="100000"/>
              </a:lnSpc>
              <a:spcBef>
                <a:spcPts val="315"/>
              </a:spcBef>
              <a:buFont typeface="Arial"/>
              <a:buChar char="•"/>
              <a:tabLst>
                <a:tab pos="342265" algn="l"/>
                <a:tab pos="355600" algn="l"/>
              </a:tabLst>
            </a:pPr>
            <a:r>
              <a:rPr sz="2000" spc="-5" dirty="0" smtClean="0">
                <a:latin typeface="Times New Roman" panose="02020603050405020304" pitchFamily="18" charset="0"/>
                <a:cs typeface="Times New Roman" panose="02020603050405020304" pitchFamily="18" charset="0"/>
              </a:rPr>
              <a:t>Disad</a:t>
            </a:r>
            <a:r>
              <a:rPr sz="2000" spc="-50" dirty="0" smtClean="0">
                <a:latin typeface="Times New Roman" panose="02020603050405020304" pitchFamily="18" charset="0"/>
                <a:cs typeface="Times New Roman" panose="02020603050405020304" pitchFamily="18" charset="0"/>
              </a:rPr>
              <a:t>v</a:t>
            </a:r>
            <a:r>
              <a:rPr sz="2000" dirty="0" smtClean="0">
                <a:latin typeface="Times New Roman" panose="02020603050405020304" pitchFamily="18" charset="0"/>
                <a:cs typeface="Times New Roman" panose="02020603050405020304" pitchFamily="18" charset="0"/>
              </a:rPr>
              <a:t>a</a:t>
            </a:r>
            <a:r>
              <a:rPr sz="2000" spc="-25" dirty="0" smtClean="0">
                <a:latin typeface="Times New Roman" panose="02020603050405020304" pitchFamily="18" charset="0"/>
                <a:cs typeface="Times New Roman" panose="02020603050405020304" pitchFamily="18" charset="0"/>
              </a:rPr>
              <a:t>n</a:t>
            </a:r>
            <a:r>
              <a:rPr sz="2000" spc="-35" dirty="0" smtClean="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ag</a:t>
            </a:r>
            <a:r>
              <a:rPr sz="2000" dirty="0" smtClean="0">
                <a:latin typeface="Times New Roman" panose="02020603050405020304" pitchFamily="18" charset="0"/>
                <a:cs typeface="Times New Roman" panose="02020603050405020304" pitchFamily="18" charset="0"/>
              </a:rPr>
              <a:t>es</a:t>
            </a:r>
            <a:endParaRPr sz="2000" dirty="0">
              <a:latin typeface="Times New Roman" panose="02020603050405020304" pitchFamily="18" charset="0"/>
              <a:cs typeface="Times New Roman" panose="02020603050405020304" pitchFamily="18" charset="0"/>
            </a:endParaRPr>
          </a:p>
          <a:p>
            <a:pPr marL="287020" marR="5976620" lvl="1" indent="-287020" algn="r">
              <a:lnSpc>
                <a:spcPct val="100000"/>
              </a:lnSpc>
              <a:spcBef>
                <a:spcPts val="360"/>
              </a:spcBef>
              <a:buFont typeface="Arial"/>
              <a:buChar char="–"/>
              <a:tabLst>
                <a:tab pos="287020" algn="l"/>
              </a:tabLst>
            </a:pPr>
            <a:r>
              <a:rPr sz="2000" spc="-15" dirty="0">
                <a:latin typeface="Times New Roman" panose="02020603050405020304" pitchFamily="18" charset="0"/>
                <a:cs typeface="Times New Roman" panose="02020603050405020304" pitchFamily="18" charset="0"/>
              </a:rPr>
              <a:t>Cost </a:t>
            </a:r>
            <a:r>
              <a:rPr sz="2000" dirty="0">
                <a:latin typeface="Times New Roman" panose="02020603050405020304" pitchFamily="18" charset="0"/>
                <a:cs typeface="Times New Roman" panose="02020603050405020304" pitchFamily="18" charset="0"/>
              </a:rPr>
              <a:t>is</a:t>
            </a:r>
            <a:r>
              <a:rPr sz="2000" spc="-7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a:t>
            </a:r>
            <a:endParaRPr sz="2000" dirty="0">
              <a:latin typeface="Times New Roman" panose="02020603050405020304" pitchFamily="18" charset="0"/>
              <a:cs typeface="Times New Roman" panose="02020603050405020304" pitchFamily="18" charset="0"/>
            </a:endParaRPr>
          </a:p>
          <a:p>
            <a:pPr marL="756285" marR="977900" lvl="1" indent="-287020">
              <a:lnSpc>
                <a:spcPts val="3240"/>
              </a:lnSpc>
              <a:spcBef>
                <a:spcPts val="770"/>
              </a:spcBef>
              <a:buFont typeface="Arial"/>
              <a:buChar char="–"/>
              <a:tabLst>
                <a:tab pos="756920" algn="l"/>
              </a:tabLst>
            </a:pPr>
            <a:r>
              <a:rPr sz="2000" spc="-5" dirty="0">
                <a:latin typeface="Times New Roman" panose="02020603050405020304" pitchFamily="18" charset="0"/>
                <a:cs typeface="Times New Roman" panose="02020603050405020304" pitchFamily="18" charset="0"/>
              </a:rPr>
              <a:t>Sometime </a:t>
            </a:r>
            <a:r>
              <a:rPr sz="2000" spc="-10" dirty="0">
                <a:latin typeface="Times New Roman" panose="02020603050405020304" pitchFamily="18" charset="0"/>
                <a:cs typeface="Times New Roman" panose="02020603050405020304" pitchFamily="18" charset="0"/>
              </a:rPr>
              <a:t>difficult </a:t>
            </a:r>
            <a:r>
              <a:rPr sz="2000" spc="-15" dirty="0">
                <a:latin typeface="Times New Roman" panose="02020603050405020304" pitchFamily="18" charset="0"/>
                <a:cs typeface="Times New Roman" panose="02020603050405020304" pitchFamily="18" charset="0"/>
              </a:rPr>
              <a:t>to </a:t>
            </a:r>
            <a:r>
              <a:rPr sz="2000" spc="-10" dirty="0">
                <a:latin typeface="Times New Roman" panose="02020603050405020304" pitchFamily="18" charset="0"/>
                <a:cs typeface="Times New Roman" panose="02020603050405020304" pitchFamily="18" charset="0"/>
              </a:rPr>
              <a:t>implement </a:t>
            </a:r>
            <a:r>
              <a:rPr sz="2000" spc="-5" dirty="0">
                <a:latin typeface="Times New Roman" panose="02020603050405020304" pitchFamily="18" charset="0"/>
                <a:cs typeface="Times New Roman" panose="02020603050405020304" pitchFamily="18" charset="0"/>
              </a:rPr>
              <a:t>or </a:t>
            </a:r>
            <a:r>
              <a:rPr sz="2000" spc="-10" dirty="0">
                <a:latin typeface="Times New Roman" panose="02020603050405020304" pitchFamily="18" charset="0"/>
                <a:cs typeface="Times New Roman" panose="02020603050405020304" pitchFamily="18" charset="0"/>
              </a:rPr>
              <a:t>too </a:t>
            </a:r>
            <a:r>
              <a:rPr sz="2000" dirty="0">
                <a:latin typeface="Times New Roman" panose="02020603050405020304" pitchFamily="18" charset="0"/>
                <a:cs typeface="Times New Roman" panose="02020603050405020304" pitchFamily="18" charset="0"/>
              </a:rPr>
              <a:t>time  </a:t>
            </a:r>
            <a:r>
              <a:rPr sz="2000" spc="-10" dirty="0">
                <a:latin typeface="Times New Roman" panose="02020603050405020304" pitchFamily="18" charset="0"/>
                <a:cs typeface="Times New Roman" panose="02020603050405020304" pitchFamily="18" charset="0"/>
              </a:rPr>
              <a:t>consuming.</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66" y="942992"/>
            <a:ext cx="8229600" cy="967619"/>
          </a:xfrm>
        </p:spPr>
        <p:txBody>
          <a:bodyPr/>
          <a:lstStyle/>
          <a:p>
            <a:r>
              <a:rPr lang="en-US" b="1" dirty="0" smtClean="0"/>
              <a:t>V Model</a:t>
            </a:r>
            <a:endParaRPr lang="en-US" dirty="0"/>
          </a:p>
        </p:txBody>
      </p:sp>
      <p:sp>
        <p:nvSpPr>
          <p:cNvPr id="3" name="Content Placeholder 2"/>
          <p:cNvSpPr>
            <a:spLocks noGrp="1"/>
          </p:cNvSpPr>
          <p:nvPr>
            <p:ph idx="1"/>
          </p:nvPr>
        </p:nvSpPr>
        <p:spPr/>
        <p:txBody>
          <a:bodyPr/>
          <a:lstStyle/>
          <a:p>
            <a:r>
              <a:rPr lang="en-US" dirty="0" smtClean="0"/>
              <a:t>This model is widely recognized as superior to waterfall model. Here the development and test execution activities are carried on side by side in the downhill and uphill shape. In this model, testing starts at the unit level and spreads towards integration of the entire system.</a:t>
            </a:r>
            <a:endParaRPr lang="en-US" dirty="0"/>
          </a:p>
        </p:txBody>
      </p:sp>
    </p:spTree>
    <p:extLst>
      <p:ext uri="{BB962C8B-B14F-4D97-AF65-F5344CB8AC3E}">
        <p14:creationId xmlns:p14="http://schemas.microsoft.com/office/powerpoint/2010/main" val="326172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Advantages</a:t>
            </a:r>
            <a:endParaRPr lang="en-US" dirty="0" smtClean="0"/>
          </a:p>
          <a:p>
            <a:r>
              <a:rPr lang="en-US" dirty="0" smtClean="0"/>
              <a:t>Easy to use the model since testing activities like planning and test designing are done before coding</a:t>
            </a:r>
          </a:p>
          <a:p>
            <a:r>
              <a:rPr lang="en-US" dirty="0" smtClean="0"/>
              <a:t>Saves time and enhances chances of success.</a:t>
            </a:r>
          </a:p>
          <a:p>
            <a:r>
              <a:rPr lang="en-US" dirty="0" smtClean="0"/>
              <a:t>Defects are mostly found at an early stage and downward flow of defects is generally avoided</a:t>
            </a:r>
          </a:p>
          <a:p>
            <a:endParaRPr lang="en-US" dirty="0"/>
          </a:p>
        </p:txBody>
      </p:sp>
    </p:spTree>
    <p:extLst>
      <p:ext uri="{BB962C8B-B14F-4D97-AF65-F5344CB8AC3E}">
        <p14:creationId xmlns:p14="http://schemas.microsoft.com/office/powerpoint/2010/main" val="71530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Disadvantages</a:t>
            </a:r>
            <a:endParaRPr lang="en-US" dirty="0" smtClean="0"/>
          </a:p>
          <a:p>
            <a:r>
              <a:rPr lang="en-US" dirty="0" smtClean="0"/>
              <a:t>It is a rigid model</a:t>
            </a:r>
          </a:p>
          <a:p>
            <a:r>
              <a:rPr lang="en-US" dirty="0" smtClean="0"/>
              <a:t>Early prototypes of the product are not available since the software is developed during the implementation phase</a:t>
            </a:r>
          </a:p>
          <a:p>
            <a:r>
              <a:rPr lang="en-US" dirty="0" smtClean="0"/>
              <a:t>If there are changes in the midway, then the test document needs to be updated</a:t>
            </a:r>
          </a:p>
          <a:p>
            <a:endParaRPr lang="en-US" dirty="0"/>
          </a:p>
        </p:txBody>
      </p:sp>
    </p:spTree>
    <p:extLst>
      <p:ext uri="{BB962C8B-B14F-4D97-AF65-F5344CB8AC3E}">
        <p14:creationId xmlns:p14="http://schemas.microsoft.com/office/powerpoint/2010/main" val="431189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lstStyle/>
          <a:p>
            <a:r>
              <a:rPr lang="en-US" b="1" dirty="0" smtClean="0"/>
              <a:t>Agile model</a:t>
            </a:r>
            <a:endParaRPr lang="en-US" dirty="0"/>
          </a:p>
        </p:txBody>
      </p:sp>
      <p:sp>
        <p:nvSpPr>
          <p:cNvPr id="3" name="Content Placeholder 2"/>
          <p:cNvSpPr>
            <a:spLocks noGrp="1"/>
          </p:cNvSpPr>
          <p:nvPr>
            <p:ph idx="1"/>
          </p:nvPr>
        </p:nvSpPr>
        <p:spPr/>
        <p:txBody>
          <a:bodyPr/>
          <a:lstStyle/>
          <a:p>
            <a:r>
              <a:rPr lang="en-US" dirty="0" smtClean="0"/>
              <a:t>In this SDLC model requirements and solutions evolve through collaboration between various cross functional teams. This is known as an iterative and incremental model.</a:t>
            </a:r>
            <a:endParaRPr lang="en-US" dirty="0"/>
          </a:p>
        </p:txBody>
      </p:sp>
    </p:spTree>
    <p:extLst>
      <p:ext uri="{BB962C8B-B14F-4D97-AF65-F5344CB8AC3E}">
        <p14:creationId xmlns:p14="http://schemas.microsoft.com/office/powerpoint/2010/main" val="226006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Advantages</a:t>
            </a:r>
            <a:endParaRPr lang="en-US" dirty="0" smtClean="0"/>
          </a:p>
          <a:p>
            <a:r>
              <a:rPr lang="en-US" dirty="0" smtClean="0"/>
              <a:t>Ensure customer satisfaction with rapid and continuous development of deliverables.</a:t>
            </a:r>
          </a:p>
          <a:p>
            <a:r>
              <a:rPr lang="en-US" dirty="0" smtClean="0"/>
              <a:t>It is a flexible model as customers, developers and testers continuously interact with each other</a:t>
            </a:r>
          </a:p>
          <a:p>
            <a:r>
              <a:rPr lang="en-US" dirty="0" smtClean="0"/>
              <a:t>Working software can be developed quickly and product can be adapted to changing requirements regularly</a:t>
            </a:r>
          </a:p>
          <a:p>
            <a:endParaRPr lang="en-US" dirty="0"/>
          </a:p>
        </p:txBody>
      </p:sp>
    </p:spTree>
    <p:extLst>
      <p:ext uri="{BB962C8B-B14F-4D97-AF65-F5344CB8AC3E}">
        <p14:creationId xmlns:p14="http://schemas.microsoft.com/office/powerpoint/2010/main" val="170237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Disadvantages</a:t>
            </a:r>
            <a:endParaRPr lang="en-US" dirty="0" smtClean="0"/>
          </a:p>
          <a:p>
            <a:r>
              <a:rPr lang="en-US" dirty="0" smtClean="0"/>
              <a:t>In large and complex software development cases it becomes difficult to assess the effort required at the beginning of the cycle</a:t>
            </a:r>
          </a:p>
          <a:p>
            <a:r>
              <a:rPr lang="en-US" dirty="0" smtClean="0"/>
              <a:t>Due to continuous interaction with the customer, the project can go off track if the customer is not clear about the goals</a:t>
            </a:r>
            <a:endParaRPr lang="en-US" dirty="0"/>
          </a:p>
        </p:txBody>
      </p:sp>
    </p:spTree>
    <p:extLst>
      <p:ext uri="{BB962C8B-B14F-4D97-AF65-F5344CB8AC3E}">
        <p14:creationId xmlns:p14="http://schemas.microsoft.com/office/powerpoint/2010/main" val="393946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smtClean="0"/>
              <a:t>Give </a:t>
            </a:r>
            <a:r>
              <a:rPr lang="en-US" smtClean="0"/>
              <a:t>one software example </a:t>
            </a:r>
            <a:r>
              <a:rPr lang="en-US" dirty="0" smtClean="0"/>
              <a:t>for each type </a:t>
            </a:r>
            <a:r>
              <a:rPr lang="en-US" smtClean="0"/>
              <a:t>of model. </a:t>
            </a:r>
            <a:endParaRPr lang="en-US" dirty="0" smtClean="0"/>
          </a:p>
        </p:txBody>
      </p:sp>
    </p:spTree>
    <p:extLst>
      <p:ext uri="{BB962C8B-B14F-4D97-AF65-F5344CB8AC3E}">
        <p14:creationId xmlns:p14="http://schemas.microsoft.com/office/powerpoint/2010/main" val="26304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81" y="1447800"/>
            <a:ext cx="8985250" cy="2973250"/>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endParaRPr lang="en-US" sz="2400" spc="-15" dirty="0" smtClean="0">
              <a:latin typeface="Times New Roman" panose="02020603050405020304" pitchFamily="18" charset="0"/>
              <a:cs typeface="Times New Roman" panose="02020603050405020304" pitchFamily="18" charset="0"/>
            </a:endParaRPr>
          </a:p>
          <a:p>
            <a:pPr marL="355600" marR="5080" indent="-342900" algn="just">
              <a:spcBef>
                <a:spcPts val="105"/>
              </a:spcBef>
              <a:buFont typeface="Arial"/>
              <a:buChar char="•"/>
              <a:tabLst>
                <a:tab pos="355600" algn="l"/>
              </a:tabLst>
            </a:pPr>
            <a:r>
              <a:rPr lang="en-US" sz="2400" spc="-5" dirty="0" smtClean="0">
                <a:latin typeface="Carlito"/>
                <a:cs typeface="Carlito"/>
              </a:rPr>
              <a:t>The </a:t>
            </a:r>
            <a:r>
              <a:rPr lang="en-US" sz="2400" dirty="0" smtClean="0">
                <a:latin typeface="Carlito"/>
                <a:cs typeface="Carlito"/>
              </a:rPr>
              <a:t>model </a:t>
            </a:r>
            <a:r>
              <a:rPr lang="en-US" sz="2400" spc="-15" dirty="0" smtClean="0">
                <a:latin typeface="Carlito"/>
                <a:cs typeface="Carlito"/>
              </a:rPr>
              <a:t>reflects </a:t>
            </a:r>
            <a:r>
              <a:rPr lang="en-US" sz="2400" dirty="0" smtClean="0">
                <a:latin typeface="Carlito"/>
                <a:cs typeface="Carlito"/>
              </a:rPr>
              <a:t>the </a:t>
            </a:r>
            <a:r>
              <a:rPr lang="en-US" sz="2400" spc="-10" dirty="0" smtClean="0">
                <a:latin typeface="Carlito"/>
                <a:cs typeface="Carlito"/>
              </a:rPr>
              <a:t>goals </a:t>
            </a:r>
            <a:r>
              <a:rPr lang="en-US" sz="2400" dirty="0" smtClean="0">
                <a:latin typeface="Carlito"/>
                <a:cs typeface="Carlito"/>
              </a:rPr>
              <a:t>of </a:t>
            </a:r>
            <a:r>
              <a:rPr lang="en-US" sz="2400" spc="-10" dirty="0" smtClean="0">
                <a:latin typeface="Carlito"/>
                <a:cs typeface="Carlito"/>
              </a:rPr>
              <a:t>development </a:t>
            </a:r>
            <a:r>
              <a:rPr lang="en-US" sz="2400" dirty="0" smtClean="0">
                <a:latin typeface="Carlito"/>
                <a:cs typeface="Carlito"/>
              </a:rPr>
              <a:t>and  </a:t>
            </a:r>
            <a:r>
              <a:rPr lang="en-US" sz="2400" spc="-10" dirty="0" smtClean="0">
                <a:latin typeface="Carlito"/>
                <a:cs typeface="Carlito"/>
              </a:rPr>
              <a:t>shows explicitly </a:t>
            </a:r>
            <a:r>
              <a:rPr lang="en-US" sz="2400" dirty="0" smtClean="0">
                <a:latin typeface="Carlito"/>
                <a:cs typeface="Carlito"/>
              </a:rPr>
              <a:t>how the </a:t>
            </a:r>
            <a:r>
              <a:rPr lang="en-US" sz="2400" spc="-10" dirty="0" smtClean="0">
                <a:latin typeface="Carlito"/>
                <a:cs typeface="Carlito"/>
              </a:rPr>
              <a:t>product characteristics </a:t>
            </a:r>
            <a:r>
              <a:rPr lang="en-US" sz="2400" spc="-15" dirty="0" smtClean="0">
                <a:latin typeface="Carlito"/>
                <a:cs typeface="Carlito"/>
              </a:rPr>
              <a:t>are  </a:t>
            </a:r>
            <a:r>
              <a:rPr lang="en-US" sz="2400" spc="-25" dirty="0" smtClean="0">
                <a:latin typeface="Carlito"/>
                <a:cs typeface="Carlito"/>
              </a:rPr>
              <a:t>to </a:t>
            </a:r>
            <a:r>
              <a:rPr lang="en-US" sz="2400" spc="-5" dirty="0" smtClean="0">
                <a:latin typeface="Carlito"/>
                <a:cs typeface="Carlito"/>
              </a:rPr>
              <a:t>be</a:t>
            </a:r>
            <a:r>
              <a:rPr lang="en-US" sz="2400" spc="15" dirty="0" smtClean="0">
                <a:latin typeface="Carlito"/>
                <a:cs typeface="Carlito"/>
              </a:rPr>
              <a:t> </a:t>
            </a:r>
            <a:r>
              <a:rPr lang="en-US" sz="2400" spc="-5" dirty="0" smtClean="0">
                <a:latin typeface="Carlito"/>
                <a:cs typeface="Carlito"/>
              </a:rPr>
              <a:t>achieved</a:t>
            </a:r>
            <a:r>
              <a:rPr lang="en-US" sz="3200" spc="-5" dirty="0" smtClean="0">
                <a:latin typeface="Carlito"/>
                <a:cs typeface="Carlito"/>
              </a:rPr>
              <a:t>.</a:t>
            </a:r>
            <a:endParaRPr lang="en-US" sz="3200" dirty="0" smtClean="0">
              <a:latin typeface="Carlito"/>
              <a:cs typeface="Carlito"/>
            </a:endParaRPr>
          </a:p>
          <a:p>
            <a:pPr marL="12700" marR="5080" algn="just">
              <a:lnSpc>
                <a:spcPct val="100000"/>
              </a:lnSpc>
              <a:spcBef>
                <a:spcPts val="105"/>
              </a:spcBef>
              <a:tabLst>
                <a:tab pos="355600" algn="l"/>
              </a:tabLst>
            </a:pPr>
            <a:endParaRPr lang="en-US" sz="2400" spc="-15"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a:buChar char="•"/>
              <a:tabLst>
                <a:tab pos="355600" algn="l"/>
              </a:tabLst>
            </a:pPr>
            <a:r>
              <a:rPr sz="2400" spc="-15" dirty="0" smtClean="0">
                <a:latin typeface="Times New Roman" panose="02020603050405020304" pitchFamily="18" charset="0"/>
                <a:cs typeface="Times New Roman" panose="02020603050405020304" pitchFamily="18" charset="0"/>
              </a:rPr>
              <a:t>Each </a:t>
            </a:r>
            <a:r>
              <a:rPr sz="2400" spc="-5" dirty="0">
                <a:latin typeface="Times New Roman" panose="02020603050405020304" pitchFamily="18" charset="0"/>
                <a:cs typeface="Times New Roman" panose="02020603050405020304" pitchFamily="18" charset="0"/>
              </a:rPr>
              <a:t>development is </a:t>
            </a:r>
            <a:r>
              <a:rPr sz="2400" spc="-25" dirty="0">
                <a:latin typeface="Times New Roman" panose="02020603050405020304" pitchFamily="18" charset="0"/>
                <a:cs typeface="Times New Roman" panose="02020603050405020304" pitchFamily="18" charset="0"/>
              </a:rPr>
              <a:t>different </a:t>
            </a:r>
            <a:r>
              <a:rPr sz="2400" dirty="0">
                <a:latin typeface="Times New Roman" panose="02020603050405020304" pitchFamily="18" charset="0"/>
                <a:cs typeface="Times New Roman" panose="02020603050405020304" pitchFamily="18" charset="0"/>
              </a:rPr>
              <a:t>and a </a:t>
            </a:r>
            <a:r>
              <a:rPr sz="2400" spc="-15" dirty="0">
                <a:latin typeface="Times New Roman" panose="02020603050405020304" pitchFamily="18" charset="0"/>
                <a:cs typeface="Times New Roman" panose="02020603050405020304" pitchFamily="18" charset="0"/>
              </a:rPr>
              <a:t>process </a:t>
            </a:r>
            <a:r>
              <a:rPr sz="2400" dirty="0">
                <a:latin typeface="Times New Roman" panose="02020603050405020304" pitchFamily="18" charset="0"/>
                <a:cs typeface="Times New Roman" panose="02020603050405020304" pitchFamily="18" charset="0"/>
              </a:rPr>
              <a:t>has </a:t>
            </a:r>
            <a:r>
              <a:rPr sz="2400" spc="-45"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be </a:t>
            </a:r>
            <a:r>
              <a:rPr sz="2400" spc="-10" dirty="0">
                <a:latin typeface="Times New Roman" panose="02020603050405020304" pitchFamily="18" charset="0"/>
                <a:cs typeface="Times New Roman" panose="02020603050405020304" pitchFamily="18" charset="0"/>
              </a:rPr>
              <a:t>tailored </a:t>
            </a:r>
            <a:r>
              <a:rPr sz="2400" spc="-30" dirty="0">
                <a:latin typeface="Times New Roman" panose="02020603050405020304" pitchFamily="18" charset="0"/>
                <a:cs typeface="Times New Roman" panose="02020603050405020304" pitchFamily="18" charset="0"/>
              </a:rPr>
              <a:t>for </a:t>
            </a:r>
            <a:r>
              <a:rPr sz="2400" spc="-25" dirty="0">
                <a:latin typeface="Times New Roman" panose="02020603050405020304" pitchFamily="18" charset="0"/>
                <a:cs typeface="Times New Roman" panose="02020603050405020304" pitchFamily="18" charset="0"/>
              </a:rPr>
              <a:t>different </a:t>
            </a:r>
            <a:r>
              <a:rPr sz="2400" spc="-5" dirty="0">
                <a:latin typeface="Times New Roman" panose="02020603050405020304" pitchFamily="18" charset="0"/>
                <a:cs typeface="Times New Roman" panose="02020603050405020304" pitchFamily="18" charset="0"/>
              </a:rPr>
              <a:t>situations,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model </a:t>
            </a:r>
            <a:r>
              <a:rPr sz="2400" spc="-10" dirty="0">
                <a:latin typeface="Times New Roman" panose="02020603050405020304" pitchFamily="18" charset="0"/>
                <a:cs typeface="Times New Roman" panose="02020603050405020304" pitchFamily="18" charset="0"/>
              </a:rPr>
              <a:t>helps  </a:t>
            </a:r>
            <a:r>
              <a:rPr sz="2400" spc="-5" dirty="0">
                <a:latin typeface="Times New Roman" panose="02020603050405020304" pitchFamily="18" charset="0"/>
                <a:cs typeface="Times New Roman" panose="02020603050405020304" pitchFamily="18" charset="0"/>
              </a:rPr>
              <a:t>people </a:t>
            </a:r>
            <a:r>
              <a:rPr sz="2400" spc="-25" dirty="0">
                <a:latin typeface="Times New Roman" panose="02020603050405020304" pitchFamily="18" charset="0"/>
                <a:cs typeface="Times New Roman" panose="02020603050405020304" pitchFamily="18" charset="0"/>
              </a:rPr>
              <a:t>to </a:t>
            </a:r>
            <a:r>
              <a:rPr sz="2400" spc="-20" dirty="0">
                <a:latin typeface="Times New Roman" panose="02020603050405020304" pitchFamily="18" charset="0"/>
                <a:cs typeface="Times New Roman" panose="02020603050405020304" pitchFamily="18" charset="0"/>
              </a:rPr>
              <a:t>understand </a:t>
            </a:r>
            <a:r>
              <a:rPr sz="2400" spc="-5" dirty="0">
                <a:latin typeface="Times New Roman" panose="02020603050405020304" pitchFamily="18" charset="0"/>
                <a:cs typeface="Times New Roman" panose="02020603050405020304" pitchFamily="18" charset="0"/>
              </a:rPr>
              <a:t>these</a:t>
            </a:r>
            <a:r>
              <a:rPr sz="2400" spc="9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differences</a:t>
            </a:r>
            <a:r>
              <a:rPr sz="3200" spc="-20" dirty="0">
                <a:latin typeface="Carlito"/>
                <a:cs typeface="Carlito"/>
              </a:rPr>
              <a:t>.</a:t>
            </a:r>
            <a:endParaRPr sz="3200" dirty="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4" name="Text Placeholder 3"/>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95480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lstStyle/>
          <a:p>
            <a:r>
              <a:rPr lang="en-US" b="1" dirty="0" smtClean="0"/>
              <a:t>Waterfall Model</a:t>
            </a:r>
            <a:endParaRPr lang="en-US" dirty="0"/>
          </a:p>
        </p:txBody>
      </p:sp>
      <p:sp>
        <p:nvSpPr>
          <p:cNvPr id="5" name="Content Placeholder 4"/>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This is the most basic software development life cycle process which is followed broadly in the industry. Here the developers follow a sequence of processes where the processes flow progressively downwards towards the ultimate goal. It is like a waterfall where there are a number of phases.</a:t>
            </a:r>
          </a:p>
        </p:txBody>
      </p:sp>
    </p:spTree>
    <p:extLst>
      <p:ext uri="{BB962C8B-B14F-4D97-AF65-F5344CB8AC3E}">
        <p14:creationId xmlns:p14="http://schemas.microsoft.com/office/powerpoint/2010/main" val="8193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Advantages</a:t>
            </a:r>
            <a:endParaRPr lang="en-US" dirty="0" smtClean="0"/>
          </a:p>
          <a:p>
            <a:r>
              <a:rPr lang="en-US" dirty="0" smtClean="0"/>
              <a:t>Easy to implement and maintain.</a:t>
            </a:r>
          </a:p>
          <a:p>
            <a:r>
              <a:rPr lang="en-US" dirty="0" smtClean="0"/>
              <a:t>The initial phase of rigorous scrutiny of requirements and systems helps in saving time later in the developmental phase</a:t>
            </a:r>
          </a:p>
          <a:p>
            <a:r>
              <a:rPr lang="en-US" dirty="0" smtClean="0"/>
              <a:t>The requirement of resources is minimal and testing is done after completion of each phase.</a:t>
            </a:r>
          </a:p>
          <a:p>
            <a:endParaRPr lang="en-US" dirty="0" smtClean="0"/>
          </a:p>
          <a:p>
            <a:endParaRPr lang="en-US" dirty="0"/>
          </a:p>
        </p:txBody>
      </p:sp>
    </p:spTree>
    <p:extLst>
      <p:ext uri="{BB962C8B-B14F-4D97-AF65-F5344CB8AC3E}">
        <p14:creationId xmlns:p14="http://schemas.microsoft.com/office/powerpoint/2010/main" val="297188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143000"/>
            <a:ext cx="3319145" cy="696595"/>
          </a:xfrm>
          <a:prstGeom prst="rect">
            <a:avLst/>
          </a:prstGeom>
        </p:spPr>
        <p:txBody>
          <a:bodyPr vert="horz" wrap="square" lIns="0" tIns="12700" rIns="0" bIns="0" rtlCol="0">
            <a:spAutoFit/>
          </a:bodyPr>
          <a:lstStyle/>
          <a:p>
            <a:pPr marL="12700">
              <a:lnSpc>
                <a:spcPct val="100000"/>
              </a:lnSpc>
              <a:spcBef>
                <a:spcPts val="100"/>
              </a:spcBef>
            </a:pPr>
            <a:r>
              <a:rPr dirty="0"/>
              <a:t>WHEN </a:t>
            </a:r>
            <a:r>
              <a:rPr spc="-60" dirty="0"/>
              <a:t>TO</a:t>
            </a:r>
            <a:r>
              <a:rPr spc="-95" dirty="0"/>
              <a:t> </a:t>
            </a:r>
            <a:r>
              <a:rPr spc="-5" dirty="0"/>
              <a:t>USE</a:t>
            </a:r>
          </a:p>
        </p:txBody>
      </p:sp>
      <p:sp>
        <p:nvSpPr>
          <p:cNvPr id="3" name="object 3"/>
          <p:cNvSpPr txBox="1"/>
          <p:nvPr/>
        </p:nvSpPr>
        <p:spPr>
          <a:xfrm>
            <a:off x="209550" y="2286000"/>
            <a:ext cx="8934450" cy="2680862"/>
          </a:xfrm>
          <a:prstGeom prst="rect">
            <a:avLst/>
          </a:prstGeom>
        </p:spPr>
        <p:txBody>
          <a:bodyPr vert="horz" wrap="square" lIns="0" tIns="13335" rIns="0" bIns="0" rtlCol="0">
            <a:spAutoFit/>
          </a:bodyPr>
          <a:lstStyle/>
          <a:p>
            <a:pPr marL="355600" marR="511175" indent="-342900">
              <a:lnSpc>
                <a:spcPct val="100000"/>
              </a:lnSpc>
              <a:spcBef>
                <a:spcPts val="105"/>
              </a:spcBef>
              <a:buFont typeface="Arial"/>
              <a:buChar char="•"/>
              <a:tabLst>
                <a:tab pos="354965" algn="l"/>
                <a:tab pos="355600" algn="l"/>
              </a:tabLst>
            </a:pPr>
            <a:r>
              <a:rPr sz="2000" spc="-15" dirty="0">
                <a:latin typeface="Carlito"/>
                <a:cs typeface="Carlito"/>
              </a:rPr>
              <a:t>Requirements </a:t>
            </a:r>
            <a:r>
              <a:rPr sz="2000" spc="-5" dirty="0">
                <a:latin typeface="Carlito"/>
                <a:cs typeface="Carlito"/>
              </a:rPr>
              <a:t>of </a:t>
            </a:r>
            <a:r>
              <a:rPr sz="2000" dirty="0">
                <a:latin typeface="Carlito"/>
                <a:cs typeface="Carlito"/>
              </a:rPr>
              <a:t>the </a:t>
            </a:r>
            <a:r>
              <a:rPr sz="2000" spc="-15" dirty="0">
                <a:latin typeface="Carlito"/>
                <a:cs typeface="Carlito"/>
              </a:rPr>
              <a:t>complete </a:t>
            </a:r>
            <a:r>
              <a:rPr sz="2000" spc="-30" dirty="0">
                <a:latin typeface="Carlito"/>
                <a:cs typeface="Carlito"/>
              </a:rPr>
              <a:t>system </a:t>
            </a:r>
            <a:r>
              <a:rPr sz="2000" spc="-10" dirty="0">
                <a:latin typeface="Carlito"/>
                <a:cs typeface="Carlito"/>
              </a:rPr>
              <a:t>are </a:t>
            </a:r>
            <a:r>
              <a:rPr sz="2000" dirty="0">
                <a:latin typeface="Carlito"/>
                <a:cs typeface="Carlito"/>
              </a:rPr>
              <a:t>clearly  </a:t>
            </a:r>
            <a:r>
              <a:rPr sz="2000" spc="-10" dirty="0">
                <a:latin typeface="Carlito"/>
                <a:cs typeface="Carlito"/>
              </a:rPr>
              <a:t>defined </a:t>
            </a:r>
            <a:r>
              <a:rPr sz="2000" dirty="0">
                <a:latin typeface="Carlito"/>
                <a:cs typeface="Carlito"/>
              </a:rPr>
              <a:t>and </a:t>
            </a:r>
            <a:r>
              <a:rPr sz="2000" spc="-20" dirty="0">
                <a:latin typeface="Carlito"/>
                <a:cs typeface="Carlito"/>
              </a:rPr>
              <a:t>understood.</a:t>
            </a:r>
            <a:endParaRPr sz="2000" dirty="0">
              <a:latin typeface="Carlito"/>
              <a:cs typeface="Carlito"/>
            </a:endParaRPr>
          </a:p>
          <a:p>
            <a:pPr marL="355600" indent="-342900">
              <a:lnSpc>
                <a:spcPct val="100000"/>
              </a:lnSpc>
              <a:spcBef>
                <a:spcPts val="770"/>
              </a:spcBef>
              <a:buFont typeface="Arial"/>
              <a:buChar char="•"/>
              <a:tabLst>
                <a:tab pos="354965" algn="l"/>
                <a:tab pos="355600" algn="l"/>
              </a:tabLst>
            </a:pPr>
            <a:r>
              <a:rPr sz="2000" dirty="0">
                <a:latin typeface="Carlito"/>
                <a:cs typeface="Carlito"/>
              </a:rPr>
              <a:t>Major </a:t>
            </a:r>
            <a:r>
              <a:rPr sz="2000" spc="-10" dirty="0">
                <a:latin typeface="Carlito"/>
                <a:cs typeface="Carlito"/>
              </a:rPr>
              <a:t>requirements </a:t>
            </a:r>
            <a:r>
              <a:rPr sz="2000" spc="-15" dirty="0">
                <a:latin typeface="Carlito"/>
                <a:cs typeface="Carlito"/>
              </a:rPr>
              <a:t>must </a:t>
            </a:r>
            <a:r>
              <a:rPr sz="2000" spc="-5" dirty="0">
                <a:latin typeface="Carlito"/>
                <a:cs typeface="Carlito"/>
              </a:rPr>
              <a:t>be</a:t>
            </a:r>
            <a:r>
              <a:rPr sz="2000" spc="-10" dirty="0">
                <a:latin typeface="Carlito"/>
                <a:cs typeface="Carlito"/>
              </a:rPr>
              <a:t> defined.</a:t>
            </a:r>
            <a:endParaRPr sz="2000" dirty="0">
              <a:latin typeface="Carlito"/>
              <a:cs typeface="Carlito"/>
            </a:endParaRPr>
          </a:p>
          <a:p>
            <a:pPr marL="355600" indent="-342900">
              <a:lnSpc>
                <a:spcPct val="100000"/>
              </a:lnSpc>
              <a:spcBef>
                <a:spcPts val="770"/>
              </a:spcBef>
              <a:buFont typeface="Arial"/>
              <a:buChar char="•"/>
              <a:tabLst>
                <a:tab pos="354965" algn="l"/>
                <a:tab pos="355600" algn="l"/>
              </a:tabLst>
            </a:pPr>
            <a:r>
              <a:rPr sz="2000" spc="-15" dirty="0">
                <a:latin typeface="Carlito"/>
                <a:cs typeface="Carlito"/>
              </a:rPr>
              <a:t>There </a:t>
            </a:r>
            <a:r>
              <a:rPr sz="2000" dirty="0">
                <a:latin typeface="Carlito"/>
                <a:cs typeface="Carlito"/>
              </a:rPr>
              <a:t>is a </a:t>
            </a:r>
            <a:r>
              <a:rPr sz="2000" spc="-5" dirty="0">
                <a:latin typeface="Carlito"/>
                <a:cs typeface="Carlito"/>
              </a:rPr>
              <a:t>need </a:t>
            </a:r>
            <a:r>
              <a:rPr sz="2000" spc="-25" dirty="0">
                <a:latin typeface="Carlito"/>
                <a:cs typeface="Carlito"/>
              </a:rPr>
              <a:t>to </a:t>
            </a:r>
            <a:r>
              <a:rPr sz="2000" spc="-15" dirty="0">
                <a:latin typeface="Carlito"/>
                <a:cs typeface="Carlito"/>
              </a:rPr>
              <a:t>get </a:t>
            </a:r>
            <a:r>
              <a:rPr sz="2000" dirty="0">
                <a:latin typeface="Carlito"/>
                <a:cs typeface="Carlito"/>
              </a:rPr>
              <a:t>a </a:t>
            </a:r>
            <a:r>
              <a:rPr sz="2000" spc="-10" dirty="0">
                <a:latin typeface="Carlito"/>
                <a:cs typeface="Carlito"/>
              </a:rPr>
              <a:t>product </a:t>
            </a:r>
            <a:r>
              <a:rPr sz="2000" spc="-25" dirty="0">
                <a:latin typeface="Carlito"/>
                <a:cs typeface="Carlito"/>
              </a:rPr>
              <a:t>to </a:t>
            </a:r>
            <a:r>
              <a:rPr sz="2000" dirty="0">
                <a:latin typeface="Carlito"/>
                <a:cs typeface="Carlito"/>
              </a:rPr>
              <a:t>the </a:t>
            </a:r>
            <a:r>
              <a:rPr sz="2000" spc="-25" dirty="0">
                <a:latin typeface="Carlito"/>
                <a:cs typeface="Carlito"/>
              </a:rPr>
              <a:t>market</a:t>
            </a:r>
            <a:r>
              <a:rPr sz="2000" spc="80" dirty="0">
                <a:latin typeface="Carlito"/>
                <a:cs typeface="Carlito"/>
              </a:rPr>
              <a:t> </a:t>
            </a:r>
            <a:r>
              <a:rPr sz="2000" spc="-40" dirty="0">
                <a:latin typeface="Carlito"/>
                <a:cs typeface="Carlito"/>
              </a:rPr>
              <a:t>early.</a:t>
            </a:r>
            <a:endParaRPr sz="2000" dirty="0">
              <a:latin typeface="Carlito"/>
              <a:cs typeface="Carlito"/>
            </a:endParaRPr>
          </a:p>
          <a:p>
            <a:pPr marL="355600" indent="-342900">
              <a:lnSpc>
                <a:spcPct val="100000"/>
              </a:lnSpc>
              <a:spcBef>
                <a:spcPts val="765"/>
              </a:spcBef>
              <a:buFont typeface="Arial"/>
              <a:buChar char="•"/>
              <a:tabLst>
                <a:tab pos="354965" algn="l"/>
                <a:tab pos="355600" algn="l"/>
              </a:tabLst>
            </a:pPr>
            <a:r>
              <a:rPr sz="2000" dirty="0">
                <a:latin typeface="Carlito"/>
                <a:cs typeface="Carlito"/>
              </a:rPr>
              <a:t>A </a:t>
            </a:r>
            <a:r>
              <a:rPr sz="2000" spc="-5" dirty="0">
                <a:latin typeface="Carlito"/>
                <a:cs typeface="Carlito"/>
              </a:rPr>
              <a:t>new technology </a:t>
            </a:r>
            <a:r>
              <a:rPr sz="2000" dirty="0">
                <a:latin typeface="Carlito"/>
                <a:cs typeface="Carlito"/>
              </a:rPr>
              <a:t>is </a:t>
            </a:r>
            <a:r>
              <a:rPr sz="2000" spc="-5" dirty="0">
                <a:latin typeface="Carlito"/>
                <a:cs typeface="Carlito"/>
              </a:rPr>
              <a:t>being</a:t>
            </a:r>
            <a:r>
              <a:rPr sz="2000" spc="-30" dirty="0">
                <a:latin typeface="Carlito"/>
                <a:cs typeface="Carlito"/>
              </a:rPr>
              <a:t> </a:t>
            </a:r>
            <a:r>
              <a:rPr sz="2000" spc="-5" dirty="0">
                <a:latin typeface="Carlito"/>
                <a:cs typeface="Carlito"/>
              </a:rPr>
              <a:t>used.</a:t>
            </a:r>
            <a:endParaRPr sz="2000" dirty="0">
              <a:latin typeface="Carlito"/>
              <a:cs typeface="Carlito"/>
            </a:endParaRPr>
          </a:p>
          <a:p>
            <a:pPr marL="355600" indent="-342900">
              <a:lnSpc>
                <a:spcPct val="100000"/>
              </a:lnSpc>
              <a:spcBef>
                <a:spcPts val="770"/>
              </a:spcBef>
              <a:buFont typeface="Arial"/>
              <a:buChar char="•"/>
              <a:tabLst>
                <a:tab pos="354965" algn="l"/>
                <a:tab pos="355600" algn="l"/>
              </a:tabLst>
            </a:pPr>
            <a:r>
              <a:rPr sz="2000" spc="-15" dirty="0">
                <a:latin typeface="Carlito"/>
                <a:cs typeface="Carlito"/>
              </a:rPr>
              <a:t>Resources </a:t>
            </a:r>
            <a:r>
              <a:rPr sz="2000" dirty="0">
                <a:latin typeface="Carlito"/>
                <a:cs typeface="Carlito"/>
              </a:rPr>
              <a:t>with </a:t>
            </a:r>
            <a:r>
              <a:rPr sz="2000" spc="-5" dirty="0">
                <a:latin typeface="Carlito"/>
                <a:cs typeface="Carlito"/>
              </a:rPr>
              <a:t>needed skill </a:t>
            </a:r>
            <a:r>
              <a:rPr sz="2000" spc="-10" dirty="0">
                <a:latin typeface="Carlito"/>
                <a:cs typeface="Carlito"/>
              </a:rPr>
              <a:t>set </a:t>
            </a:r>
            <a:r>
              <a:rPr sz="2000" spc="-15" dirty="0">
                <a:latin typeface="Carlito"/>
                <a:cs typeface="Carlito"/>
              </a:rPr>
              <a:t>are </a:t>
            </a:r>
            <a:r>
              <a:rPr sz="2000" spc="-5" dirty="0">
                <a:latin typeface="Carlito"/>
                <a:cs typeface="Carlito"/>
              </a:rPr>
              <a:t>not</a:t>
            </a:r>
            <a:r>
              <a:rPr sz="2000" spc="10" dirty="0">
                <a:latin typeface="Carlito"/>
                <a:cs typeface="Carlito"/>
              </a:rPr>
              <a:t> </a:t>
            </a:r>
            <a:r>
              <a:rPr sz="2000" spc="-15" dirty="0">
                <a:latin typeface="Carlito"/>
                <a:cs typeface="Carlito"/>
              </a:rPr>
              <a:t>available</a:t>
            </a:r>
            <a:endParaRPr sz="2000" dirty="0">
              <a:latin typeface="Carlito"/>
              <a:cs typeface="Carlito"/>
            </a:endParaRPr>
          </a:p>
          <a:p>
            <a:pPr marL="355600" indent="-342900">
              <a:lnSpc>
                <a:spcPct val="100000"/>
              </a:lnSpc>
              <a:spcBef>
                <a:spcPts val="770"/>
              </a:spcBef>
              <a:buFont typeface="Arial"/>
              <a:buChar char="•"/>
              <a:tabLst>
                <a:tab pos="354965" algn="l"/>
                <a:tab pos="355600" algn="l"/>
              </a:tabLst>
            </a:pPr>
            <a:r>
              <a:rPr lang="en-US" sz="2000" spc="-15" dirty="0" smtClean="0">
                <a:latin typeface="Carlito"/>
                <a:cs typeface="Carlito"/>
              </a:rPr>
              <a:t>For small Projects</a:t>
            </a:r>
            <a:r>
              <a:rPr sz="2000" spc="-10" dirty="0" smtClean="0">
                <a:latin typeface="Carlito"/>
                <a:cs typeface="Carlito"/>
              </a:rPr>
              <a:t>.</a:t>
            </a:r>
            <a:endParaRPr sz="20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Disadvantages</a:t>
            </a:r>
            <a:endParaRPr lang="en-US" dirty="0" smtClean="0"/>
          </a:p>
          <a:p>
            <a:r>
              <a:rPr lang="en-US" dirty="0" smtClean="0"/>
              <a:t>It is not possible to alter or update requirements</a:t>
            </a:r>
          </a:p>
          <a:p>
            <a:r>
              <a:rPr lang="en-US" dirty="0" smtClean="0"/>
              <a:t>You cannot make changes once you are into the next phase.</a:t>
            </a:r>
          </a:p>
          <a:p>
            <a:r>
              <a:rPr lang="en-US" dirty="0" smtClean="0"/>
              <a:t>Cannot start the next phase until the previous phase is completed</a:t>
            </a:r>
            <a:endParaRPr lang="en-US" dirty="0"/>
          </a:p>
        </p:txBody>
      </p:sp>
    </p:spTree>
    <p:extLst>
      <p:ext uri="{BB962C8B-B14F-4D97-AF65-F5344CB8AC3E}">
        <p14:creationId xmlns:p14="http://schemas.microsoft.com/office/powerpoint/2010/main" val="298999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92009"/>
            <a:ext cx="7418705" cy="382156"/>
          </a:xfrm>
          <a:prstGeom prst="rect">
            <a:avLst/>
          </a:prstGeom>
        </p:spPr>
        <p:txBody>
          <a:bodyPr vert="horz" wrap="square" lIns="0" tIns="12700" rIns="0" bIns="0" rtlCol="0">
            <a:spAutoFit/>
          </a:bodyPr>
          <a:lstStyle/>
          <a:p>
            <a:pPr marL="12700">
              <a:lnSpc>
                <a:spcPct val="100000"/>
              </a:lnSpc>
              <a:spcBef>
                <a:spcPts val="100"/>
              </a:spcBef>
            </a:pPr>
            <a:r>
              <a:rPr sz="2400" b="1" spc="-30" dirty="0">
                <a:latin typeface="Times New Roman" panose="02020603050405020304" pitchFamily="18" charset="0"/>
                <a:cs typeface="Times New Roman" panose="02020603050405020304" pitchFamily="18" charset="0"/>
              </a:rPr>
              <a:t>INCREMENTAL </a:t>
            </a:r>
            <a:r>
              <a:rPr sz="2400" b="1" spc="-15" dirty="0">
                <a:latin typeface="Times New Roman" panose="02020603050405020304" pitchFamily="18" charset="0"/>
                <a:cs typeface="Times New Roman" panose="02020603050405020304" pitchFamily="18" charset="0"/>
              </a:rPr>
              <a:t>PROCESS</a:t>
            </a:r>
            <a:r>
              <a:rPr sz="2400" b="1" spc="-9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MODEL</a:t>
            </a:r>
          </a:p>
        </p:txBody>
      </p:sp>
      <p:sp>
        <p:nvSpPr>
          <p:cNvPr id="3" name="object 3"/>
          <p:cNvSpPr txBox="1"/>
          <p:nvPr/>
        </p:nvSpPr>
        <p:spPr>
          <a:xfrm>
            <a:off x="78739" y="1074165"/>
            <a:ext cx="8931275" cy="4732706"/>
          </a:xfrm>
          <a:prstGeom prst="rect">
            <a:avLst/>
          </a:prstGeom>
        </p:spPr>
        <p:txBody>
          <a:bodyPr vert="horz" wrap="square" lIns="0" tIns="13335" rIns="0" bIns="0" rtlCol="0">
            <a:spAutoFit/>
          </a:bodyPr>
          <a:lstStyle/>
          <a:p>
            <a:pPr marL="355600" marR="726440" indent="-342900">
              <a:lnSpc>
                <a:spcPct val="100000"/>
              </a:lnSpc>
              <a:spcBef>
                <a:spcPts val="105"/>
              </a:spcBef>
              <a:buFont typeface="Arial"/>
              <a:buChar char="•"/>
              <a:tabLst>
                <a:tab pos="354965" algn="l"/>
                <a:tab pos="355600" algn="l"/>
              </a:tabLst>
            </a:pPr>
            <a:r>
              <a:rPr sz="2800" spc="-10" dirty="0">
                <a:latin typeface="Times New Roman" panose="02020603050405020304" pitchFamily="18" charset="0"/>
                <a:cs typeface="Times New Roman" panose="02020603050405020304" pitchFamily="18" charset="0"/>
              </a:rPr>
              <a:t>Development </a:t>
            </a:r>
            <a:r>
              <a:rPr sz="2800" spc="-15" dirty="0">
                <a:latin typeface="Times New Roman" panose="02020603050405020304" pitchFamily="18" charset="0"/>
                <a:cs typeface="Times New Roman" panose="02020603050405020304" pitchFamily="18" charset="0"/>
              </a:rPr>
              <a:t>occurs </a:t>
            </a:r>
            <a:r>
              <a:rPr sz="2800" dirty="0">
                <a:latin typeface="Times New Roman" panose="02020603050405020304" pitchFamily="18" charset="0"/>
                <a:cs typeface="Times New Roman" panose="02020603050405020304" pitchFamily="18" charset="0"/>
              </a:rPr>
              <a:t>as a </a:t>
            </a:r>
            <a:r>
              <a:rPr sz="2800" spc="-5" dirty="0">
                <a:latin typeface="Times New Roman" panose="02020603050405020304" pitchFamily="18" charset="0"/>
                <a:cs typeface="Times New Roman" panose="02020603050405020304" pitchFamily="18" charset="0"/>
              </a:rPr>
              <a:t>succession </a:t>
            </a:r>
            <a:r>
              <a:rPr sz="280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releases  with increasing</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functionality.</a:t>
            </a:r>
            <a:endParaRPr sz="2800" dirty="0">
              <a:latin typeface="Times New Roman" panose="02020603050405020304" pitchFamily="18" charset="0"/>
              <a:cs typeface="Times New Roman" panose="02020603050405020304" pitchFamily="18" charset="0"/>
            </a:endParaRPr>
          </a:p>
          <a:p>
            <a:pPr marL="355600" marR="140970" indent="-342900">
              <a:lnSpc>
                <a:spcPct val="100000"/>
              </a:lnSpc>
              <a:spcBef>
                <a:spcPts val="770"/>
              </a:spcBef>
              <a:buFont typeface="Arial"/>
              <a:buChar char="•"/>
              <a:tabLst>
                <a:tab pos="354965" algn="l"/>
                <a:tab pos="355600" algn="l"/>
              </a:tabLst>
            </a:pPr>
            <a:r>
              <a:rPr sz="2800" spc="-5" dirty="0">
                <a:latin typeface="Times New Roman" panose="02020603050405020304" pitchFamily="18" charset="0"/>
                <a:cs typeface="Times New Roman" panose="02020603050405020304" pitchFamily="18" charset="0"/>
              </a:rPr>
              <a:t>Combines elements </a:t>
            </a:r>
            <a:r>
              <a:rPr sz="2800" dirty="0">
                <a:latin typeface="Times New Roman" panose="02020603050405020304" pitchFamily="18" charset="0"/>
                <a:cs typeface="Times New Roman" panose="02020603050405020304" pitchFamily="18" charset="0"/>
              </a:rPr>
              <a:t>of </a:t>
            </a:r>
            <a:r>
              <a:rPr sz="2800" spc="-10" dirty="0">
                <a:latin typeface="Times New Roman" panose="02020603050405020304" pitchFamily="18" charset="0"/>
                <a:cs typeface="Times New Roman" panose="02020603050405020304" pitchFamily="18" charset="0"/>
              </a:rPr>
              <a:t>the </a:t>
            </a:r>
            <a:r>
              <a:rPr sz="2800" spc="-20" dirty="0">
                <a:latin typeface="Times New Roman" panose="02020603050405020304" pitchFamily="18" charset="0"/>
                <a:cs typeface="Times New Roman" panose="02020603050405020304" pitchFamily="18" charset="0"/>
              </a:rPr>
              <a:t>water </a:t>
            </a:r>
            <a:r>
              <a:rPr sz="2800" spc="-15" dirty="0">
                <a:latin typeface="Times New Roman" panose="02020603050405020304" pitchFamily="18" charset="0"/>
                <a:cs typeface="Times New Roman" panose="02020603050405020304" pitchFamily="18" charset="0"/>
              </a:rPr>
              <a:t>fall </a:t>
            </a:r>
            <a:r>
              <a:rPr sz="2800" dirty="0">
                <a:latin typeface="Times New Roman" panose="02020603050405020304" pitchFamily="18" charset="0"/>
                <a:cs typeface="Times New Roman" panose="02020603050405020304" pitchFamily="18" charset="0"/>
              </a:rPr>
              <a:t>model </a:t>
            </a:r>
            <a:r>
              <a:rPr sz="2800" spc="-5" dirty="0">
                <a:latin typeface="Times New Roman" panose="02020603050405020304" pitchFamily="18" charset="0"/>
                <a:cs typeface="Times New Roman" panose="02020603050405020304" pitchFamily="18" charset="0"/>
              </a:rPr>
              <a:t>applied  </a:t>
            </a:r>
            <a:r>
              <a:rPr sz="2800" dirty="0">
                <a:latin typeface="Times New Roman" panose="02020603050405020304" pitchFamily="18" charset="0"/>
                <a:cs typeface="Times New Roman" panose="02020603050405020304" pitchFamily="18" charset="0"/>
              </a:rPr>
              <a:t>in an </a:t>
            </a:r>
            <a:r>
              <a:rPr sz="2800" spc="-20" dirty="0">
                <a:latin typeface="Times New Roman" panose="02020603050405020304" pitchFamily="18" charset="0"/>
                <a:cs typeface="Times New Roman" panose="02020603050405020304" pitchFamily="18" charset="0"/>
              </a:rPr>
              <a:t>iterative</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fashion.</a:t>
            </a:r>
            <a:endParaRPr sz="2800" dirty="0">
              <a:latin typeface="Times New Roman" panose="02020603050405020304" pitchFamily="18" charset="0"/>
              <a:cs typeface="Times New Roman" panose="02020603050405020304" pitchFamily="18" charset="0"/>
            </a:endParaRPr>
          </a:p>
          <a:p>
            <a:pPr marL="355600" marR="335915" indent="-342900">
              <a:lnSpc>
                <a:spcPct val="100000"/>
              </a:lnSpc>
              <a:spcBef>
                <a:spcPts val="770"/>
              </a:spcBef>
              <a:buFont typeface="Arial"/>
              <a:buChar char="•"/>
              <a:tabLst>
                <a:tab pos="354965" algn="l"/>
                <a:tab pos="355600" algn="l"/>
              </a:tabLst>
            </a:pPr>
            <a:r>
              <a:rPr sz="2800" spc="-15" dirty="0">
                <a:latin typeface="Times New Roman" panose="02020603050405020304" pitchFamily="18" charset="0"/>
                <a:cs typeface="Times New Roman" panose="02020603050405020304" pitchFamily="18" charset="0"/>
              </a:rPr>
              <a:t>Each </a:t>
            </a:r>
            <a:r>
              <a:rPr sz="2800" spc="-5" dirty="0">
                <a:latin typeface="Times New Roman" panose="02020603050405020304" pitchFamily="18" charset="0"/>
                <a:cs typeface="Times New Roman" panose="02020603050405020304" pitchFamily="18" charset="0"/>
              </a:rPr>
              <a:t>linear sequence </a:t>
            </a:r>
            <a:r>
              <a:rPr sz="2800" spc="-10" dirty="0">
                <a:latin typeface="Times New Roman" panose="02020603050405020304" pitchFamily="18" charset="0"/>
                <a:cs typeface="Times New Roman" panose="02020603050405020304" pitchFamily="18" charset="0"/>
              </a:rPr>
              <a:t>produces deliverables </a:t>
            </a:r>
            <a:r>
              <a:rPr sz="2800" spc="-5" dirty="0">
                <a:latin typeface="Times New Roman" panose="02020603050405020304" pitchFamily="18" charset="0"/>
                <a:cs typeface="Times New Roman" panose="02020603050405020304" pitchFamily="18" charset="0"/>
              </a:rPr>
              <a:t>of </a:t>
            </a:r>
            <a:r>
              <a:rPr sz="2800"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software.</a:t>
            </a:r>
            <a:endParaRPr sz="2800" dirty="0">
              <a:latin typeface="Times New Roman" panose="02020603050405020304" pitchFamily="18" charset="0"/>
              <a:cs typeface="Times New Roman" panose="02020603050405020304" pitchFamily="18" charset="0"/>
            </a:endParaRPr>
          </a:p>
          <a:p>
            <a:pPr marL="355600" marR="219710" indent="-342900">
              <a:lnSpc>
                <a:spcPct val="100000"/>
              </a:lnSpc>
              <a:spcBef>
                <a:spcPts val="770"/>
              </a:spcBef>
              <a:buFont typeface="Arial"/>
              <a:buChar char="•"/>
              <a:tabLst>
                <a:tab pos="354965" algn="l"/>
                <a:tab pos="355600" algn="l"/>
              </a:tabLst>
            </a:pPr>
            <a:r>
              <a:rPr sz="2800" spc="-20" dirty="0">
                <a:latin typeface="Times New Roman" panose="02020603050405020304" pitchFamily="18" charset="0"/>
                <a:cs typeface="Times New Roman" panose="02020603050405020304" pitchFamily="18" charset="0"/>
              </a:rPr>
              <a:t>Customers </a:t>
            </a:r>
            <a:r>
              <a:rPr sz="2800" spc="-10" dirty="0">
                <a:latin typeface="Times New Roman" panose="02020603050405020304" pitchFamily="18" charset="0"/>
                <a:cs typeface="Times New Roman" panose="02020603050405020304" pitchFamily="18" charset="0"/>
              </a:rPr>
              <a:t>provide feedback </a:t>
            </a:r>
            <a:r>
              <a:rPr sz="2800" dirty="0">
                <a:latin typeface="Times New Roman" panose="02020603050405020304" pitchFamily="18" charset="0"/>
                <a:cs typeface="Times New Roman" panose="02020603050405020304" pitchFamily="18" charset="0"/>
              </a:rPr>
              <a:t>on each </a:t>
            </a:r>
            <a:r>
              <a:rPr sz="2800" spc="-5" dirty="0">
                <a:latin typeface="Times New Roman" panose="02020603050405020304" pitchFamily="18" charset="0"/>
                <a:cs typeface="Times New Roman" panose="02020603050405020304" pitchFamily="18" charset="0"/>
              </a:rPr>
              <a:t>release, used  </a:t>
            </a:r>
            <a:r>
              <a:rPr sz="2800" dirty="0">
                <a:latin typeface="Times New Roman" panose="02020603050405020304" pitchFamily="18" charset="0"/>
                <a:cs typeface="Times New Roman" panose="02020603050405020304" pitchFamily="18" charset="0"/>
              </a:rPr>
              <a:t>in </a:t>
            </a:r>
            <a:r>
              <a:rPr sz="2800" spc="-5" dirty="0">
                <a:latin typeface="Times New Roman" panose="02020603050405020304" pitchFamily="18" charset="0"/>
                <a:cs typeface="Times New Roman" panose="02020603050405020304" pitchFamily="18" charset="0"/>
              </a:rPr>
              <a:t>deciding </a:t>
            </a:r>
            <a:r>
              <a:rPr sz="2800" spc="-10" dirty="0">
                <a:latin typeface="Times New Roman" panose="02020603050405020304" pitchFamily="18" charset="0"/>
                <a:cs typeface="Times New Roman" panose="02020603050405020304" pitchFamily="18" charset="0"/>
              </a:rPr>
              <a:t>requirements </a:t>
            </a:r>
            <a:r>
              <a:rPr sz="2800" dirty="0">
                <a:latin typeface="Times New Roman" panose="02020603050405020304" pitchFamily="18" charset="0"/>
                <a:cs typeface="Times New Roman" panose="02020603050405020304" pitchFamily="18" charset="0"/>
              </a:rPr>
              <a:t>and </a:t>
            </a:r>
            <a:r>
              <a:rPr sz="2800" spc="-15" dirty="0">
                <a:latin typeface="Times New Roman" panose="02020603050405020304" pitchFamily="18" charset="0"/>
                <a:cs typeface="Times New Roman" panose="02020603050405020304" pitchFamily="18" charset="0"/>
              </a:rPr>
              <a:t>improvements </a:t>
            </a:r>
            <a:r>
              <a:rPr sz="2800" spc="-30" dirty="0">
                <a:latin typeface="Times New Roman" panose="02020603050405020304" pitchFamily="18" charset="0"/>
                <a:cs typeface="Times New Roman" panose="02020603050405020304" pitchFamily="18" charset="0"/>
              </a:rPr>
              <a:t>for  </a:t>
            </a:r>
            <a:r>
              <a:rPr sz="2800" spc="-10" dirty="0">
                <a:latin typeface="Times New Roman" panose="02020603050405020304" pitchFamily="18" charset="0"/>
                <a:cs typeface="Times New Roman" panose="02020603050405020304" pitchFamily="18" charset="0"/>
              </a:rPr>
              <a:t>next</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release.</a:t>
            </a:r>
            <a:endParaRPr sz="2800" dirty="0">
              <a:latin typeface="Times New Roman" panose="02020603050405020304" pitchFamily="18" charset="0"/>
              <a:cs typeface="Times New Roman" panose="02020603050405020304" pitchFamily="18" charset="0"/>
            </a:endParaRPr>
          </a:p>
          <a:p>
            <a:pPr marL="355600" marR="5080" indent="-342900">
              <a:lnSpc>
                <a:spcPct val="100000"/>
              </a:lnSpc>
              <a:spcBef>
                <a:spcPts val="770"/>
              </a:spcBef>
              <a:buChar char="•"/>
              <a:tabLst>
                <a:tab pos="354965" algn="l"/>
                <a:tab pos="355600" algn="l"/>
              </a:tabLst>
            </a:pPr>
            <a:r>
              <a:rPr sz="2800" spc="-175" dirty="0">
                <a:latin typeface="Times New Roman" panose="02020603050405020304" pitchFamily="18" charset="0"/>
                <a:cs typeface="Times New Roman" panose="02020603050405020304" pitchFamily="18" charset="0"/>
              </a:rPr>
              <a:t>There </a:t>
            </a:r>
            <a:r>
              <a:rPr sz="2800" spc="-165" dirty="0">
                <a:latin typeface="Times New Roman" panose="02020603050405020304" pitchFamily="18" charset="0"/>
                <a:cs typeface="Times New Roman" panose="02020603050405020304" pitchFamily="18" charset="0"/>
              </a:rPr>
              <a:t>is </a:t>
            </a:r>
            <a:r>
              <a:rPr sz="2800" spc="-100" dirty="0">
                <a:latin typeface="Times New Roman" panose="02020603050405020304" pitchFamily="18" charset="0"/>
                <a:cs typeface="Times New Roman" panose="02020603050405020304" pitchFamily="18" charset="0"/>
              </a:rPr>
              <a:t>no </a:t>
            </a:r>
            <a:r>
              <a:rPr sz="2800" spc="-65" dirty="0">
                <a:latin typeface="Times New Roman" panose="02020603050405020304" pitchFamily="18" charset="0"/>
                <a:cs typeface="Times New Roman" panose="02020603050405020304" pitchFamily="18" charset="0"/>
              </a:rPr>
              <a:t>“maintenance” </a:t>
            </a:r>
            <a:r>
              <a:rPr sz="2800" spc="-200" dirty="0">
                <a:latin typeface="Times New Roman" panose="02020603050405020304" pitchFamily="18" charset="0"/>
                <a:cs typeface="Times New Roman" panose="02020603050405020304" pitchFamily="18" charset="0"/>
              </a:rPr>
              <a:t>phase </a:t>
            </a:r>
            <a:r>
              <a:rPr sz="2800" spc="-1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each </a:t>
            </a:r>
            <a:r>
              <a:rPr sz="2800" spc="-20" dirty="0">
                <a:latin typeface="Times New Roman" panose="02020603050405020304" pitchFamily="18" charset="0"/>
                <a:cs typeface="Times New Roman" panose="02020603050405020304" pitchFamily="18" charset="0"/>
              </a:rPr>
              <a:t>version  </a:t>
            </a:r>
            <a:r>
              <a:rPr sz="2800" spc="-5" dirty="0">
                <a:latin typeface="Times New Roman" panose="02020603050405020304" pitchFamily="18" charset="0"/>
                <a:cs typeface="Times New Roman" panose="02020603050405020304" pitchFamily="18" charset="0"/>
              </a:rPr>
              <a:t>includes both </a:t>
            </a:r>
            <a:r>
              <a:rPr sz="2800" spc="-10" dirty="0">
                <a:latin typeface="Times New Roman" panose="02020603050405020304" pitchFamily="18" charset="0"/>
                <a:cs typeface="Times New Roman" panose="02020603050405020304" pitchFamily="18" charset="0"/>
              </a:rPr>
              <a:t>problem </a:t>
            </a:r>
            <a:r>
              <a:rPr sz="2800" spc="-20" dirty="0">
                <a:latin typeface="Times New Roman" panose="02020603050405020304" pitchFamily="18" charset="0"/>
                <a:cs typeface="Times New Roman" panose="02020603050405020304" pitchFamily="18" charset="0"/>
              </a:rPr>
              <a:t>fixes </a:t>
            </a:r>
            <a:r>
              <a:rPr sz="2800" dirty="0">
                <a:latin typeface="Times New Roman" panose="02020603050405020304" pitchFamily="18" charset="0"/>
                <a:cs typeface="Times New Roman" panose="02020603050405020304" pitchFamily="18" charset="0"/>
              </a:rPr>
              <a:t>as </a:t>
            </a:r>
            <a:r>
              <a:rPr sz="2800" spc="-5" dirty="0">
                <a:latin typeface="Times New Roman" panose="02020603050405020304" pitchFamily="18" charset="0"/>
                <a:cs typeface="Times New Roman" panose="02020603050405020304" pitchFamily="18" charset="0"/>
              </a:rPr>
              <a:t>well </a:t>
            </a:r>
            <a:r>
              <a:rPr sz="2800" dirty="0">
                <a:latin typeface="Times New Roman" panose="02020603050405020304" pitchFamily="18" charset="0"/>
                <a:cs typeface="Times New Roman" panose="02020603050405020304" pitchFamily="18" charset="0"/>
              </a:rPr>
              <a:t>as new</a:t>
            </a:r>
            <a:r>
              <a:rPr sz="2800" spc="-20" dirty="0">
                <a:latin typeface="Times New Roman" panose="02020603050405020304" pitchFamily="18" charset="0"/>
                <a:cs typeface="Times New Roman" panose="02020603050405020304" pitchFamily="18" charset="0"/>
              </a:rPr>
              <a:t> features.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qra theme">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qra theme" id="{D5A16771-28D4-44CA-9ECB-19E3E693C815}" vid="{8DBEE13B-64AF-469B-B136-7AB90FC44696}"/>
    </a:ext>
  </a:ext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iqra theme</Template>
  <TotalTime>34</TotalTime>
  <Words>963</Words>
  <Application>Microsoft Office PowerPoint</Application>
  <PresentationFormat>On-screen Show (4:3)</PresentationFormat>
  <Paragraphs>96</Paragraphs>
  <Slides>30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Arial Unicode MS</vt:lpstr>
      <vt:lpstr>맑은 고딕</vt:lpstr>
      <vt:lpstr>Arial</vt:lpstr>
      <vt:lpstr>Carlito</vt:lpstr>
      <vt:lpstr>Times New Roman</vt:lpstr>
      <vt:lpstr>iqra theme</vt:lpstr>
      <vt:lpstr>Contents Slide Master</vt:lpstr>
      <vt:lpstr>Section Break Slide Master</vt:lpstr>
      <vt:lpstr>SOFTWARE PROCESS  MODELS</vt:lpstr>
      <vt:lpstr>NEED FOR MODELING A PROCESS</vt:lpstr>
      <vt:lpstr>PowerPoint Presentation</vt:lpstr>
      <vt:lpstr>Waterfall Model</vt:lpstr>
      <vt:lpstr>PowerPoint Presentation</vt:lpstr>
      <vt:lpstr>WHEN TO USE</vt:lpstr>
      <vt:lpstr>PowerPoint Presentation</vt:lpstr>
      <vt:lpstr>PowerPoint Presentation</vt:lpstr>
      <vt:lpstr>INCREMENTAL PROCESS MODEL</vt:lpstr>
      <vt:lpstr>ADVANTAGES</vt:lpstr>
      <vt:lpstr>PowerPoint Presentation</vt:lpstr>
      <vt:lpstr>DISADVANTAGES</vt:lpstr>
      <vt:lpstr>RAD DEVELOPMENT MODEL</vt:lpstr>
      <vt:lpstr>Rapid application development</vt:lpstr>
      <vt:lpstr>PowerPoint Presentation</vt:lpstr>
      <vt:lpstr>PowerPoint Presentation</vt:lpstr>
      <vt:lpstr>PROTOTYPING MODEL</vt:lpstr>
      <vt:lpstr>PowerPoint Presentation</vt:lpstr>
      <vt:lpstr>PowerPoint Presentation</vt:lpstr>
      <vt:lpstr>SPRIAL PROCESS MODEL</vt:lpstr>
      <vt:lpstr>PowerPoint Presentation</vt:lpstr>
      <vt:lpstr>ADVANTAGES &amp; DISADVANTAGES</vt:lpstr>
      <vt:lpstr>V Model</vt:lpstr>
      <vt:lpstr>PowerPoint Presentation</vt:lpstr>
      <vt:lpstr>PowerPoint Presentation</vt:lpstr>
      <vt:lpstr>Agile model</vt:lpstr>
      <vt:lpstr>PowerPoint Presentation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 Mittu</dc:creator>
  <cp:lastModifiedBy>Engr. Shumail Zehra</cp:lastModifiedBy>
  <cp:revision>4</cp:revision>
  <dcterms:created xsi:type="dcterms:W3CDTF">2021-03-26T06:24:26Z</dcterms:created>
  <dcterms:modified xsi:type="dcterms:W3CDTF">2021-03-26T06:58:22Z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2013-01-25T00:00:00Z</vt:filetime>
  </property>
  <property fmtid="{D5CDD505-2E9C-101B-9397-08002B2CF9AE}" pid="3" name="Creator">
    <vt:lpwstr>Microsoft® Office PowerPoint® 2007</vt:lpwstr>
  </property>
  <property fmtid="{D5CDD505-2E9C-101B-9397-08002B2CF9AE}" pid="4" name="LastSaved">
    <vt:filetime>2021-03-26T00:00:00Z</vt:filetime>
  </property>
</Properties>
</file>